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26"/>
  </p:notesMasterIdLst>
  <p:sldIdLst>
    <p:sldId id="256" r:id="rId2"/>
    <p:sldId id="279" r:id="rId3"/>
    <p:sldId id="261" r:id="rId4"/>
    <p:sldId id="260" r:id="rId5"/>
    <p:sldId id="262" r:id="rId6"/>
    <p:sldId id="263" r:id="rId7"/>
    <p:sldId id="264" r:id="rId8"/>
    <p:sldId id="265" r:id="rId9"/>
    <p:sldId id="266" r:id="rId10"/>
    <p:sldId id="282" r:id="rId11"/>
    <p:sldId id="269" r:id="rId12"/>
    <p:sldId id="270" r:id="rId13"/>
    <p:sldId id="272" r:id="rId14"/>
    <p:sldId id="273" r:id="rId15"/>
    <p:sldId id="274" r:id="rId16"/>
    <p:sldId id="275" r:id="rId17"/>
    <p:sldId id="276" r:id="rId18"/>
    <p:sldId id="268" r:id="rId19"/>
    <p:sldId id="259" r:id="rId20"/>
    <p:sldId id="283" r:id="rId21"/>
    <p:sldId id="281" r:id="rId22"/>
    <p:sldId id="277" r:id="rId23"/>
    <p:sldId id="278" r:id="rId24"/>
    <p:sldId id="280"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snapToObjects="1">
      <p:cViewPr varScale="1">
        <p:scale>
          <a:sx n="107" d="100"/>
          <a:sy n="107" d="100"/>
        </p:scale>
        <p:origin x="7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139" name="Google Shape;1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862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260" name="Google Shape;2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275" name="Google Shape;27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01325f758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282" name="Google Shape;282;g401325f758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289" name="Google Shape;28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401325f758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297" name="Google Shape;297;g401325f75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305" name="Google Shape;3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244" name="Google Shape;2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917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3578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 + L</a:t>
            </a:r>
            <a:endParaRPr/>
          </a:p>
        </p:txBody>
      </p:sp>
      <p:sp>
        <p:nvSpPr>
          <p:cNvPr id="316" name="Google Shape;3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401325f758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323" name="Google Shape;323;g401325f758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179" name="Google Shape;1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214" name="Google Shape;2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221" name="Google Shape;2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
        <p:cNvGrpSpPr/>
        <p:nvPr/>
      </p:nvGrpSpPr>
      <p:grpSpPr>
        <a:xfrm>
          <a:off x="0" y="0"/>
          <a:ext cx="0" cy="0"/>
          <a:chOff x="0" y="0"/>
          <a:chExt cx="0" cy="0"/>
        </a:xfrm>
      </p:grpSpPr>
      <p:sp>
        <p:nvSpPr>
          <p:cNvPr id="11" name="Google Shape;11;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_Option 8">
  <p:cSld name="Title slide_Option 8">
    <p:spTree>
      <p:nvGrpSpPr>
        <p:cNvPr id="1" name="Shape 64"/>
        <p:cNvGrpSpPr/>
        <p:nvPr/>
      </p:nvGrpSpPr>
      <p:grpSpPr>
        <a:xfrm>
          <a:off x="0" y="0"/>
          <a:ext cx="0" cy="0"/>
          <a:chOff x="0" y="0"/>
          <a:chExt cx="0" cy="0"/>
        </a:xfrm>
      </p:grpSpPr>
      <p:pic>
        <p:nvPicPr>
          <p:cNvPr id="65" name="Google Shape;65;p1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6" name="Google Shape;66;p11"/>
          <p:cNvPicPr preferRelativeResize="0"/>
          <p:nvPr/>
        </p:nvPicPr>
        <p:blipFill rotWithShape="1">
          <a:blip r:embed="rId3">
            <a:alphaModFix/>
          </a:blip>
          <a:srcRect/>
          <a:stretch/>
        </p:blipFill>
        <p:spPr>
          <a:xfrm>
            <a:off x="10423545" y="88977"/>
            <a:ext cx="1725820" cy="735980"/>
          </a:xfrm>
          <a:prstGeom prst="rect">
            <a:avLst/>
          </a:prstGeom>
          <a:noFill/>
          <a:ln>
            <a:noFill/>
          </a:ln>
        </p:spPr>
      </p:pic>
      <p:sp>
        <p:nvSpPr>
          <p:cNvPr id="67" name="Google Shape;67;p11"/>
          <p:cNvSpPr txBox="1">
            <a:spLocks noGrp="1"/>
          </p:cNvSpPr>
          <p:nvPr>
            <p:ph type="ctrTitle"/>
          </p:nvPr>
        </p:nvSpPr>
        <p:spPr>
          <a:xfrm>
            <a:off x="3236454" y="4084397"/>
            <a:ext cx="6158082" cy="159813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5200"/>
              <a:buFont typeface="Arial Narrow"/>
              <a:buNone/>
              <a:defRPr sz="5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1"/>
          <p:cNvSpPr txBox="1">
            <a:spLocks noGrp="1"/>
          </p:cNvSpPr>
          <p:nvPr>
            <p:ph type="subTitle" idx="1"/>
          </p:nvPr>
        </p:nvSpPr>
        <p:spPr>
          <a:xfrm>
            <a:off x="3236454" y="5682529"/>
            <a:ext cx="6158082" cy="8198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D8D8D8"/>
              </a:buClr>
              <a:buSzPts val="3200"/>
              <a:buFont typeface="Arial"/>
              <a:buNone/>
              <a:defRPr sz="3200" b="0" i="0" u="none" strike="noStrike" cap="none">
                <a:solidFill>
                  <a:srgbClr val="D8D8D8"/>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_Option 9">
  <p:cSld name="Title slide_Option 9">
    <p:spTree>
      <p:nvGrpSpPr>
        <p:cNvPr id="1" name="Shape 69"/>
        <p:cNvGrpSpPr/>
        <p:nvPr/>
      </p:nvGrpSpPr>
      <p:grpSpPr>
        <a:xfrm>
          <a:off x="0" y="0"/>
          <a:ext cx="0" cy="0"/>
          <a:chOff x="0" y="0"/>
          <a:chExt cx="0" cy="0"/>
        </a:xfrm>
      </p:grpSpPr>
      <p:pic>
        <p:nvPicPr>
          <p:cNvPr id="70" name="Google Shape;70;p1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1" name="Google Shape;71;p12"/>
          <p:cNvPicPr preferRelativeResize="0"/>
          <p:nvPr/>
        </p:nvPicPr>
        <p:blipFill rotWithShape="1">
          <a:blip r:embed="rId3">
            <a:alphaModFix/>
          </a:blip>
          <a:srcRect/>
          <a:stretch/>
        </p:blipFill>
        <p:spPr>
          <a:xfrm>
            <a:off x="10423545" y="168895"/>
            <a:ext cx="1612591" cy="467453"/>
          </a:xfrm>
          <a:prstGeom prst="rect">
            <a:avLst/>
          </a:prstGeom>
          <a:noFill/>
          <a:ln>
            <a:noFill/>
          </a:ln>
        </p:spPr>
      </p:pic>
      <p:sp>
        <p:nvSpPr>
          <p:cNvPr id="72" name="Google Shape;72;p12"/>
          <p:cNvSpPr txBox="1">
            <a:spLocks noGrp="1"/>
          </p:cNvSpPr>
          <p:nvPr>
            <p:ph type="ctrTitle"/>
          </p:nvPr>
        </p:nvSpPr>
        <p:spPr>
          <a:xfrm>
            <a:off x="3236454" y="4084397"/>
            <a:ext cx="6158082" cy="159813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5200"/>
              <a:buFont typeface="Arial Narrow"/>
              <a:buNone/>
              <a:defRPr sz="5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12"/>
          <p:cNvSpPr txBox="1">
            <a:spLocks noGrp="1"/>
          </p:cNvSpPr>
          <p:nvPr>
            <p:ph type="subTitle" idx="1"/>
          </p:nvPr>
        </p:nvSpPr>
        <p:spPr>
          <a:xfrm>
            <a:off x="3236454" y="5682529"/>
            <a:ext cx="6158082" cy="8198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D8D8D8"/>
              </a:buClr>
              <a:buSzPts val="3200"/>
              <a:buFont typeface="Arial"/>
              <a:buNone/>
              <a:defRPr sz="3200" b="0" i="0" u="none" strike="noStrike" cap="none">
                <a:solidFill>
                  <a:srgbClr val="D8D8D8"/>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slide_option 1">
  <p:cSld name="Image slide_option 1">
    <p:spTree>
      <p:nvGrpSpPr>
        <p:cNvPr id="1" name="Shape 74"/>
        <p:cNvGrpSpPr/>
        <p:nvPr/>
      </p:nvGrpSpPr>
      <p:grpSpPr>
        <a:xfrm>
          <a:off x="0" y="0"/>
          <a:ext cx="0" cy="0"/>
          <a:chOff x="0" y="0"/>
          <a:chExt cx="0" cy="0"/>
        </a:xfrm>
      </p:grpSpPr>
      <p:pic>
        <p:nvPicPr>
          <p:cNvPr id="75" name="Google Shape;75;p13"/>
          <p:cNvPicPr preferRelativeResize="0"/>
          <p:nvPr/>
        </p:nvPicPr>
        <p:blipFill rotWithShape="1">
          <a:blip r:embed="rId2">
            <a:alphaModFix/>
          </a:blip>
          <a:srcRect/>
          <a:stretch/>
        </p:blipFill>
        <p:spPr>
          <a:xfrm>
            <a:off x="144964" y="6061928"/>
            <a:ext cx="1712692" cy="729166"/>
          </a:xfrm>
          <a:prstGeom prst="rect">
            <a:avLst/>
          </a:prstGeom>
          <a:noFill/>
          <a:ln>
            <a:noFill/>
          </a:ln>
        </p:spPr>
      </p:pic>
      <p:sp>
        <p:nvSpPr>
          <p:cNvPr id="76" name="Google Shape;76;p13"/>
          <p:cNvSpPr>
            <a:spLocks noGrp="1"/>
          </p:cNvSpPr>
          <p:nvPr>
            <p:ph type="pic" idx="2"/>
          </p:nvPr>
        </p:nvSpPr>
        <p:spPr>
          <a:xfrm>
            <a:off x="0" y="3059676"/>
            <a:ext cx="12192000" cy="2909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slide_option 2">
  <p:cSld name="Image slide_option 2">
    <p:spTree>
      <p:nvGrpSpPr>
        <p:cNvPr id="1" name="Shape 77"/>
        <p:cNvGrpSpPr/>
        <p:nvPr/>
      </p:nvGrpSpPr>
      <p:grpSpPr>
        <a:xfrm>
          <a:off x="0" y="0"/>
          <a:ext cx="0" cy="0"/>
          <a:chOff x="0" y="0"/>
          <a:chExt cx="0" cy="0"/>
        </a:xfrm>
      </p:grpSpPr>
      <p:pic>
        <p:nvPicPr>
          <p:cNvPr id="78" name="Google Shape;78;p14"/>
          <p:cNvPicPr preferRelativeResize="0"/>
          <p:nvPr/>
        </p:nvPicPr>
        <p:blipFill rotWithShape="1">
          <a:blip r:embed="rId2">
            <a:alphaModFix/>
          </a:blip>
          <a:srcRect/>
          <a:stretch/>
        </p:blipFill>
        <p:spPr>
          <a:xfrm>
            <a:off x="144964" y="6061928"/>
            <a:ext cx="1712692" cy="729166"/>
          </a:xfrm>
          <a:prstGeom prst="rect">
            <a:avLst/>
          </a:prstGeom>
          <a:noFill/>
          <a:ln>
            <a:noFill/>
          </a:ln>
        </p:spPr>
      </p:pic>
      <p:sp>
        <p:nvSpPr>
          <p:cNvPr id="79" name="Google Shape;79;p14"/>
          <p:cNvSpPr>
            <a:spLocks noGrp="1"/>
          </p:cNvSpPr>
          <p:nvPr>
            <p:ph type="pic" idx="2"/>
          </p:nvPr>
        </p:nvSpPr>
        <p:spPr>
          <a:xfrm>
            <a:off x="7965065" y="0"/>
            <a:ext cx="4226935" cy="686723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0"/>
        <p:cNvGrpSpPr/>
        <p:nvPr/>
      </p:nvGrpSpPr>
      <p:grpSpPr>
        <a:xfrm>
          <a:off x="0" y="0"/>
          <a:ext cx="0" cy="0"/>
          <a:chOff x="0" y="0"/>
          <a:chExt cx="0" cy="0"/>
        </a:xfrm>
      </p:grpSpPr>
      <p:pic>
        <p:nvPicPr>
          <p:cNvPr id="81" name="Google Shape;81;p15"/>
          <p:cNvPicPr preferRelativeResize="0"/>
          <p:nvPr/>
        </p:nvPicPr>
        <p:blipFill rotWithShape="1">
          <a:blip r:embed="rId2">
            <a:alphaModFix/>
          </a:blip>
          <a:srcRect/>
          <a:stretch/>
        </p:blipFill>
        <p:spPr>
          <a:xfrm>
            <a:off x="7151340" y="4032207"/>
            <a:ext cx="5798306" cy="2949138"/>
          </a:xfrm>
          <a:prstGeom prst="rect">
            <a:avLst/>
          </a:prstGeom>
          <a:noFill/>
          <a:ln>
            <a:noFill/>
          </a:ln>
        </p:spPr>
      </p:pic>
      <p:sp>
        <p:nvSpPr>
          <p:cNvPr id="82" name="Google Shape;82;p15"/>
          <p:cNvSpPr txBox="1">
            <a:spLocks noGrp="1"/>
          </p:cNvSpPr>
          <p:nvPr>
            <p:ph type="title"/>
          </p:nvPr>
        </p:nvSpPr>
        <p:spPr>
          <a:xfrm>
            <a:off x="659779" y="565999"/>
            <a:ext cx="10515600" cy="10174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400"/>
              <a:buFont typeface="Arial Narrow"/>
              <a:buNone/>
              <a:defRPr sz="24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5"/>
          <p:cNvSpPr txBox="1">
            <a:spLocks noGrp="1"/>
          </p:cNvSpPr>
          <p:nvPr>
            <p:ph type="body" idx="1"/>
          </p:nvPr>
        </p:nvSpPr>
        <p:spPr>
          <a:xfrm>
            <a:off x="8534126" y="4412356"/>
            <a:ext cx="3167063" cy="1763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15"/>
          <p:cNvSpPr txBox="1">
            <a:spLocks noGrp="1"/>
          </p:cNvSpPr>
          <p:nvPr>
            <p:ph type="body" idx="2"/>
          </p:nvPr>
        </p:nvSpPr>
        <p:spPr>
          <a:xfrm>
            <a:off x="751840" y="1885686"/>
            <a:ext cx="10514979" cy="1098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5"/>
        <p:cNvGrpSpPr/>
        <p:nvPr/>
      </p:nvGrpSpPr>
      <p:grpSpPr>
        <a:xfrm>
          <a:off x="0" y="0"/>
          <a:ext cx="0" cy="0"/>
          <a:chOff x="0" y="0"/>
          <a:chExt cx="0" cy="0"/>
        </a:xfrm>
      </p:grpSpPr>
      <p:sp>
        <p:nvSpPr>
          <p:cNvPr id="86" name="Google Shape;86;p16"/>
          <p:cNvSpPr txBox="1">
            <a:spLocks noGrp="1"/>
          </p:cNvSpPr>
          <p:nvPr>
            <p:ph type="body" idx="1"/>
          </p:nvPr>
        </p:nvSpPr>
        <p:spPr>
          <a:xfrm>
            <a:off x="664632" y="1781021"/>
            <a:ext cx="10515600" cy="7103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595959"/>
              </a:buClr>
              <a:buSzPts val="3200"/>
              <a:buFont typeface="Arial"/>
              <a:buNone/>
              <a:defRPr sz="3200" b="0" i="0" u="none" strike="noStrike" cap="none">
                <a:solidFill>
                  <a:srgbClr val="595959"/>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6"/>
          <p:cNvSpPr txBox="1">
            <a:spLocks noGrp="1"/>
          </p:cNvSpPr>
          <p:nvPr>
            <p:ph type="title"/>
          </p:nvPr>
        </p:nvSpPr>
        <p:spPr>
          <a:xfrm>
            <a:off x="659779" y="565999"/>
            <a:ext cx="10515600" cy="10174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400"/>
              <a:buFont typeface="Arial Narrow"/>
              <a:buNone/>
              <a:defRPr sz="24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16"/>
          <p:cNvSpPr txBox="1">
            <a:spLocks noGrp="1"/>
          </p:cNvSpPr>
          <p:nvPr>
            <p:ph type="body" idx="2"/>
          </p:nvPr>
        </p:nvSpPr>
        <p:spPr>
          <a:xfrm>
            <a:off x="673652" y="2531857"/>
            <a:ext cx="10514979" cy="10985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16"/>
          <p:cNvSpPr>
            <a:spLocks noGrp="1"/>
          </p:cNvSpPr>
          <p:nvPr>
            <p:ph type="pic" idx="3"/>
          </p:nvPr>
        </p:nvSpPr>
        <p:spPr>
          <a:xfrm>
            <a:off x="8414786" y="-135896"/>
            <a:ext cx="6096000" cy="81772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0" name="Google Shape;90;p16"/>
          <p:cNvPicPr preferRelativeResize="0"/>
          <p:nvPr/>
        </p:nvPicPr>
        <p:blipFill rotWithShape="1">
          <a:blip r:embed="rId2">
            <a:alphaModFix/>
          </a:blip>
          <a:srcRect/>
          <a:stretch/>
        </p:blipFill>
        <p:spPr>
          <a:xfrm>
            <a:off x="707494" y="722167"/>
            <a:ext cx="5367617" cy="2730082"/>
          </a:xfrm>
          <a:prstGeom prst="rect">
            <a:avLst/>
          </a:prstGeom>
          <a:noFill/>
          <a:ln>
            <a:noFill/>
          </a:ln>
        </p:spPr>
      </p:pic>
      <p:pic>
        <p:nvPicPr>
          <p:cNvPr id="91" name="Google Shape;91;p16"/>
          <p:cNvPicPr preferRelativeResize="0"/>
          <p:nvPr/>
        </p:nvPicPr>
        <p:blipFill rotWithShape="1">
          <a:blip r:embed="rId3">
            <a:alphaModFix/>
          </a:blip>
          <a:srcRect/>
          <a:stretch/>
        </p:blipFill>
        <p:spPr>
          <a:xfrm>
            <a:off x="7169190" y="1914486"/>
            <a:ext cx="5022810" cy="4943514"/>
          </a:xfrm>
          <a:prstGeom prst="rect">
            <a:avLst/>
          </a:prstGeom>
          <a:noFill/>
          <a:ln>
            <a:noFill/>
          </a:ln>
        </p:spPr>
      </p:pic>
      <p:pic>
        <p:nvPicPr>
          <p:cNvPr id="92" name="Google Shape;92;p16"/>
          <p:cNvPicPr preferRelativeResize="0"/>
          <p:nvPr/>
        </p:nvPicPr>
        <p:blipFill rotWithShape="1">
          <a:blip r:embed="rId4">
            <a:alphaModFix/>
          </a:blip>
          <a:srcRect/>
          <a:stretch/>
        </p:blipFill>
        <p:spPr>
          <a:xfrm>
            <a:off x="2623771" y="2523961"/>
            <a:ext cx="4230161" cy="390952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with logo">
  <p:cSld name="Blank slide with logo">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144964" y="6061928"/>
            <a:ext cx="1712692" cy="72916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25242" y="264917"/>
            <a:ext cx="10515600" cy="10174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400"/>
              <a:buFont typeface="Arial Narrow"/>
              <a:buNone/>
              <a:defRPr sz="24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400"/>
              <a:buFont typeface="Arial Narrow"/>
              <a:buNone/>
              <a:defRPr sz="24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5" name="Google Shape;105;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7" name="Google Shape;107;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Narrow"/>
              <a:buNone/>
              <a:defRPr sz="32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3" name="Google Shape;113;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4" name="Google Shape;114;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15" name="Google Shape;11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25242" y="264917"/>
            <a:ext cx="10515600" cy="10174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400"/>
              <a:buFont typeface="Arial Narrow"/>
              <a:buNone/>
              <a:defRPr sz="24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Narrow"/>
              <a:buNone/>
              <a:defRPr sz="32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 name="Google Shape;120;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1" name="Google Shape;121;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22" name="Google Shape;12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25242" y="264917"/>
            <a:ext cx="10515600" cy="10174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400"/>
              <a:buFont typeface="Arial Narrow"/>
              <a:buNone/>
              <a:defRPr sz="24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400"/>
              <a:buFont typeface="Arial Narrow"/>
              <a:buNone/>
              <a:defRPr sz="24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_Option 1">
  <p:cSld name="Title slide_Option 1">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4"/>
          <p:cNvSpPr txBox="1">
            <a:spLocks noGrp="1"/>
          </p:cNvSpPr>
          <p:nvPr>
            <p:ph type="ctrTitle"/>
          </p:nvPr>
        </p:nvSpPr>
        <p:spPr>
          <a:xfrm>
            <a:off x="5813411" y="483852"/>
            <a:ext cx="6158082" cy="159813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5200"/>
              <a:buFont typeface="Arial Narrow"/>
              <a:buNone/>
              <a:defRPr sz="5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4"/>
          <p:cNvSpPr txBox="1">
            <a:spLocks noGrp="1"/>
          </p:cNvSpPr>
          <p:nvPr>
            <p:ph type="subTitle" idx="1"/>
          </p:nvPr>
        </p:nvSpPr>
        <p:spPr>
          <a:xfrm>
            <a:off x="5813411" y="2081984"/>
            <a:ext cx="6158082"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D8D8D8"/>
              </a:buClr>
              <a:buSzPts val="3200"/>
              <a:buFont typeface="Arial"/>
              <a:buNone/>
              <a:defRPr sz="3200" b="0" i="0" u="none" strike="noStrike" cap="none">
                <a:solidFill>
                  <a:srgbClr val="D8D8D8"/>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23" name="Google Shape;23;p4"/>
          <p:cNvPicPr preferRelativeResize="0"/>
          <p:nvPr/>
        </p:nvPicPr>
        <p:blipFill rotWithShape="1">
          <a:blip r:embed="rId3">
            <a:alphaModFix/>
          </a:blip>
          <a:srcRect/>
          <a:stretch/>
        </p:blipFill>
        <p:spPr>
          <a:xfrm>
            <a:off x="10307100" y="6203935"/>
            <a:ext cx="1612591" cy="467453"/>
          </a:xfrm>
          <a:prstGeom prst="rect">
            <a:avLst/>
          </a:prstGeom>
          <a:noFill/>
          <a:ln>
            <a:noFill/>
          </a:ln>
        </p:spPr>
      </p:pic>
      <p:sp>
        <p:nvSpPr>
          <p:cNvPr id="24" name="Google Shape;24;p4"/>
          <p:cNvSpPr txBox="1">
            <a:spLocks noGrp="1"/>
          </p:cNvSpPr>
          <p:nvPr>
            <p:ph type="body" idx="2"/>
          </p:nvPr>
        </p:nvSpPr>
        <p:spPr>
          <a:xfrm>
            <a:off x="5813580" y="4079868"/>
            <a:ext cx="6157913" cy="4059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body" idx="3"/>
          </p:nvPr>
        </p:nvSpPr>
        <p:spPr>
          <a:xfrm>
            <a:off x="5813580" y="4445593"/>
            <a:ext cx="6157913" cy="4567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_Option 2">
  <p:cSld name="Title slide_Option 2">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8" name="Google Shape;28;p5"/>
          <p:cNvPicPr preferRelativeResize="0"/>
          <p:nvPr/>
        </p:nvPicPr>
        <p:blipFill rotWithShape="1">
          <a:blip r:embed="rId3">
            <a:alphaModFix/>
          </a:blip>
          <a:srcRect/>
          <a:stretch/>
        </p:blipFill>
        <p:spPr>
          <a:xfrm>
            <a:off x="10307100" y="6203935"/>
            <a:ext cx="1612591" cy="467453"/>
          </a:xfrm>
          <a:prstGeom prst="rect">
            <a:avLst/>
          </a:prstGeom>
          <a:noFill/>
          <a:ln>
            <a:noFill/>
          </a:ln>
        </p:spPr>
      </p:pic>
      <p:sp>
        <p:nvSpPr>
          <p:cNvPr id="29" name="Google Shape;29;p5"/>
          <p:cNvSpPr txBox="1">
            <a:spLocks noGrp="1"/>
          </p:cNvSpPr>
          <p:nvPr>
            <p:ph type="ctrTitle"/>
          </p:nvPr>
        </p:nvSpPr>
        <p:spPr>
          <a:xfrm>
            <a:off x="3254938" y="2252880"/>
            <a:ext cx="6158082" cy="159813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5200"/>
              <a:buFont typeface="Arial Narrow"/>
              <a:buNone/>
              <a:defRPr sz="5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5"/>
          <p:cNvSpPr txBox="1">
            <a:spLocks noGrp="1"/>
          </p:cNvSpPr>
          <p:nvPr>
            <p:ph type="subTitle" idx="1"/>
          </p:nvPr>
        </p:nvSpPr>
        <p:spPr>
          <a:xfrm>
            <a:off x="3254938" y="3851012"/>
            <a:ext cx="6158082"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D8D8D8"/>
              </a:buClr>
              <a:buSzPts val="3200"/>
              <a:buFont typeface="Arial"/>
              <a:buNone/>
              <a:defRPr sz="3200" b="0" i="0" u="none" strike="noStrike" cap="none">
                <a:solidFill>
                  <a:srgbClr val="D8D8D8"/>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body" idx="2"/>
          </p:nvPr>
        </p:nvSpPr>
        <p:spPr>
          <a:xfrm>
            <a:off x="3255107" y="5848896"/>
            <a:ext cx="6157913" cy="4059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3"/>
          </p:nvPr>
        </p:nvSpPr>
        <p:spPr>
          <a:xfrm>
            <a:off x="3255107" y="6214621"/>
            <a:ext cx="6157913" cy="4567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_Option 3">
  <p:cSld name="Title slide_Option 3">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6"/>
          <p:cNvPicPr preferRelativeResize="0"/>
          <p:nvPr/>
        </p:nvPicPr>
        <p:blipFill rotWithShape="1">
          <a:blip r:embed="rId3">
            <a:alphaModFix/>
          </a:blip>
          <a:srcRect/>
          <a:stretch/>
        </p:blipFill>
        <p:spPr>
          <a:xfrm>
            <a:off x="10307100" y="355398"/>
            <a:ext cx="1612591" cy="467453"/>
          </a:xfrm>
          <a:prstGeom prst="rect">
            <a:avLst/>
          </a:prstGeom>
          <a:noFill/>
          <a:ln>
            <a:noFill/>
          </a:ln>
        </p:spPr>
      </p:pic>
      <p:sp>
        <p:nvSpPr>
          <p:cNvPr id="36" name="Google Shape;36;p6"/>
          <p:cNvSpPr txBox="1">
            <a:spLocks noGrp="1"/>
          </p:cNvSpPr>
          <p:nvPr>
            <p:ph type="ctrTitle"/>
          </p:nvPr>
        </p:nvSpPr>
        <p:spPr>
          <a:xfrm>
            <a:off x="3254938" y="2252880"/>
            <a:ext cx="6158082" cy="159813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5200"/>
              <a:buFont typeface="Arial Narrow"/>
              <a:buNone/>
              <a:defRPr sz="5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6"/>
          <p:cNvSpPr txBox="1">
            <a:spLocks noGrp="1"/>
          </p:cNvSpPr>
          <p:nvPr>
            <p:ph type="subTitle" idx="1"/>
          </p:nvPr>
        </p:nvSpPr>
        <p:spPr>
          <a:xfrm>
            <a:off x="3254938" y="3851012"/>
            <a:ext cx="6158082"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D8D8D8"/>
              </a:buClr>
              <a:buSzPts val="3200"/>
              <a:buFont typeface="Arial"/>
              <a:buNone/>
              <a:defRPr sz="3200" b="0" i="0" u="none" strike="noStrike" cap="none">
                <a:solidFill>
                  <a:srgbClr val="D8D8D8"/>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body" idx="2"/>
          </p:nvPr>
        </p:nvSpPr>
        <p:spPr>
          <a:xfrm>
            <a:off x="3255107" y="5848896"/>
            <a:ext cx="6157913" cy="4059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3"/>
          </p:nvPr>
        </p:nvSpPr>
        <p:spPr>
          <a:xfrm>
            <a:off x="3255107" y="6214621"/>
            <a:ext cx="6157913" cy="4567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_Option 4">
  <p:cSld name="Title slide_Option 4">
    <p:spTree>
      <p:nvGrpSpPr>
        <p:cNvPr id="1" name="Shape 40"/>
        <p:cNvGrpSpPr/>
        <p:nvPr/>
      </p:nvGrpSpPr>
      <p:grpSpPr>
        <a:xfrm>
          <a:off x="0" y="0"/>
          <a:ext cx="0" cy="0"/>
          <a:chOff x="0" y="0"/>
          <a:chExt cx="0" cy="0"/>
        </a:xfrm>
      </p:grpSpPr>
      <p:pic>
        <p:nvPicPr>
          <p:cNvPr id="41" name="Google Shape;41;p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2" name="Google Shape;42;p7"/>
          <p:cNvPicPr preferRelativeResize="0"/>
          <p:nvPr/>
        </p:nvPicPr>
        <p:blipFill rotWithShape="1">
          <a:blip r:embed="rId3">
            <a:alphaModFix/>
          </a:blip>
          <a:srcRect/>
          <a:stretch/>
        </p:blipFill>
        <p:spPr>
          <a:xfrm>
            <a:off x="10307100" y="6203935"/>
            <a:ext cx="1612591" cy="467453"/>
          </a:xfrm>
          <a:prstGeom prst="rect">
            <a:avLst/>
          </a:prstGeom>
          <a:noFill/>
          <a:ln>
            <a:noFill/>
          </a:ln>
        </p:spPr>
      </p:pic>
      <p:sp>
        <p:nvSpPr>
          <p:cNvPr id="43" name="Google Shape;43;p7"/>
          <p:cNvSpPr txBox="1">
            <a:spLocks noGrp="1"/>
          </p:cNvSpPr>
          <p:nvPr>
            <p:ph type="ctrTitle"/>
          </p:nvPr>
        </p:nvSpPr>
        <p:spPr>
          <a:xfrm>
            <a:off x="5761609" y="-348341"/>
            <a:ext cx="6158082" cy="159813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5200"/>
              <a:buFont typeface="Arial Narrow"/>
              <a:buNone/>
              <a:defRPr sz="5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7"/>
          <p:cNvSpPr txBox="1">
            <a:spLocks noGrp="1"/>
          </p:cNvSpPr>
          <p:nvPr>
            <p:ph type="subTitle" idx="1"/>
          </p:nvPr>
        </p:nvSpPr>
        <p:spPr>
          <a:xfrm>
            <a:off x="5761609" y="1249791"/>
            <a:ext cx="6158082"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D8D8D8"/>
              </a:buClr>
              <a:buSzPts val="3200"/>
              <a:buFont typeface="Arial"/>
              <a:buNone/>
              <a:defRPr sz="3200" b="0" i="0" u="none" strike="noStrike" cap="none">
                <a:solidFill>
                  <a:srgbClr val="D8D8D8"/>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2"/>
          </p:nvPr>
        </p:nvSpPr>
        <p:spPr>
          <a:xfrm>
            <a:off x="5761609" y="2181646"/>
            <a:ext cx="6157913" cy="4059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3"/>
          </p:nvPr>
        </p:nvSpPr>
        <p:spPr>
          <a:xfrm>
            <a:off x="5761609" y="2547371"/>
            <a:ext cx="6157913" cy="4567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_Option 5">
  <p:cSld name="Title slide_Option 5">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9" name="Google Shape;49;p8"/>
          <p:cNvPicPr preferRelativeResize="0"/>
          <p:nvPr/>
        </p:nvPicPr>
        <p:blipFill rotWithShape="1">
          <a:blip r:embed="rId3">
            <a:alphaModFix/>
          </a:blip>
          <a:srcRect/>
          <a:stretch/>
        </p:blipFill>
        <p:spPr>
          <a:xfrm>
            <a:off x="10423545" y="168895"/>
            <a:ext cx="1612591" cy="467453"/>
          </a:xfrm>
          <a:prstGeom prst="rect">
            <a:avLst/>
          </a:prstGeom>
          <a:noFill/>
          <a:ln>
            <a:noFill/>
          </a:ln>
        </p:spPr>
      </p:pic>
      <p:sp>
        <p:nvSpPr>
          <p:cNvPr id="50" name="Google Shape;50;p8"/>
          <p:cNvSpPr txBox="1">
            <a:spLocks noGrp="1"/>
          </p:cNvSpPr>
          <p:nvPr>
            <p:ph type="ctrTitle"/>
          </p:nvPr>
        </p:nvSpPr>
        <p:spPr>
          <a:xfrm>
            <a:off x="5878054" y="168895"/>
            <a:ext cx="6158082" cy="159813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5200"/>
              <a:buFont typeface="Arial Narrow"/>
              <a:buNone/>
              <a:defRPr sz="5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8"/>
          <p:cNvSpPr txBox="1">
            <a:spLocks noGrp="1"/>
          </p:cNvSpPr>
          <p:nvPr>
            <p:ph type="subTitle" idx="1"/>
          </p:nvPr>
        </p:nvSpPr>
        <p:spPr>
          <a:xfrm>
            <a:off x="5878054" y="1767027"/>
            <a:ext cx="6158082"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D8D8D8"/>
              </a:buClr>
              <a:buSzPts val="3200"/>
              <a:buFont typeface="Arial"/>
              <a:buNone/>
              <a:defRPr sz="3200" b="0" i="0" u="none" strike="noStrike" cap="none">
                <a:solidFill>
                  <a:srgbClr val="D8D8D8"/>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_Option 6">
  <p:cSld name="Title slide_Option 6">
    <p:spTree>
      <p:nvGrpSpPr>
        <p:cNvPr id="1"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4" name="Google Shape;54;p9"/>
          <p:cNvPicPr preferRelativeResize="0"/>
          <p:nvPr/>
        </p:nvPicPr>
        <p:blipFill rotWithShape="1">
          <a:blip r:embed="rId3">
            <a:alphaModFix/>
          </a:blip>
          <a:srcRect/>
          <a:stretch/>
        </p:blipFill>
        <p:spPr>
          <a:xfrm>
            <a:off x="278518" y="6203935"/>
            <a:ext cx="1612591" cy="467453"/>
          </a:xfrm>
          <a:prstGeom prst="rect">
            <a:avLst/>
          </a:prstGeom>
          <a:noFill/>
          <a:ln>
            <a:noFill/>
          </a:ln>
        </p:spPr>
      </p:pic>
      <p:sp>
        <p:nvSpPr>
          <p:cNvPr id="55" name="Google Shape;55;p9"/>
          <p:cNvSpPr txBox="1">
            <a:spLocks noGrp="1"/>
          </p:cNvSpPr>
          <p:nvPr>
            <p:ph type="ctrTitle"/>
          </p:nvPr>
        </p:nvSpPr>
        <p:spPr>
          <a:xfrm>
            <a:off x="278518" y="2070465"/>
            <a:ext cx="6158082" cy="159813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5200"/>
              <a:buFont typeface="Arial Narrow"/>
              <a:buNone/>
              <a:defRPr sz="5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subTitle" idx="1"/>
          </p:nvPr>
        </p:nvSpPr>
        <p:spPr>
          <a:xfrm>
            <a:off x="278518" y="3668597"/>
            <a:ext cx="6158082"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D8D8D8"/>
              </a:buClr>
              <a:buSzPts val="3200"/>
              <a:buFont typeface="Arial"/>
              <a:buNone/>
              <a:defRPr sz="3200" b="0" i="0" u="none" strike="noStrike" cap="none">
                <a:solidFill>
                  <a:srgbClr val="D8D8D8"/>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278518" y="4530409"/>
            <a:ext cx="6157913" cy="4059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body" idx="3"/>
          </p:nvPr>
        </p:nvSpPr>
        <p:spPr>
          <a:xfrm>
            <a:off x="278518" y="4896134"/>
            <a:ext cx="6157913" cy="4567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200"/>
              <a:buFont typeface="Arial"/>
              <a:buNone/>
              <a:defRPr sz="2200" b="1" i="0" u="none" strike="noStrike" cap="none">
                <a:solidFill>
                  <a:schemeClr val="lt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3pPr>
            <a:lvl4pPr marL="1828800" marR="0" lvl="3"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_Option 7">
  <p:cSld name="Title slide_Option 7">
    <p:spTree>
      <p:nvGrpSpPr>
        <p:cNvPr id="1" name="Shape 59"/>
        <p:cNvGrpSpPr/>
        <p:nvPr/>
      </p:nvGrpSpPr>
      <p:grpSpPr>
        <a:xfrm>
          <a:off x="0" y="0"/>
          <a:ext cx="0" cy="0"/>
          <a:chOff x="0" y="0"/>
          <a:chExt cx="0" cy="0"/>
        </a:xfrm>
      </p:grpSpPr>
      <p:pic>
        <p:nvPicPr>
          <p:cNvPr id="60" name="Google Shape;60;p1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1" name="Google Shape;61;p10"/>
          <p:cNvPicPr preferRelativeResize="0"/>
          <p:nvPr/>
        </p:nvPicPr>
        <p:blipFill rotWithShape="1">
          <a:blip r:embed="rId3">
            <a:alphaModFix/>
          </a:blip>
          <a:srcRect/>
          <a:stretch/>
        </p:blipFill>
        <p:spPr>
          <a:xfrm>
            <a:off x="10423545" y="88977"/>
            <a:ext cx="1725820" cy="735980"/>
          </a:xfrm>
          <a:prstGeom prst="rect">
            <a:avLst/>
          </a:prstGeom>
          <a:noFill/>
          <a:ln>
            <a:noFill/>
          </a:ln>
        </p:spPr>
      </p:pic>
      <p:sp>
        <p:nvSpPr>
          <p:cNvPr id="62" name="Google Shape;62;p10"/>
          <p:cNvSpPr txBox="1">
            <a:spLocks noGrp="1"/>
          </p:cNvSpPr>
          <p:nvPr>
            <p:ph type="ctrTitle"/>
          </p:nvPr>
        </p:nvSpPr>
        <p:spPr>
          <a:xfrm>
            <a:off x="4889763" y="4195233"/>
            <a:ext cx="6158082" cy="159813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5200"/>
              <a:buFont typeface="Arial Narrow"/>
              <a:buNone/>
              <a:defRPr sz="5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txBox="1">
            <a:spLocks noGrp="1"/>
          </p:cNvSpPr>
          <p:nvPr>
            <p:ph type="subTitle" idx="1"/>
          </p:nvPr>
        </p:nvSpPr>
        <p:spPr>
          <a:xfrm>
            <a:off x="4889763" y="5793365"/>
            <a:ext cx="6158082" cy="81987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D8D8D8"/>
              </a:buClr>
              <a:buSzPts val="3200"/>
              <a:buFont typeface="Arial"/>
              <a:buNone/>
              <a:defRPr sz="3200" b="0" i="0" u="none" strike="noStrike" cap="none">
                <a:solidFill>
                  <a:srgbClr val="D8D8D8"/>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1.pn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www.abc.net.au/news/2017-03-10/story-dogs-help-kids-read-literacy-skills/8341060" TargetMode="External"/><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s://www.deltasociety.com.au/data/Delta_Report.pdf" TargetMode="External"/><Relationship Id="rId5" Type="http://schemas.openxmlformats.org/officeDocument/2006/relationships/hyperlink" Target="http://null" TargetMode="External"/><Relationship Id="rId6" Type="http://schemas.openxmlformats.org/officeDocument/2006/relationships/hyperlink" Target="http://www.deakin.edu.au/about-deakin/media-releases/articles/squirt-the-therapy-dog-helps-raise-childrens-literacy-levels" TargetMode="External"/><Relationship Id="rId7" Type="http://schemas.openxmlformats.org/officeDocument/2006/relationships/hyperlink" Target="https://www.ncbi.nlm.nih.gov/pmc/articles/PMC4868357/"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null" TargetMode="External"/><Relationship Id="rId5" Type="http://schemas.openxmlformats.org/officeDocument/2006/relationships/hyperlink" Target="https://sophia.stkate.edu/cgi/viewcontent.cgi?referer=https://www.google.com.au/&amp;httpsredir=1&amp;article=1381&amp;context=msw_papers" TargetMode="External"/><Relationship Id="rId6" Type="http://schemas.openxmlformats.org/officeDocument/2006/relationships/hyperlink" Target="https://digitalcommons.nl.edu/cgi/viewcontent.cgi?article=1032&amp;context=diss" TargetMode="External"/><Relationship Id="rId7" Type="http://schemas.openxmlformats.org/officeDocument/2006/relationships/hyperlink" Target="http://www.australiandoglover.com/2017/03/story-dogs-program-improves-literacy.html" TargetMode="External"/><Relationship Id="rId8" Type="http://schemas.openxmlformats.org/officeDocument/2006/relationships/hyperlink" Target="https://www.deltasociety.com.au/data/Classroom_Canines_Research_report_2012.pdf" TargetMode="External"/><Relationship Id="rId9" Type="http://schemas.openxmlformats.org/officeDocument/2006/relationships/hyperlink" Target="https://fisherpub.sjfc.edu/cgi/viewcontent.cgi?referer=https://www.google.com.au/&amp;httpsredir=1&amp;article=1346&amp;context=education_ETD_masters" TargetMode="External"/><Relationship Id="rId10" Type="http://schemas.openxmlformats.org/officeDocument/2006/relationships/hyperlink" Target="https://fisherpub.sjfc.edu/cgi/viewcontent.cgi?article=1313&amp;context=education_ETD_masters"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onlinelibrary.wiley.com/doi/10.1002/smi.2804/abstract;jsessionid=CC52C785605162A6D21A818B8DFAE2ED.f04t04" TargetMode="External"/><Relationship Id="rId5" Type="http://schemas.openxmlformats.org/officeDocument/2006/relationships/hyperlink" Target="http://onlinelibrary.wiley.com/doi/10.1111/ajsp.12166/full" TargetMode="External"/><Relationship Id="rId6"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s://www.youtube.com/watch?time_continue=5&amp;v=ftJJgX5hASs" TargetMode="External"/><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s://rdw.rowan.edu/cgi/viewcontent.cgi?referer=https://www.google.com.au/&amp;httpsredir=1&amp;article=3443&amp;context=etd" TargetMode="External"/><Relationship Id="rId5" Type="http://schemas.openxmlformats.org/officeDocument/2006/relationships/hyperlink" Target="https://www.facebook.com/storydogs/" TargetMode="External"/><Relationship Id="rId6" Type="http://schemas.openxmlformats.org/officeDocument/2006/relationships/hyperlink" Target="https://www.ncbi.nlm.nih.gov/pmc/articles/PMC5551107/" TargetMode="External"/><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23.jp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1.pn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s://theconversation.com/therapy-dogs-can-help-reduce-student-stress-anxiety-and-improve-school-attendance-93073" TargetMode="External"/><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mailto:christine.grove@monash.edu" TargetMode="External"/><Relationship Id="rId5" Type="http://schemas.openxmlformats.org/officeDocument/2006/relationships/hyperlink" Target="mailto:Linda.henderson@monash.edu" TargetMode="External"/><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chp.org.au/wp-content/uploads/2017/09/Jess-Heerde-Exploring-the-use-of-Animal-Assisted-Interventions-with-homeless-young-people.pdf" TargetMode="External"/><Relationship Id="rId5" Type="http://schemas.openxmlformats.org/officeDocument/2006/relationships/hyperlink" Target="https://books.google.com.au/books?id=xFclDgAAQBAJ&amp;printsec=frontcover&amp;dq=animal+assisted+therapy&amp;hl=en&amp;sa=X&amp;ved=0ahUKEwie4_qY0u_ZAhVQhbwKHab2AvsQ6AEIMTAC#v=onepage&amp;q=animal%20assisted%20therapy&amp;f=false" TargetMode="External"/><Relationship Id="rId6" Type="http://schemas.openxmlformats.org/officeDocument/2006/relationships/hyperlink" Target="https://www.ncbi.nlm.nih.gov/pmc/articles/PMC4528099/" TargetMode="External"/><Relationship Id="rId7" Type="http://schemas.openxmlformats.org/officeDocument/2006/relationships/hyperlink" Target="http://www.thepress.purdue.edu/titles/format/9781557530776" TargetMode="External"/><Relationship Id="rId8" Type="http://schemas.openxmlformats.org/officeDocument/2006/relationships/hyperlink" Target="https://books.google.com.au/books?id=xFclDgAAQBAJ&amp;dq=example+of+animal+assisted+therapy&amp;lr="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hyperlink" Target="http://www.abc.net.au/news/2018-04-18/fake-assistance-dogs-gaming-system/9670848"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s://www.tandfonline.com/doi/abs/10.2752/175303707X207954" TargetMode="External"/><Relationship Id="rId5" Type="http://schemas.openxmlformats.org/officeDocument/2006/relationships/image" Target="../media/image27.jpg"/><Relationship Id="rId6"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29.png"/><Relationship Id="rId5" Type="http://schemas.openxmlformats.org/officeDocument/2006/relationships/hyperlink" Target="https://thewest.com.au/news/today-tonight/dogs-helping-students-deal-with-anxiety-at-school-bc-5726337013001"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raisingchildren.net.au/articles/animal-assisted_therapy_th.html/context/909" TargetMode="External"/><Relationship Id="rId5" Type="http://schemas.openxmlformats.org/officeDocument/2006/relationships/hyperlink" Target="http://opensiuc.lib.siu.edu/cgi/viewcontent.cgi?article=1062&amp;context=gs_rp" TargetMode="External"/><Relationship Id="rId6" Type="http://schemas.openxmlformats.org/officeDocument/2006/relationships/hyperlink" Target="https://books.google.com.au/books?id=xFclDgAAQBAJ&amp;printsec=frontcover&amp;dq=animal+assisted+therapy&amp;hl=en&amp;sa=X&amp;ved=0ahUKEwie4_qY0u_ZAhVQhbwKHab2AvsQ6AEIMTAC#v=onepage&amp;q=animal%20assisted%20therapy&amp;f=false" TargetMode="External"/><Relationship Id="rId7" Type="http://schemas.openxmlformats.org/officeDocument/2006/relationships/hyperlink" Target="https://www.tandfonline.com/doi/abs/10.1080/08927936.2017.1311055"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drive.google.com/file/d/1kIih4JQ6F1M8kXWlJKn-FPZYarQWujeD/view" TargetMode="External"/><Relationship Id="rId5"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hyperlink" Target="https://www.ncbi.nlm.nih.gov/pmc/articles/PMC3408111/" TargetMode="External"/><Relationship Id="rId5" Type="http://schemas.openxmlformats.org/officeDocument/2006/relationships/hyperlink" Target="https://www.nature.com/articles/nature03701" TargetMode="External"/><Relationship Id="rId6" Type="http://schemas.openxmlformats.org/officeDocument/2006/relationships/hyperlink" Target="https://www.frontiersin.org/articles/10.3389/fpsyg.2017.01796/full" TargetMode="External"/><Relationship Id="rId7" Type="http://schemas.openxmlformats.org/officeDocument/2006/relationships/hyperlink" Target="https://www.sciencedirect.com/science/article/pii/S0168159114002068"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24"/>
          <p:cNvSpPr txBox="1"/>
          <p:nvPr/>
        </p:nvSpPr>
        <p:spPr>
          <a:xfrm>
            <a:off x="559569" y="1501653"/>
            <a:ext cx="7736132" cy="167901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5400"/>
              <a:buFont typeface="Arial Narrow"/>
              <a:buNone/>
            </a:pPr>
            <a:r>
              <a:rPr lang="en-AU" sz="5400" b="1" i="0" dirty="0" smtClean="0">
                <a:solidFill>
                  <a:schemeClr val="lt1"/>
                </a:solidFill>
                <a:latin typeface="Arial Narrow"/>
                <a:ea typeface="Arial Narrow"/>
                <a:cs typeface="Arial Narrow"/>
                <a:sym typeface="Arial Narrow"/>
              </a:rPr>
              <a:t>2021 APS CEDP Conference </a:t>
            </a:r>
            <a:endParaRPr dirty="0" smtClean="0"/>
          </a:p>
        </p:txBody>
      </p:sp>
      <p:sp>
        <p:nvSpPr>
          <p:cNvPr id="143" name="Google Shape;143;p24"/>
          <p:cNvSpPr/>
          <p:nvPr/>
        </p:nvSpPr>
        <p:spPr>
          <a:xfrm>
            <a:off x="8896235" y="-24646"/>
            <a:ext cx="2926807" cy="6882646"/>
          </a:xfrm>
          <a:custGeom>
            <a:avLst/>
            <a:gdLst/>
            <a:ahLst/>
            <a:cxnLst/>
            <a:rect l="l" t="t" r="r" b="b"/>
            <a:pathLst>
              <a:path w="2979769" h="7007189" extrusionOk="0">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solidFill>
            <a:srgbClr val="FF002B">
              <a:alpha val="1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24"/>
          <p:cNvSpPr txBox="1"/>
          <p:nvPr/>
        </p:nvSpPr>
        <p:spPr>
          <a:xfrm>
            <a:off x="559569" y="3011703"/>
            <a:ext cx="7736132" cy="2674722"/>
          </a:xfrm>
          <a:prstGeom prst="rect">
            <a:avLst/>
          </a:prstGeom>
          <a:noFill/>
          <a:ln>
            <a:noFill/>
          </a:ln>
        </p:spPr>
        <p:txBody>
          <a:bodyPr spcFirstLastPara="1" wrap="square" lIns="91425" tIns="45700" rIns="91425" bIns="45700" anchor="t" anchorCtr="0">
            <a:noAutofit/>
          </a:bodyPr>
          <a:lstStyle/>
          <a:p>
            <a:pPr lvl="0">
              <a:lnSpc>
                <a:spcPct val="90000"/>
              </a:lnSpc>
              <a:buClr>
                <a:srgbClr val="FFFFFF"/>
              </a:buClr>
              <a:buSzPts val="3200"/>
            </a:pPr>
            <a:r>
              <a:rPr lang="en-US" sz="3200" dirty="0" smtClean="0">
                <a:solidFill>
                  <a:srgbClr val="FFFFFF"/>
                </a:solidFill>
                <a:latin typeface="Arial Narrow"/>
                <a:ea typeface="Arial Narrow"/>
                <a:cs typeface="Arial Narrow"/>
              </a:rPr>
              <a:t>Title: </a:t>
            </a:r>
            <a:r>
              <a:rPr lang="en-US" sz="3200" dirty="0" smtClean="0">
                <a:solidFill>
                  <a:srgbClr val="FFFFFF"/>
                </a:solidFill>
                <a:latin typeface="Arial Narrow"/>
                <a:ea typeface="Arial Narrow"/>
                <a:cs typeface="Arial Narrow"/>
              </a:rPr>
              <a:t>Exploring the </a:t>
            </a:r>
            <a:r>
              <a:rPr lang="en-US" sz="3200" dirty="0">
                <a:solidFill>
                  <a:srgbClr val="FFFFFF"/>
                </a:solidFill>
                <a:latin typeface="Arial Narrow"/>
                <a:ea typeface="Arial Narrow"/>
                <a:cs typeface="Arial Narrow"/>
              </a:rPr>
              <a:t>impact of therapy dogs on children’s wellbeing in </a:t>
            </a:r>
            <a:r>
              <a:rPr lang="en-US" sz="3200" dirty="0" smtClean="0">
                <a:solidFill>
                  <a:srgbClr val="FFFFFF"/>
                </a:solidFill>
                <a:latin typeface="Arial Narrow"/>
                <a:ea typeface="Arial Narrow"/>
                <a:cs typeface="Arial Narrow"/>
              </a:rPr>
              <a:t>school settings</a:t>
            </a:r>
            <a:endParaRPr lang="en-US" sz="3200" dirty="0" smtClean="0">
              <a:solidFill>
                <a:srgbClr val="FFFFFF"/>
              </a:solidFill>
              <a:latin typeface="Arial Narrow"/>
              <a:ea typeface="Arial Narrow"/>
              <a:cs typeface="Arial Narrow"/>
            </a:endParaRPr>
          </a:p>
          <a:p>
            <a:pPr lvl="0">
              <a:lnSpc>
                <a:spcPct val="90000"/>
              </a:lnSpc>
              <a:buClr>
                <a:srgbClr val="FFFFFF"/>
              </a:buClr>
              <a:buSzPts val="3200"/>
            </a:pPr>
            <a:endParaRPr sz="3200" dirty="0">
              <a:solidFill>
                <a:srgbClr val="FFFFFF"/>
              </a:solidFill>
              <a:latin typeface="Arial Narrow"/>
              <a:ea typeface="Arial Narrow"/>
              <a:cs typeface="Arial Narrow"/>
              <a:sym typeface="Arial Narrow"/>
            </a:endParaRPr>
          </a:p>
          <a:p>
            <a:pPr>
              <a:lnSpc>
                <a:spcPct val="90000"/>
              </a:lnSpc>
              <a:buClr>
                <a:srgbClr val="FFFFFF"/>
              </a:buClr>
              <a:buSzPts val="3200"/>
            </a:pPr>
            <a:r>
              <a:rPr lang="en-US" sz="2400" dirty="0" smtClean="0">
                <a:solidFill>
                  <a:srgbClr val="FFFFFF"/>
                </a:solidFill>
                <a:latin typeface="Arial Narrow"/>
                <a:ea typeface="Arial Narrow"/>
                <a:cs typeface="Arial Narrow"/>
                <a:sym typeface="Arial Narrow"/>
              </a:rPr>
              <a:t>Research team: </a:t>
            </a:r>
            <a:r>
              <a:rPr lang="en-US" sz="2400" dirty="0" err="1" smtClean="0">
                <a:solidFill>
                  <a:srgbClr val="FFFFFF"/>
                </a:solidFill>
                <a:latin typeface="Arial Narrow"/>
                <a:ea typeface="Arial Narrow"/>
                <a:cs typeface="Arial Narrow"/>
                <a:sym typeface="Arial Narrow"/>
              </a:rPr>
              <a:t>Dr</a:t>
            </a:r>
            <a:r>
              <a:rPr lang="en-US" sz="2400" dirty="0" smtClean="0">
                <a:solidFill>
                  <a:srgbClr val="FFFFFF"/>
                </a:solidFill>
                <a:latin typeface="Arial Narrow"/>
                <a:ea typeface="Arial Narrow"/>
                <a:cs typeface="Arial Narrow"/>
                <a:sym typeface="Arial Narrow"/>
              </a:rPr>
              <a:t> </a:t>
            </a:r>
            <a:r>
              <a:rPr lang="en-US" sz="2400" dirty="0">
                <a:solidFill>
                  <a:srgbClr val="FFFFFF"/>
                </a:solidFill>
                <a:latin typeface="Arial Narrow"/>
                <a:ea typeface="Arial Narrow"/>
                <a:cs typeface="Arial Narrow"/>
                <a:sym typeface="Arial Narrow"/>
              </a:rPr>
              <a:t>Christine </a:t>
            </a:r>
            <a:r>
              <a:rPr lang="en-US" sz="2400" dirty="0" smtClean="0">
                <a:solidFill>
                  <a:srgbClr val="FFFFFF"/>
                </a:solidFill>
                <a:latin typeface="Arial Narrow"/>
                <a:ea typeface="Arial Narrow"/>
                <a:cs typeface="Arial Narrow"/>
                <a:sym typeface="Arial Narrow"/>
              </a:rPr>
              <a:t>Grove, </a:t>
            </a:r>
            <a:r>
              <a:rPr lang="en-US" sz="2400" b="0" i="0" dirty="0" err="1" smtClean="0">
                <a:solidFill>
                  <a:srgbClr val="FFFFFF"/>
                </a:solidFill>
                <a:latin typeface="Arial Narrow"/>
                <a:ea typeface="Arial Narrow"/>
                <a:cs typeface="Arial Narrow"/>
                <a:sym typeface="Arial Narrow"/>
              </a:rPr>
              <a:t>Dr</a:t>
            </a:r>
            <a:r>
              <a:rPr lang="en-US" sz="2400" b="0" i="0" dirty="0" smtClean="0">
                <a:solidFill>
                  <a:srgbClr val="FFFFFF"/>
                </a:solidFill>
                <a:latin typeface="Arial Narrow"/>
                <a:ea typeface="Arial Narrow"/>
                <a:cs typeface="Arial Narrow"/>
                <a:sym typeface="Arial Narrow"/>
              </a:rPr>
              <a:t> </a:t>
            </a:r>
            <a:r>
              <a:rPr lang="en-US" sz="2400" b="0" i="0" dirty="0">
                <a:solidFill>
                  <a:srgbClr val="FFFFFF"/>
                </a:solidFill>
                <a:latin typeface="Arial Narrow"/>
                <a:ea typeface="Arial Narrow"/>
                <a:cs typeface="Arial Narrow"/>
                <a:sym typeface="Arial Narrow"/>
              </a:rPr>
              <a:t>Linda </a:t>
            </a:r>
            <a:r>
              <a:rPr lang="en-US" sz="2400" b="0" i="0" dirty="0" smtClean="0">
                <a:solidFill>
                  <a:srgbClr val="FFFFFF"/>
                </a:solidFill>
                <a:latin typeface="Arial Narrow"/>
                <a:ea typeface="Arial Narrow"/>
                <a:cs typeface="Arial Narrow"/>
                <a:sym typeface="Arial Narrow"/>
              </a:rPr>
              <a:t>Henderson, </a:t>
            </a:r>
            <a:r>
              <a:rPr lang="en-US" sz="2400" dirty="0" smtClean="0">
                <a:solidFill>
                  <a:srgbClr val="FFFFFF"/>
                </a:solidFill>
                <a:latin typeface="Arial Narrow"/>
                <a:ea typeface="Arial Narrow"/>
                <a:cs typeface="Arial Narrow"/>
              </a:rPr>
              <a:t>Louisa Trainer, Hannah </a:t>
            </a:r>
            <a:r>
              <a:rPr lang="en-US" sz="2400" dirty="0" err="1" smtClean="0">
                <a:solidFill>
                  <a:srgbClr val="FFFFFF"/>
                </a:solidFill>
                <a:latin typeface="Arial Narrow"/>
                <a:ea typeface="Arial Narrow"/>
                <a:cs typeface="Arial Narrow"/>
              </a:rPr>
              <a:t>Schena</a:t>
            </a:r>
            <a:r>
              <a:rPr lang="en-US" sz="2400" dirty="0" smtClean="0">
                <a:solidFill>
                  <a:srgbClr val="FFFFFF"/>
                </a:solidFill>
                <a:latin typeface="Arial Narrow"/>
                <a:ea typeface="Arial Narrow"/>
                <a:cs typeface="Arial Narrow"/>
              </a:rPr>
              <a:t>, Marcelle Prentice, Felicia Lee and Phoebe </a:t>
            </a:r>
            <a:r>
              <a:rPr lang="en-US" sz="2400" dirty="0" err="1" smtClean="0">
                <a:solidFill>
                  <a:srgbClr val="FFFFFF"/>
                </a:solidFill>
                <a:latin typeface="Arial Narrow"/>
                <a:ea typeface="Arial Narrow"/>
                <a:cs typeface="Arial Narrow"/>
              </a:rPr>
              <a:t>Wardlaw</a:t>
            </a:r>
            <a:r>
              <a:rPr lang="en-US" sz="2400" dirty="0" smtClean="0">
                <a:solidFill>
                  <a:srgbClr val="FFFFFF"/>
                </a:solidFill>
                <a:latin typeface="Arial Narrow"/>
                <a:ea typeface="Arial Narrow"/>
                <a:cs typeface="Arial Narrow"/>
              </a:rPr>
              <a:t> </a:t>
            </a:r>
          </a:p>
          <a:p>
            <a:pPr>
              <a:lnSpc>
                <a:spcPct val="90000"/>
              </a:lnSpc>
              <a:buClr>
                <a:srgbClr val="FFFFFF"/>
              </a:buClr>
              <a:buSzPts val="3200"/>
            </a:pPr>
            <a:endParaRPr lang="en-US" sz="2400" dirty="0">
              <a:solidFill>
                <a:srgbClr val="FFFFFF"/>
              </a:solidFill>
              <a:latin typeface="Arial Narrow"/>
              <a:ea typeface="Arial Narrow"/>
              <a:cs typeface="Arial Narrow"/>
            </a:endParaRPr>
          </a:p>
          <a:p>
            <a:pPr>
              <a:lnSpc>
                <a:spcPct val="90000"/>
              </a:lnSpc>
              <a:buClr>
                <a:srgbClr val="FFFFFF"/>
              </a:buClr>
              <a:buSzPts val="3200"/>
            </a:pPr>
            <a:r>
              <a:rPr lang="en-US" sz="2400" dirty="0" smtClean="0">
                <a:solidFill>
                  <a:srgbClr val="FFFFFF"/>
                </a:solidFill>
                <a:latin typeface="Arial Narrow"/>
                <a:ea typeface="Arial Narrow"/>
                <a:cs typeface="Arial Narrow"/>
              </a:rPr>
              <a:t>Monash University, Faculty of Education </a:t>
            </a:r>
            <a:endParaRPr sz="2400" dirty="0">
              <a:solidFill>
                <a:srgbClr val="FFFFFF"/>
              </a:solidFill>
              <a:latin typeface="Arial Narrow"/>
              <a:ea typeface="Arial Narrow"/>
              <a:cs typeface="Arial Narrow"/>
            </a:endParaRPr>
          </a:p>
        </p:txBody>
      </p:sp>
      <p:pic>
        <p:nvPicPr>
          <p:cNvPr id="145" name="Google Shape;145;p24"/>
          <p:cNvPicPr preferRelativeResize="0"/>
          <p:nvPr/>
        </p:nvPicPr>
        <p:blipFill rotWithShape="1">
          <a:blip r:embed="rId4">
            <a:alphaModFix/>
          </a:blip>
          <a:srcRect/>
          <a:stretch/>
        </p:blipFill>
        <p:spPr>
          <a:xfrm>
            <a:off x="559569" y="274276"/>
            <a:ext cx="1636201" cy="551460"/>
          </a:xfrm>
          <a:prstGeom prst="rect">
            <a:avLst/>
          </a:prstGeom>
          <a:noFill/>
          <a:ln>
            <a:noFill/>
          </a:ln>
        </p:spPr>
      </p:pic>
      <p:pic>
        <p:nvPicPr>
          <p:cNvPr id="146" name="Google Shape;146;p24"/>
          <p:cNvPicPr preferRelativeResize="0"/>
          <p:nvPr/>
        </p:nvPicPr>
        <p:blipFill rotWithShape="1">
          <a:blip r:embed="rId5">
            <a:alphaModFix/>
          </a:blip>
          <a:srcRect/>
          <a:stretch/>
        </p:blipFill>
        <p:spPr>
          <a:xfrm>
            <a:off x="7548893" y="290067"/>
            <a:ext cx="967034" cy="468045"/>
          </a:xfrm>
          <a:prstGeom prst="rect">
            <a:avLst/>
          </a:prstGeom>
          <a:noFill/>
          <a:ln>
            <a:noFill/>
          </a:ln>
        </p:spPr>
      </p:pic>
      <p:sp>
        <p:nvSpPr>
          <p:cNvPr id="9" name="Google Shape;143;p24"/>
          <p:cNvSpPr/>
          <p:nvPr/>
        </p:nvSpPr>
        <p:spPr>
          <a:xfrm>
            <a:off x="8718110" y="290067"/>
            <a:ext cx="2926807" cy="6882646"/>
          </a:xfrm>
          <a:custGeom>
            <a:avLst/>
            <a:gdLst/>
            <a:ahLst/>
            <a:cxnLst/>
            <a:rect l="l" t="t" r="r" b="b"/>
            <a:pathLst>
              <a:path w="2979769" h="7007189" extrusionOk="0">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solidFill>
            <a:srgbClr val="FF002B">
              <a:alpha val="1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2990" y="161077"/>
            <a:ext cx="1944645" cy="777858"/>
          </a:xfrm>
          <a:prstGeom prst="rect">
            <a:avLst/>
          </a:prstGeom>
        </p:spPr>
      </p:pic>
      <p:pic>
        <p:nvPicPr>
          <p:cNvPr id="10" name="Picture 2" descr="ttps://lh6.googleusercontent.com/jOFU46ujJrQzJ86NrfUbaQebzYfJ1y8I9gW8EUvM5yPrDz-pm4ptaVFz_GwH6myHQj-GNy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080836" y="443120"/>
            <a:ext cx="2018454" cy="30276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tps://lh5.googleusercontent.com/rXjqWXIiREi45GyJjEDCyfn4LmUDOgjRBVUf1WttuoQ6p2rsMMjinPTPPKj_MNZZOBl9zW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029371" y="3623854"/>
            <a:ext cx="2036379" cy="3054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838200" y="375752"/>
            <a:ext cx="10515600" cy="1353035"/>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dirty="0" smtClean="0">
                <a:solidFill>
                  <a:schemeClr val="lt1"/>
                </a:solidFill>
                <a:latin typeface="Arial Narrow"/>
                <a:ea typeface="Arial Narrow"/>
                <a:cs typeface="Arial Narrow"/>
                <a:sym typeface="Arial Narrow"/>
              </a:rPr>
              <a:t>Evaluation of dog school program called Story Dogs</a:t>
            </a:r>
            <a:endParaRPr sz="4400" b="1" i="0" u="none" strike="noStrike" cap="none" dirty="0">
              <a:solidFill>
                <a:schemeClr val="lt1"/>
              </a:solidFill>
              <a:latin typeface="Arial Narrow"/>
              <a:ea typeface="Arial Narrow"/>
              <a:cs typeface="Arial Narrow"/>
              <a:sym typeface="Arial Narrow"/>
            </a:endParaRPr>
          </a:p>
        </p:txBody>
      </p:sp>
      <p:sp>
        <p:nvSpPr>
          <p:cNvPr id="174" name="Google Shape;174;p27"/>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lvl="0" algn="ctr"/>
            <a:r>
              <a:rPr lang="en-US" b="1" dirty="0">
                <a:solidFill>
                  <a:srgbClr val="FFFFFF"/>
                </a:solidFill>
                <a:latin typeface="Arial Narrow"/>
                <a:ea typeface="Arial Narrow"/>
                <a:cs typeface="Arial Narrow"/>
                <a:sym typeface="Arial Narrow"/>
              </a:rPr>
              <a:t>https://</a:t>
            </a:r>
            <a:r>
              <a:rPr lang="en-US" b="1" dirty="0" err="1">
                <a:solidFill>
                  <a:srgbClr val="FFFFFF"/>
                </a:solidFill>
                <a:latin typeface="Arial Narrow"/>
                <a:ea typeface="Arial Narrow"/>
                <a:cs typeface="Arial Narrow"/>
                <a:sym typeface="Arial Narrow"/>
              </a:rPr>
              <a:t>www.sciencedirect.com</a:t>
            </a:r>
            <a:r>
              <a:rPr lang="en-US" b="1" dirty="0">
                <a:solidFill>
                  <a:srgbClr val="FFFFFF"/>
                </a:solidFill>
                <a:latin typeface="Arial Narrow"/>
                <a:ea typeface="Arial Narrow"/>
                <a:cs typeface="Arial Narrow"/>
                <a:sym typeface="Arial Narrow"/>
              </a:rPr>
              <a:t>/science/article/abs/</a:t>
            </a:r>
            <a:r>
              <a:rPr lang="en-US" b="1" dirty="0" err="1">
                <a:solidFill>
                  <a:srgbClr val="FFFFFF"/>
                </a:solidFill>
                <a:latin typeface="Arial Narrow"/>
                <a:ea typeface="Arial Narrow"/>
                <a:cs typeface="Arial Narrow"/>
                <a:sym typeface="Arial Narrow"/>
              </a:rPr>
              <a:t>pii</a:t>
            </a:r>
            <a:r>
              <a:rPr lang="en-US" b="1" dirty="0">
                <a:solidFill>
                  <a:srgbClr val="FFFFFF"/>
                </a:solidFill>
                <a:latin typeface="Arial Narrow"/>
                <a:ea typeface="Arial Narrow"/>
                <a:cs typeface="Arial Narrow"/>
                <a:sym typeface="Arial Narrow"/>
              </a:rPr>
              <a:t>/S0190740920311361?via%3Dihub</a:t>
            </a:r>
            <a:endParaRPr sz="1800" b="1" dirty="0">
              <a:solidFill>
                <a:srgbClr val="FFFFFF"/>
              </a:solidFill>
              <a:latin typeface="Arial Narrow"/>
              <a:ea typeface="Arial Narrow"/>
              <a:cs typeface="Arial Narrow"/>
              <a:sym typeface="Arial Narrow"/>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57375"/>
            <a:ext cx="8420100" cy="4152900"/>
          </a:xfrm>
          <a:prstGeom prst="rect">
            <a:avLst/>
          </a:prstGeom>
        </p:spPr>
      </p:pic>
      <p:pic>
        <p:nvPicPr>
          <p:cNvPr id="8" name="Picture 2" descr="ttps://lh6.googleusercontent.com/jOFU46ujJrQzJ86NrfUbaQebzYfJ1y8I9gW8EUvM5yPrDz-pm4ptaVFz_GwH6myHQj-GNy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929283" y="1900308"/>
            <a:ext cx="1424517" cy="2136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tps://lh5.googleusercontent.com/rXjqWXIiREi45GyJjEDCyfn4LmUDOgjRBVUf1WttuoQ6p2rsMMjinPTPPKj_MNZZOBl9zW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916632" y="4113357"/>
            <a:ext cx="1437168" cy="215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135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Current Monash Study </a:t>
            </a:r>
            <a:endParaRPr sz="4400" b="1" i="0" u="none" strike="noStrike" cap="none">
              <a:solidFill>
                <a:schemeClr val="lt1"/>
              </a:solidFill>
              <a:latin typeface="Arial Narrow"/>
              <a:ea typeface="Arial Narrow"/>
              <a:cs typeface="Arial Narrow"/>
              <a:sym typeface="Arial Narrow"/>
            </a:endParaRPr>
          </a:p>
        </p:txBody>
      </p:sp>
      <p:sp>
        <p:nvSpPr>
          <p:cNvPr id="256" name="Google Shape;256;p37"/>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257" name="Google Shape;257;p37"/>
          <p:cNvSpPr txBox="1"/>
          <p:nvPr/>
        </p:nvSpPr>
        <p:spPr>
          <a:xfrm>
            <a:off x="838200" y="1668700"/>
            <a:ext cx="9780104" cy="44012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Story Dogs and Faculty of Education Research Partnership</a:t>
            </a:r>
            <a:endParaRPr/>
          </a:p>
          <a:p>
            <a:pPr marL="0" marR="0" lvl="0" indent="0" algn="l" rtl="0">
              <a:spcBef>
                <a:spcPts val="0"/>
              </a:spcBef>
              <a:spcAft>
                <a:spcPts val="0"/>
              </a:spcAft>
              <a:buNone/>
            </a:pPr>
            <a:endParaRPr sz="2800" b="1">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 reading program for all of Australia</a:t>
            </a:r>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Making reading fun by reading to a dog</a:t>
            </a:r>
            <a:endParaRPr/>
          </a:p>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Story Dogs Facts: </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Help over 1870 children each week</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Currently 373 volunteer dog teams</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Partner with 224 schools in NSW, VIC, TAS, WA, SA, &amp; ACT</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Currently 220 dog teams fully sponsored (59%) </a:t>
            </a:r>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A ‘Story Dog’ Story  </a:t>
            </a:r>
            <a:endParaRPr sz="4400" b="1" i="0" u="none" strike="noStrike" cap="none">
              <a:solidFill>
                <a:schemeClr val="lt1"/>
              </a:solidFill>
              <a:latin typeface="Arial Narrow"/>
              <a:ea typeface="Arial Narrow"/>
              <a:cs typeface="Arial Narrow"/>
              <a:sym typeface="Arial Narrow"/>
            </a:endParaRPr>
          </a:p>
        </p:txBody>
      </p:sp>
      <p:sp>
        <p:nvSpPr>
          <p:cNvPr id="263" name="Google Shape;263;p38"/>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264" name="Google Shape;264;p38"/>
          <p:cNvSpPr/>
          <p:nvPr/>
        </p:nvSpPr>
        <p:spPr>
          <a:xfrm>
            <a:off x="917713" y="5513698"/>
            <a:ext cx="1043608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Arial"/>
                <a:ea typeface="Arial"/>
                <a:cs typeface="Arial"/>
                <a:sym typeface="Arial"/>
                <a:hlinkClick r:id="rId4"/>
              </a:rPr>
              <a:t>http://www.abc.net.au/news/2017-03-10/story-dogs-help-kids-read-literacy-skills/8341060</a:t>
            </a:r>
            <a:r>
              <a:rPr lang="en-US" sz="1800">
                <a:solidFill>
                  <a:srgbClr val="222222"/>
                </a:solidFill>
                <a:latin typeface="Arial"/>
                <a:ea typeface="Arial"/>
                <a:cs typeface="Arial"/>
                <a:sym typeface="Arial"/>
              </a:rPr>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5" name="Google Shape;265;p38" descr="https://lh5.googleusercontent.com/Dc5sw6hfH52IucanxCZ8fu4U8638XWLDns4zcrVY6FDMG5HFtTH7f5ejzuTQ4ndQ3is9HCDQgJSybXbi0P--OgNb_JMw0VFBUNwpkCt1xK3DnnCLKKd97sHzx97bqc8od3lycv9TfX8"/>
          <p:cNvPicPr preferRelativeResize="0"/>
          <p:nvPr/>
        </p:nvPicPr>
        <p:blipFill rotWithShape="1">
          <a:blip r:embed="rId5">
            <a:alphaModFix/>
          </a:blip>
          <a:srcRect/>
          <a:stretch/>
        </p:blipFill>
        <p:spPr>
          <a:xfrm>
            <a:off x="2325757" y="1589775"/>
            <a:ext cx="6515928" cy="37273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0"/>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Benefits of Therapy Dogs in Schools </a:t>
            </a:r>
            <a:endParaRPr sz="4400" b="1" i="0" u="none" strike="noStrike" cap="none">
              <a:solidFill>
                <a:schemeClr val="lt1"/>
              </a:solidFill>
              <a:latin typeface="Arial Narrow"/>
              <a:ea typeface="Arial Narrow"/>
              <a:cs typeface="Arial Narrow"/>
              <a:sym typeface="Arial Narrow"/>
            </a:endParaRPr>
          </a:p>
        </p:txBody>
      </p:sp>
      <p:sp>
        <p:nvSpPr>
          <p:cNvPr id="278" name="Google Shape;278;p40"/>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279" name="Google Shape;279;p40"/>
          <p:cNvSpPr/>
          <p:nvPr/>
        </p:nvSpPr>
        <p:spPr>
          <a:xfrm>
            <a:off x="1653900" y="1557200"/>
            <a:ext cx="8300700" cy="4624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900"/>
              </a:spcBef>
              <a:spcAft>
                <a:spcPts val="0"/>
              </a:spcAft>
              <a:buNone/>
            </a:pPr>
            <a:r>
              <a:rPr lang="en-US" sz="2400">
                <a:solidFill>
                  <a:srgbClr val="383838"/>
                </a:solidFill>
                <a:latin typeface="Georgia"/>
                <a:ea typeface="Georgia"/>
                <a:cs typeface="Georgia"/>
                <a:sym typeface="Georgia"/>
              </a:rPr>
              <a:t>A recent </a:t>
            </a:r>
            <a:r>
              <a:rPr lang="en-US" sz="2400" u="sng">
                <a:solidFill>
                  <a:schemeClr val="hlink"/>
                </a:solidFill>
                <a:latin typeface="Georgia"/>
                <a:ea typeface="Georgia"/>
                <a:cs typeface="Georgia"/>
                <a:sym typeface="Georgia"/>
                <a:hlinkClick r:id="rId4"/>
              </a:rPr>
              <a:t>report</a:t>
            </a:r>
            <a:r>
              <a:rPr lang="en-US" sz="2400">
                <a:solidFill>
                  <a:srgbClr val="383838"/>
                </a:solidFill>
                <a:latin typeface="Georgia"/>
                <a:ea typeface="Georgia"/>
                <a:cs typeface="Georgia"/>
                <a:sym typeface="Georgia"/>
              </a:rPr>
              <a:t> highlighted children working with therapy dogs experienced increased motivation for learning, resulting in improved outcomes.</a:t>
            </a:r>
            <a:endParaRPr sz="2400">
              <a:solidFill>
                <a:srgbClr val="383838"/>
              </a:solidFill>
              <a:latin typeface="Georgia"/>
              <a:ea typeface="Georgia"/>
              <a:cs typeface="Georgia"/>
              <a:sym typeface="Georgia"/>
            </a:endParaRPr>
          </a:p>
          <a:p>
            <a:pPr marL="0" marR="0" lvl="0" indent="0" algn="ctr" rtl="0">
              <a:spcBef>
                <a:spcPts val="900"/>
              </a:spcBef>
              <a:spcAft>
                <a:spcPts val="0"/>
              </a:spcAft>
              <a:buNone/>
            </a:pPr>
            <a:endParaRPr sz="2400">
              <a:solidFill>
                <a:srgbClr val="383838"/>
              </a:solidFill>
              <a:latin typeface="Georgia"/>
              <a:ea typeface="Georgia"/>
              <a:cs typeface="Georgia"/>
              <a:sym typeface="Georgia"/>
            </a:endParaRPr>
          </a:p>
          <a:p>
            <a:pPr marL="0" marR="0" lvl="0" indent="0" algn="ctr" rtl="0">
              <a:spcBef>
                <a:spcPts val="1400"/>
              </a:spcBef>
              <a:spcAft>
                <a:spcPts val="0"/>
              </a:spcAft>
              <a:buNone/>
            </a:pPr>
            <a:r>
              <a:rPr lang="en-US" sz="2400">
                <a:solidFill>
                  <a:srgbClr val="383838"/>
                </a:solidFill>
                <a:latin typeface="Georgia"/>
                <a:ea typeface="Georgia"/>
                <a:cs typeface="Georgia"/>
                <a:sym typeface="Georgia"/>
              </a:rPr>
              <a:t>Therapy dogs are being used to support children with </a:t>
            </a:r>
            <a:r>
              <a:rPr lang="en-US" sz="2400" u="sng">
                <a:solidFill>
                  <a:schemeClr val="hlink"/>
                </a:solidFill>
                <a:latin typeface="Georgia"/>
                <a:ea typeface="Georgia"/>
                <a:cs typeface="Georgia"/>
                <a:sym typeface="Georgia"/>
                <a:hlinkClick r:id="rId5"/>
              </a:rPr>
              <a:t>social and emotional</a:t>
            </a:r>
            <a:r>
              <a:rPr lang="en-US" sz="2400">
                <a:solidFill>
                  <a:srgbClr val="383838"/>
                </a:solidFill>
                <a:latin typeface="Georgia"/>
                <a:ea typeface="Georgia"/>
                <a:cs typeface="Georgia"/>
                <a:sym typeface="Georgia"/>
              </a:rPr>
              <a:t> learning needs, which in turn can </a:t>
            </a:r>
            <a:r>
              <a:rPr lang="en-US" sz="2400" u="sng">
                <a:solidFill>
                  <a:schemeClr val="hlink"/>
                </a:solidFill>
                <a:latin typeface="Georgia"/>
                <a:ea typeface="Georgia"/>
                <a:cs typeface="Georgia"/>
                <a:sym typeface="Georgia"/>
                <a:hlinkClick r:id="rId6"/>
              </a:rPr>
              <a:t>assist</a:t>
            </a:r>
            <a:r>
              <a:rPr lang="en-US" sz="2400">
                <a:solidFill>
                  <a:srgbClr val="383838"/>
                </a:solidFill>
                <a:latin typeface="Georgia"/>
                <a:ea typeface="Georgia"/>
                <a:cs typeface="Georgia"/>
                <a:sym typeface="Georgia"/>
              </a:rPr>
              <a:t> with </a:t>
            </a:r>
            <a:r>
              <a:rPr lang="en-US" sz="2400" u="sng">
                <a:solidFill>
                  <a:schemeClr val="hlink"/>
                </a:solidFill>
                <a:latin typeface="Georgia"/>
                <a:ea typeface="Georgia"/>
                <a:cs typeface="Georgia"/>
                <a:sym typeface="Georgia"/>
                <a:hlinkClick r:id="rId7"/>
              </a:rPr>
              <a:t>literacy development</a:t>
            </a:r>
            <a:r>
              <a:rPr lang="en-US" sz="2400">
                <a:solidFill>
                  <a:srgbClr val="383838"/>
                </a:solidFill>
                <a:latin typeface="Georgia"/>
                <a:ea typeface="Georgia"/>
                <a:cs typeface="Georgia"/>
                <a:sym typeface="Georgia"/>
              </a:rPr>
              <a:t>.</a:t>
            </a:r>
            <a:endParaRPr sz="2400">
              <a:solidFill>
                <a:schemeClr val="dk1"/>
              </a:solidFill>
              <a:latin typeface="Calibri"/>
              <a:ea typeface="Calibri"/>
              <a:cs typeface="Calibri"/>
              <a:sym typeface="Calibri"/>
            </a:endParaRPr>
          </a:p>
          <a:p>
            <a:pPr marL="0" marR="0" lvl="0" indent="0" algn="ctr" rtl="0">
              <a:spcBef>
                <a:spcPts val="140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txBox="1">
            <a:spLocks noGrp="1"/>
          </p:cNvSpPr>
          <p:nvPr>
            <p:ph type="title"/>
          </p:nvPr>
        </p:nvSpPr>
        <p:spPr>
          <a:xfrm>
            <a:off x="838200" y="375753"/>
            <a:ext cx="10515600" cy="10176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Benefits of Therapy Dogs in Schools </a:t>
            </a:r>
            <a:endParaRPr sz="4400" b="1" i="0" u="none" strike="noStrike" cap="none">
              <a:solidFill>
                <a:schemeClr val="lt1"/>
              </a:solidFill>
              <a:latin typeface="Arial Narrow"/>
              <a:ea typeface="Arial Narrow"/>
              <a:cs typeface="Arial Narrow"/>
              <a:sym typeface="Arial Narrow"/>
            </a:endParaRPr>
          </a:p>
        </p:txBody>
      </p:sp>
      <p:sp>
        <p:nvSpPr>
          <p:cNvPr id="285" name="Google Shape;285;p41"/>
          <p:cNvSpPr txBox="1">
            <a:spLocks noGrp="1"/>
          </p:cNvSpPr>
          <p:nvPr>
            <p:ph type="ftr" idx="11"/>
          </p:nvPr>
        </p:nvSpPr>
        <p:spPr>
          <a:xfrm>
            <a:off x="838200" y="6345382"/>
            <a:ext cx="10515600" cy="3762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286" name="Google Shape;286;p41"/>
          <p:cNvSpPr/>
          <p:nvPr/>
        </p:nvSpPr>
        <p:spPr>
          <a:xfrm>
            <a:off x="1140325" y="1302688"/>
            <a:ext cx="9267600" cy="462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1400"/>
              </a:spcBef>
              <a:spcAft>
                <a:spcPts val="0"/>
              </a:spcAft>
              <a:buNone/>
            </a:pPr>
            <a:r>
              <a:rPr lang="en-US" sz="2200" u="sng">
                <a:solidFill>
                  <a:schemeClr val="hlink"/>
                </a:solidFill>
                <a:latin typeface="Georgia"/>
                <a:ea typeface="Georgia"/>
                <a:cs typeface="Georgia"/>
                <a:sym typeface="Georgia"/>
                <a:hlinkClick r:id="rId4"/>
              </a:rPr>
              <a:t>Research</a:t>
            </a:r>
            <a:r>
              <a:rPr lang="en-US" sz="2200">
                <a:solidFill>
                  <a:srgbClr val="383838"/>
                </a:solidFill>
                <a:latin typeface="Georgia"/>
                <a:ea typeface="Georgia"/>
                <a:cs typeface="Georgia"/>
                <a:sym typeface="Georgia"/>
              </a:rPr>
              <a:t> into the effects of therapy dogs in schools is showing a range of benefits including:</a:t>
            </a:r>
            <a:endParaRPr sz="2200">
              <a:solidFill>
                <a:schemeClr val="dk1"/>
              </a:solidFill>
              <a:latin typeface="Calibri"/>
              <a:ea typeface="Calibri"/>
              <a:cs typeface="Calibri"/>
              <a:sym typeface="Calibri"/>
            </a:endParaRPr>
          </a:p>
          <a:p>
            <a:pPr marL="457200" marR="0" lvl="0" indent="-139700" algn="l" rtl="0">
              <a:spcBef>
                <a:spcPts val="1400"/>
              </a:spcBef>
              <a:spcAft>
                <a:spcPts val="0"/>
              </a:spcAft>
              <a:buClr>
                <a:srgbClr val="557585"/>
              </a:buClr>
              <a:buSzPts val="2200"/>
              <a:buFont typeface="Arial"/>
              <a:buChar char="•"/>
            </a:pPr>
            <a:r>
              <a:rPr lang="en-US" sz="2200">
                <a:solidFill>
                  <a:schemeClr val="dk1"/>
                </a:solidFill>
                <a:latin typeface="Calibri"/>
                <a:ea typeface="Calibri"/>
                <a:cs typeface="Calibri"/>
                <a:sym typeface="Calibri"/>
              </a:rPr>
              <a:t> </a:t>
            </a:r>
            <a:r>
              <a:rPr lang="en-US" sz="2200" u="sng">
                <a:solidFill>
                  <a:schemeClr val="hlink"/>
                </a:solidFill>
                <a:latin typeface="Georgia"/>
                <a:ea typeface="Georgia"/>
                <a:cs typeface="Georgia"/>
                <a:sym typeface="Georgia"/>
                <a:hlinkClick r:id="rId5"/>
              </a:rPr>
              <a:t>increase in school attendance</a:t>
            </a:r>
            <a:r>
              <a:rPr lang="en-US" sz="2200">
                <a:solidFill>
                  <a:srgbClr val="383838"/>
                </a:solidFill>
                <a:latin typeface="Georgia"/>
                <a:ea typeface="Georgia"/>
                <a:cs typeface="Georgia"/>
                <a:sym typeface="Georgia"/>
              </a:rPr>
              <a:t>;</a:t>
            </a:r>
            <a:endParaRPr sz="2200">
              <a:solidFill>
                <a:srgbClr val="383838"/>
              </a:solidFill>
              <a:latin typeface="Georgia"/>
              <a:ea typeface="Georgia"/>
              <a:cs typeface="Georgia"/>
              <a:sym typeface="Georgia"/>
            </a:endParaRPr>
          </a:p>
          <a:p>
            <a:pPr marL="457200" marR="0" lvl="0" indent="-139700" algn="l" rtl="0">
              <a:spcBef>
                <a:spcPts val="0"/>
              </a:spcBef>
              <a:spcAft>
                <a:spcPts val="0"/>
              </a:spcAft>
              <a:buClr>
                <a:srgbClr val="557585"/>
              </a:buClr>
              <a:buSzPts val="2200"/>
              <a:buFont typeface="Arial"/>
              <a:buChar char="•"/>
            </a:pPr>
            <a:r>
              <a:rPr lang="en-US" sz="2200">
                <a:solidFill>
                  <a:srgbClr val="383838"/>
                </a:solidFill>
                <a:latin typeface="Georgia"/>
                <a:ea typeface="Georgia"/>
                <a:cs typeface="Georgia"/>
                <a:sym typeface="Georgia"/>
              </a:rPr>
              <a:t> </a:t>
            </a:r>
            <a:r>
              <a:rPr lang="en-US" sz="2200" u="sng">
                <a:solidFill>
                  <a:schemeClr val="hlink"/>
                </a:solidFill>
                <a:latin typeface="Georgia"/>
                <a:ea typeface="Georgia"/>
                <a:cs typeface="Georgia"/>
                <a:sym typeface="Georgia"/>
                <a:hlinkClick r:id="rId6"/>
              </a:rPr>
              <a:t>gains in confidence</a:t>
            </a:r>
            <a:r>
              <a:rPr lang="en-US" sz="2200">
                <a:solidFill>
                  <a:srgbClr val="383838"/>
                </a:solidFill>
                <a:latin typeface="Georgia"/>
                <a:ea typeface="Georgia"/>
                <a:cs typeface="Georgia"/>
                <a:sym typeface="Georgia"/>
              </a:rPr>
              <a:t>;</a:t>
            </a:r>
            <a:endParaRPr sz="2200">
              <a:solidFill>
                <a:srgbClr val="383838"/>
              </a:solidFill>
              <a:latin typeface="Georgia"/>
              <a:ea typeface="Georgia"/>
              <a:cs typeface="Georgia"/>
              <a:sym typeface="Georgia"/>
            </a:endParaRPr>
          </a:p>
          <a:p>
            <a:pPr marL="457200" marR="0" lvl="0" indent="-139700" algn="l" rtl="0">
              <a:spcBef>
                <a:spcPts val="0"/>
              </a:spcBef>
              <a:spcAft>
                <a:spcPts val="0"/>
              </a:spcAft>
              <a:buClr>
                <a:srgbClr val="383838"/>
              </a:buClr>
              <a:buSzPts val="2200"/>
              <a:buFont typeface="Arial"/>
              <a:buChar char="•"/>
            </a:pPr>
            <a:r>
              <a:rPr lang="en-US" sz="2200">
                <a:solidFill>
                  <a:srgbClr val="383838"/>
                </a:solidFill>
                <a:latin typeface="Georgia"/>
                <a:ea typeface="Georgia"/>
                <a:cs typeface="Georgia"/>
                <a:sym typeface="Georgia"/>
              </a:rPr>
              <a:t> decreases in learner anxiety behaviours resulting in improved learning outcomes, such as </a:t>
            </a:r>
            <a:r>
              <a:rPr lang="en-US" sz="2200" u="sng">
                <a:solidFill>
                  <a:schemeClr val="hlink"/>
                </a:solidFill>
                <a:latin typeface="Georgia"/>
                <a:ea typeface="Georgia"/>
                <a:cs typeface="Georgia"/>
                <a:sym typeface="Georgia"/>
                <a:hlinkClick r:id="rId7"/>
              </a:rPr>
              <a:t>increases in reading</a:t>
            </a:r>
            <a:r>
              <a:rPr lang="en-US" sz="2200">
                <a:solidFill>
                  <a:srgbClr val="383838"/>
                </a:solidFill>
                <a:latin typeface="Georgia"/>
                <a:ea typeface="Georgia"/>
                <a:cs typeface="Georgia"/>
                <a:sym typeface="Georgia"/>
              </a:rPr>
              <a:t> and </a:t>
            </a:r>
            <a:r>
              <a:rPr lang="en-US" sz="2200" u="sng">
                <a:solidFill>
                  <a:schemeClr val="hlink"/>
                </a:solidFill>
                <a:latin typeface="Georgia"/>
                <a:ea typeface="Georgia"/>
                <a:cs typeface="Georgia"/>
                <a:sym typeface="Georgia"/>
                <a:hlinkClick r:id="rId8"/>
              </a:rPr>
              <a:t>writing levels</a:t>
            </a:r>
            <a:r>
              <a:rPr lang="en-US" sz="2200">
                <a:solidFill>
                  <a:srgbClr val="383838"/>
                </a:solidFill>
                <a:latin typeface="Georgia"/>
                <a:ea typeface="Georgia"/>
                <a:cs typeface="Georgia"/>
                <a:sym typeface="Georgia"/>
              </a:rPr>
              <a:t>;</a:t>
            </a:r>
            <a:endParaRPr sz="2200">
              <a:solidFill>
                <a:srgbClr val="383838"/>
              </a:solidFill>
              <a:latin typeface="Georgia"/>
              <a:ea typeface="Georgia"/>
              <a:cs typeface="Georgia"/>
              <a:sym typeface="Georgia"/>
            </a:endParaRPr>
          </a:p>
          <a:p>
            <a:pPr marL="457200" marR="0" lvl="0" indent="-139700" algn="l" rtl="0">
              <a:spcBef>
                <a:spcPts val="0"/>
              </a:spcBef>
              <a:spcAft>
                <a:spcPts val="0"/>
              </a:spcAft>
              <a:buClr>
                <a:srgbClr val="383838"/>
              </a:buClr>
              <a:buSzPts val="2200"/>
              <a:buFont typeface="Arial"/>
              <a:buChar char="•"/>
            </a:pPr>
            <a:r>
              <a:rPr lang="en-US" sz="2200">
                <a:solidFill>
                  <a:srgbClr val="383838"/>
                </a:solidFill>
                <a:latin typeface="Georgia"/>
                <a:ea typeface="Georgia"/>
                <a:cs typeface="Georgia"/>
                <a:sym typeface="Georgia"/>
              </a:rPr>
              <a:t> positive changes towards learning and </a:t>
            </a:r>
            <a:r>
              <a:rPr lang="en-US" sz="2200" u="sng">
                <a:solidFill>
                  <a:schemeClr val="hlink"/>
                </a:solidFill>
                <a:latin typeface="Georgia"/>
                <a:ea typeface="Georgia"/>
                <a:cs typeface="Georgia"/>
                <a:sym typeface="Georgia"/>
                <a:hlinkClick r:id="rId9"/>
              </a:rPr>
              <a:t>improved motivation</a:t>
            </a:r>
            <a:r>
              <a:rPr lang="en-US" sz="2200"/>
              <a:t>;</a:t>
            </a:r>
            <a:endParaRPr sz="2200"/>
          </a:p>
          <a:p>
            <a:pPr marL="457200" marR="0" lvl="0" indent="-139700" algn="l" rtl="0">
              <a:spcBef>
                <a:spcPts val="0"/>
              </a:spcBef>
              <a:spcAft>
                <a:spcPts val="0"/>
              </a:spcAft>
              <a:buClr>
                <a:srgbClr val="383838"/>
              </a:buClr>
              <a:buSzPts val="2200"/>
              <a:buFont typeface="Arial"/>
              <a:buChar char="•"/>
            </a:pPr>
            <a:r>
              <a:rPr lang="en-US" sz="2200">
                <a:solidFill>
                  <a:srgbClr val="383838"/>
                </a:solidFill>
                <a:latin typeface="Georgia"/>
                <a:ea typeface="Georgia"/>
                <a:cs typeface="Georgia"/>
                <a:sym typeface="Georgia"/>
              </a:rPr>
              <a:t> enhanced relationships with peers and teachers due to experiencing trust and unconditional love from a therapy dog. This in turn helps students learn how to </a:t>
            </a:r>
            <a:r>
              <a:rPr lang="en-US" sz="2200" u="sng">
                <a:solidFill>
                  <a:schemeClr val="hlink"/>
                </a:solidFill>
                <a:latin typeface="Georgia"/>
                <a:ea typeface="Georgia"/>
                <a:cs typeface="Georgia"/>
                <a:sym typeface="Georgia"/>
                <a:hlinkClick r:id="rId10"/>
              </a:rPr>
              <a:t>express their feelings</a:t>
            </a:r>
            <a:r>
              <a:rPr lang="en-US" sz="2200">
                <a:solidFill>
                  <a:srgbClr val="383838"/>
                </a:solidFill>
                <a:latin typeface="Georgia"/>
                <a:ea typeface="Georgia"/>
                <a:cs typeface="Georgia"/>
                <a:sym typeface="Georgia"/>
              </a:rPr>
              <a:t> and enter into more trusting relationships.</a:t>
            </a:r>
            <a:endParaRPr sz="22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Benefits of Therapy Dogs at University  </a:t>
            </a:r>
            <a:endParaRPr sz="4400" b="1" i="0" u="none" strike="noStrike" cap="none">
              <a:solidFill>
                <a:schemeClr val="lt1"/>
              </a:solidFill>
              <a:latin typeface="Arial Narrow"/>
              <a:ea typeface="Arial Narrow"/>
              <a:cs typeface="Arial Narrow"/>
              <a:sym typeface="Arial Narrow"/>
            </a:endParaRPr>
          </a:p>
        </p:txBody>
      </p:sp>
      <p:sp>
        <p:nvSpPr>
          <p:cNvPr id="292" name="Google Shape;292;p42"/>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293" name="Google Shape;293;p42"/>
          <p:cNvSpPr/>
          <p:nvPr/>
        </p:nvSpPr>
        <p:spPr>
          <a:xfrm>
            <a:off x="707335" y="1693947"/>
            <a:ext cx="6011517" cy="43165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900"/>
              </a:spcBef>
              <a:spcAft>
                <a:spcPts val="0"/>
              </a:spcAft>
              <a:buNone/>
            </a:pPr>
            <a:r>
              <a:rPr lang="en-US" sz="2200">
                <a:solidFill>
                  <a:srgbClr val="383838"/>
                </a:solidFill>
                <a:latin typeface="Georgia"/>
                <a:ea typeface="Georgia"/>
                <a:cs typeface="Georgia"/>
                <a:sym typeface="Georgia"/>
              </a:rPr>
              <a:t>Researchers have found university students reported </a:t>
            </a:r>
            <a:r>
              <a:rPr lang="en-US" sz="2200" u="sng">
                <a:solidFill>
                  <a:schemeClr val="hlink"/>
                </a:solidFill>
                <a:latin typeface="Georgia"/>
                <a:ea typeface="Georgia"/>
                <a:cs typeface="Georgia"/>
                <a:sym typeface="Georgia"/>
                <a:hlinkClick r:id="rId4"/>
              </a:rPr>
              <a:t>significantly less stress</a:t>
            </a:r>
            <a:r>
              <a:rPr lang="en-US" sz="2200">
                <a:solidFill>
                  <a:srgbClr val="383838"/>
                </a:solidFill>
                <a:latin typeface="Georgia"/>
                <a:ea typeface="Georgia"/>
                <a:cs typeface="Georgia"/>
                <a:sym typeface="Georgia"/>
              </a:rPr>
              <a:t> and </a:t>
            </a:r>
            <a:r>
              <a:rPr lang="en-US" sz="2200" u="sng">
                <a:solidFill>
                  <a:schemeClr val="hlink"/>
                </a:solidFill>
                <a:latin typeface="Georgia"/>
                <a:ea typeface="Georgia"/>
                <a:cs typeface="Georgia"/>
                <a:sym typeface="Georgia"/>
                <a:hlinkClick r:id="rId5"/>
              </a:rPr>
              <a:t>anxiety</a:t>
            </a:r>
            <a:r>
              <a:rPr lang="en-US" sz="2200">
                <a:solidFill>
                  <a:srgbClr val="383838"/>
                </a:solidFill>
                <a:latin typeface="Georgia"/>
                <a:ea typeface="Georgia"/>
                <a:cs typeface="Georgia"/>
                <a:sym typeface="Georgia"/>
              </a:rPr>
              <a:t>, and increased happiness and energy, immediately following spending time in a drop-in session with a dog present, when compared to a control group of students who didn’t spend any time with a therapy dog.</a:t>
            </a: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294" name="Google Shape;294;p42" descr="https://lh3.googleusercontent.com/SWBPENw6Mi9J3AX8hw6n-UEqmKDFFejo7PVvpw68qiKMcAQqxGfqCqWE9GN1gQDVTwWuvm-858vzBLi0XqFV0L-zND6HUEiuUN3ZVcy1OrKwnNf8HYjte-1H0BertTPntmx3BDy-1Lo"/>
          <p:cNvPicPr preferRelativeResize="0"/>
          <p:nvPr/>
        </p:nvPicPr>
        <p:blipFill rotWithShape="1">
          <a:blip r:embed="rId6">
            <a:alphaModFix/>
          </a:blip>
          <a:srcRect/>
          <a:stretch/>
        </p:blipFill>
        <p:spPr>
          <a:xfrm>
            <a:off x="6967331" y="2063430"/>
            <a:ext cx="4187687" cy="31407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3"/>
          <p:cNvSpPr txBox="1">
            <a:spLocks noGrp="1"/>
          </p:cNvSpPr>
          <p:nvPr>
            <p:ph type="title"/>
          </p:nvPr>
        </p:nvSpPr>
        <p:spPr>
          <a:xfrm>
            <a:off x="838200" y="375753"/>
            <a:ext cx="10515600" cy="10176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a:solidFill>
                  <a:schemeClr val="lt1"/>
                </a:solidFill>
              </a:rPr>
              <a:t>Meet Jasper a </a:t>
            </a:r>
            <a:r>
              <a:rPr lang="en-US" sz="4400" b="1" i="0" u="none" strike="noStrike" cap="none">
                <a:solidFill>
                  <a:schemeClr val="lt1"/>
                </a:solidFill>
                <a:latin typeface="Arial Narrow"/>
                <a:ea typeface="Arial Narrow"/>
                <a:cs typeface="Arial Narrow"/>
                <a:sym typeface="Arial Narrow"/>
              </a:rPr>
              <a:t>Therapy Do</a:t>
            </a:r>
            <a:r>
              <a:rPr lang="en-US" sz="4400">
                <a:solidFill>
                  <a:schemeClr val="lt1"/>
                </a:solidFill>
              </a:rPr>
              <a:t>g</a:t>
            </a:r>
            <a:r>
              <a:rPr lang="en-US" sz="4400" b="1" i="0" u="none" strike="noStrike" cap="none">
                <a:solidFill>
                  <a:schemeClr val="lt1"/>
                </a:solidFill>
                <a:latin typeface="Arial Narrow"/>
                <a:ea typeface="Arial Narrow"/>
                <a:cs typeface="Arial Narrow"/>
                <a:sym typeface="Arial Narrow"/>
              </a:rPr>
              <a:t> at University  </a:t>
            </a:r>
            <a:endParaRPr sz="4400" b="1" i="0" u="none" strike="noStrike" cap="none">
              <a:solidFill>
                <a:schemeClr val="lt1"/>
              </a:solidFill>
              <a:latin typeface="Arial Narrow"/>
              <a:ea typeface="Arial Narrow"/>
              <a:cs typeface="Arial Narrow"/>
              <a:sym typeface="Arial Narrow"/>
            </a:endParaRPr>
          </a:p>
        </p:txBody>
      </p:sp>
      <p:sp>
        <p:nvSpPr>
          <p:cNvPr id="300" name="Google Shape;300;p43"/>
          <p:cNvSpPr txBox="1">
            <a:spLocks noGrp="1"/>
          </p:cNvSpPr>
          <p:nvPr>
            <p:ph type="ftr" idx="11"/>
          </p:nvPr>
        </p:nvSpPr>
        <p:spPr>
          <a:xfrm>
            <a:off x="838200" y="6345382"/>
            <a:ext cx="10515600" cy="3762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301" name="Google Shape;301;p43"/>
          <p:cNvSpPr/>
          <p:nvPr/>
        </p:nvSpPr>
        <p:spPr>
          <a:xfrm>
            <a:off x="1447493" y="4486400"/>
            <a:ext cx="10380300" cy="4552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900"/>
              </a:spcBef>
              <a:spcAft>
                <a:spcPts val="0"/>
              </a:spcAft>
              <a:buNone/>
            </a:pPr>
            <a:endParaRPr sz="2200">
              <a:solidFill>
                <a:schemeClr val="dk1"/>
              </a:solidFill>
              <a:latin typeface="Calibri"/>
              <a:ea typeface="Calibri"/>
              <a:cs typeface="Calibri"/>
              <a:sym typeface="Calibri"/>
            </a:endParaRPr>
          </a:p>
          <a:p>
            <a:pPr marL="0" marR="0" lvl="0" indent="0" algn="l" rtl="0">
              <a:spcBef>
                <a:spcPts val="900"/>
              </a:spcBef>
              <a:spcAft>
                <a:spcPts val="0"/>
              </a:spcAft>
              <a:buNone/>
            </a:pP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r>
              <a:rPr lang="en-US" sz="1800" u="sng">
                <a:solidFill>
                  <a:schemeClr val="hlink"/>
                </a:solidFill>
                <a:latin typeface="Georgia"/>
                <a:ea typeface="Georgia"/>
                <a:cs typeface="Georgia"/>
                <a:sym typeface="Georgia"/>
                <a:hlinkClick r:id="rId4"/>
              </a:rPr>
              <a:t>https://www.youtube.com/watch?time_continue=5&amp;v=ftJJgX5hASs</a:t>
            </a:r>
            <a:r>
              <a:rPr lang="en-US" sz="1800">
                <a:solidFill>
                  <a:srgbClr val="383838"/>
                </a:solidFill>
                <a:latin typeface="Georgia"/>
                <a:ea typeface="Georgia"/>
                <a:cs typeface="Georgia"/>
                <a:sym typeface="Georgia"/>
              </a:rPr>
              <a:t> </a:t>
            </a:r>
            <a:endParaRPr sz="1800">
              <a:solidFill>
                <a:schemeClr val="dk1"/>
              </a:solidFill>
              <a:latin typeface="Calibri"/>
              <a:ea typeface="Calibri"/>
              <a:cs typeface="Calibri"/>
              <a:sym typeface="Calibri"/>
            </a:endParaRPr>
          </a:p>
          <a:p>
            <a:pPr marL="0" marR="0" lvl="0" indent="0" algn="l" rtl="0">
              <a:spcBef>
                <a:spcPts val="900"/>
              </a:spcBef>
              <a:spcAft>
                <a:spcPts val="0"/>
              </a:spcAft>
              <a:buNone/>
            </a:pP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302" name="Google Shape;302;p43"/>
          <p:cNvPicPr preferRelativeResize="0"/>
          <p:nvPr/>
        </p:nvPicPr>
        <p:blipFill>
          <a:blip r:embed="rId5">
            <a:alphaModFix/>
          </a:blip>
          <a:stretch>
            <a:fillRect/>
          </a:stretch>
        </p:blipFill>
        <p:spPr>
          <a:xfrm>
            <a:off x="2456975" y="1515550"/>
            <a:ext cx="6379874" cy="40954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Perceived Risks </a:t>
            </a:r>
            <a:endParaRPr sz="4400" b="1" i="0" u="none" strike="noStrike" cap="none">
              <a:solidFill>
                <a:schemeClr val="lt1"/>
              </a:solidFill>
              <a:latin typeface="Arial Narrow"/>
              <a:ea typeface="Arial Narrow"/>
              <a:cs typeface="Arial Narrow"/>
              <a:sym typeface="Arial Narrow"/>
            </a:endParaRPr>
          </a:p>
        </p:txBody>
      </p:sp>
      <p:sp>
        <p:nvSpPr>
          <p:cNvPr id="308" name="Google Shape;308;p44"/>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FFFFFF"/>
                </a:solidFill>
                <a:latin typeface="Arial Narrow"/>
                <a:ea typeface="Arial Narrow"/>
                <a:cs typeface="Arial Narrow"/>
                <a:sym typeface="Arial Narrow"/>
              </a:rPr>
              <a:t>@monasheducation #educationshowcase #therapydogs #changeit</a:t>
            </a:r>
            <a:endParaRPr sz="1800" b="1">
              <a:solidFill>
                <a:srgbClr val="FFFFFF"/>
              </a:solidFill>
              <a:latin typeface="Arial Narrow"/>
              <a:ea typeface="Arial Narrow"/>
              <a:cs typeface="Arial Narrow"/>
              <a:sym typeface="Arial Narrow"/>
            </a:endParaRPr>
          </a:p>
        </p:txBody>
      </p:sp>
      <p:sp>
        <p:nvSpPr>
          <p:cNvPr id="309" name="Google Shape;309;p44"/>
          <p:cNvSpPr/>
          <p:nvPr/>
        </p:nvSpPr>
        <p:spPr>
          <a:xfrm>
            <a:off x="838200" y="1862985"/>
            <a:ext cx="4775908" cy="35958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383838"/>
                </a:solidFill>
                <a:latin typeface="Georgia"/>
                <a:ea typeface="Georgia"/>
                <a:cs typeface="Georgia"/>
                <a:sym typeface="Georgia"/>
              </a:rPr>
              <a:t>Despite these known benefits, many schools choose not to have therapy dog programs due to </a:t>
            </a:r>
            <a:r>
              <a:rPr lang="en-US" sz="1800" u="sng">
                <a:solidFill>
                  <a:schemeClr val="hlink"/>
                </a:solidFill>
                <a:latin typeface="Georgia"/>
                <a:ea typeface="Georgia"/>
                <a:cs typeface="Georgia"/>
                <a:sym typeface="Georgia"/>
                <a:hlinkClick r:id="rId4"/>
              </a:rPr>
              <a:t>perceived risks</a:t>
            </a:r>
            <a:r>
              <a:rPr lang="en-US" sz="1800">
                <a:solidFill>
                  <a:srgbClr val="383838"/>
                </a:solidFill>
                <a:latin typeface="Georgia"/>
                <a:ea typeface="Georgia"/>
                <a:cs typeface="Georgia"/>
                <a:sym typeface="Georgia"/>
              </a:rPr>
              <a:t>. These range from concerns about sanitation issues to the suitability of dog temperament when working with children. But therapy dogs and owners are carefully selected and put through a strict testing regime prior to </a:t>
            </a:r>
            <a:r>
              <a:rPr lang="en-US" sz="1800" u="sng">
                <a:solidFill>
                  <a:schemeClr val="hlink"/>
                </a:solidFill>
                <a:latin typeface="Georgia"/>
                <a:ea typeface="Georgia"/>
                <a:cs typeface="Georgia"/>
                <a:sym typeface="Georgia"/>
                <a:hlinkClick r:id="rId5"/>
              </a:rPr>
              <a:t>acceptance into any program</a:t>
            </a:r>
            <a:r>
              <a:rPr lang="en-US" sz="1800">
                <a:solidFill>
                  <a:srgbClr val="383838"/>
                </a:solidFill>
                <a:latin typeface="Georgia"/>
                <a:ea typeface="Georgia"/>
                <a:cs typeface="Georgia"/>
                <a:sym typeface="Georgia"/>
              </a:rPr>
              <a:t>.</a:t>
            </a:r>
            <a:endParaRPr sz="1800">
              <a:solidFill>
                <a:schemeClr val="dk1"/>
              </a:solidFill>
              <a:latin typeface="Calibri"/>
              <a:ea typeface="Calibri"/>
              <a:cs typeface="Calibri"/>
              <a:sym typeface="Calibri"/>
            </a:endParaRPr>
          </a:p>
          <a:p>
            <a:pPr marL="0" marR="0" lvl="0" indent="0" algn="l" rtl="0">
              <a:spcBef>
                <a:spcPts val="1400"/>
              </a:spcBef>
              <a:spcAft>
                <a:spcPts val="0"/>
              </a:spcAft>
              <a:buNone/>
            </a:pPr>
            <a:r>
              <a:rPr lang="en-US" sz="1800">
                <a:solidFill>
                  <a:srgbClr val="383838"/>
                </a:solidFill>
                <a:latin typeface="Georgia"/>
                <a:ea typeface="Georgia"/>
                <a:cs typeface="Georgia"/>
                <a:sym typeface="Georgia"/>
              </a:rPr>
              <a:t>The main reason for the lack of take up has been linked to the </a:t>
            </a:r>
            <a:r>
              <a:rPr lang="en-US" sz="1800" u="sng">
                <a:solidFill>
                  <a:schemeClr val="hlink"/>
                </a:solidFill>
                <a:latin typeface="Georgia"/>
                <a:ea typeface="Georgia"/>
                <a:cs typeface="Georgia"/>
                <a:sym typeface="Georgia"/>
                <a:hlinkClick r:id="rId6"/>
              </a:rPr>
              <a:t>limited research</a:t>
            </a:r>
            <a:r>
              <a:rPr lang="en-US" sz="1800">
                <a:solidFill>
                  <a:srgbClr val="383838"/>
                </a:solidFill>
                <a:latin typeface="Georgia"/>
                <a:ea typeface="Georgia"/>
                <a:cs typeface="Georgia"/>
                <a:sym typeface="Georgia"/>
              </a:rPr>
              <a:t> into the benefits of therapy dogs in schools</a:t>
            </a:r>
            <a:endParaRPr sz="1800">
              <a:solidFill>
                <a:schemeClr val="dk1"/>
              </a:solidFill>
              <a:latin typeface="Calibri"/>
              <a:ea typeface="Calibri"/>
              <a:cs typeface="Calibri"/>
              <a:sym typeface="Calibri"/>
            </a:endParaRPr>
          </a:p>
        </p:txBody>
      </p:sp>
      <p:pic>
        <p:nvPicPr>
          <p:cNvPr id="310" name="Google Shape;310;p44"/>
          <p:cNvPicPr preferRelativeResize="0"/>
          <p:nvPr/>
        </p:nvPicPr>
        <p:blipFill rotWithShape="1">
          <a:blip r:embed="rId7">
            <a:alphaModFix/>
          </a:blip>
          <a:srcRect/>
          <a:stretch/>
        </p:blipFill>
        <p:spPr>
          <a:xfrm>
            <a:off x="5614108" y="1644788"/>
            <a:ext cx="5739692" cy="635177"/>
          </a:xfrm>
          <a:prstGeom prst="rect">
            <a:avLst/>
          </a:prstGeom>
          <a:noFill/>
          <a:ln>
            <a:noFill/>
          </a:ln>
        </p:spPr>
      </p:pic>
      <p:pic>
        <p:nvPicPr>
          <p:cNvPr id="311" name="Google Shape;311;p44"/>
          <p:cNvPicPr preferRelativeResize="0"/>
          <p:nvPr/>
        </p:nvPicPr>
        <p:blipFill rotWithShape="1">
          <a:blip r:embed="rId8">
            <a:alphaModFix/>
          </a:blip>
          <a:srcRect/>
          <a:stretch/>
        </p:blipFill>
        <p:spPr>
          <a:xfrm>
            <a:off x="5614108" y="2498162"/>
            <a:ext cx="5575300" cy="1600200"/>
          </a:xfrm>
          <a:prstGeom prst="rect">
            <a:avLst/>
          </a:prstGeom>
          <a:noFill/>
          <a:ln>
            <a:noFill/>
          </a:ln>
        </p:spPr>
      </p:pic>
      <p:pic>
        <p:nvPicPr>
          <p:cNvPr id="312" name="Google Shape;312;p44"/>
          <p:cNvPicPr preferRelativeResize="0"/>
          <p:nvPr/>
        </p:nvPicPr>
        <p:blipFill rotWithShape="1">
          <a:blip r:embed="rId9">
            <a:alphaModFix/>
          </a:blip>
          <a:srcRect/>
          <a:stretch/>
        </p:blipFill>
        <p:spPr>
          <a:xfrm>
            <a:off x="5614108" y="4463473"/>
            <a:ext cx="5753529" cy="413498"/>
          </a:xfrm>
          <a:prstGeom prst="rect">
            <a:avLst/>
          </a:prstGeom>
          <a:noFill/>
          <a:ln>
            <a:noFill/>
          </a:ln>
        </p:spPr>
      </p:pic>
      <p:pic>
        <p:nvPicPr>
          <p:cNvPr id="313" name="Google Shape;313;p44"/>
          <p:cNvPicPr preferRelativeResize="0"/>
          <p:nvPr/>
        </p:nvPicPr>
        <p:blipFill rotWithShape="1">
          <a:blip r:embed="rId10">
            <a:alphaModFix/>
          </a:blip>
          <a:srcRect/>
          <a:stretch/>
        </p:blipFill>
        <p:spPr>
          <a:xfrm>
            <a:off x="5614108" y="5264435"/>
            <a:ext cx="5499100" cy="60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Need for ongoing and long-term research </a:t>
            </a:r>
            <a:endParaRPr sz="4400" b="1" i="0" u="none" strike="noStrike" cap="none">
              <a:solidFill>
                <a:schemeClr val="lt1"/>
              </a:solidFill>
              <a:latin typeface="Arial Narrow"/>
              <a:ea typeface="Arial Narrow"/>
              <a:cs typeface="Arial Narrow"/>
              <a:sym typeface="Arial Narrow"/>
            </a:endParaRPr>
          </a:p>
        </p:txBody>
      </p:sp>
      <p:sp>
        <p:nvSpPr>
          <p:cNvPr id="247" name="Google Shape;247;p36"/>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pic>
        <p:nvPicPr>
          <p:cNvPr id="248" name="Google Shape;248;p36" descr="https://lh5.googleusercontent.com/BueFw3wU7N8opp_dnAqN5ac7EnZbJ7SgFwBs4kVhQvMQXJDDM48SeQmqn_jPcs_YN_s2HJxYsE1HWl3CtdCsR-IRYBplv1rISo1AkUxHzbh2EEPnDzJ6SISTBbKQU--OIadOkSH704Y"/>
          <p:cNvPicPr preferRelativeResize="0"/>
          <p:nvPr/>
        </p:nvPicPr>
        <p:blipFill rotWithShape="1">
          <a:blip r:embed="rId4">
            <a:alphaModFix/>
          </a:blip>
          <a:srcRect/>
          <a:stretch/>
        </p:blipFill>
        <p:spPr>
          <a:xfrm>
            <a:off x="5090625" y="1618325"/>
            <a:ext cx="6263175" cy="4175450"/>
          </a:xfrm>
          <a:prstGeom prst="rect">
            <a:avLst/>
          </a:prstGeom>
          <a:noFill/>
          <a:ln>
            <a:noFill/>
          </a:ln>
        </p:spPr>
      </p:pic>
      <p:sp>
        <p:nvSpPr>
          <p:cNvPr id="249" name="Google Shape;249;p36"/>
          <p:cNvSpPr txBox="1"/>
          <p:nvPr/>
        </p:nvSpPr>
        <p:spPr>
          <a:xfrm>
            <a:off x="453175" y="2059700"/>
            <a:ext cx="4169100" cy="3619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200" dirty="0"/>
              <a:t>Here is a snapshot of one of our research projects: Bronson and </a:t>
            </a:r>
            <a:r>
              <a:rPr lang="en-US" sz="2200" dirty="0" err="1"/>
              <a:t>Daymon</a:t>
            </a:r>
            <a:r>
              <a:rPr lang="en-US" sz="2200" dirty="0"/>
              <a:t> with our Masters of Ed/Dev Psychology </a:t>
            </a:r>
            <a:r>
              <a:rPr lang="en-US" sz="2200" dirty="0" smtClean="0"/>
              <a:t>at Monash research </a:t>
            </a:r>
            <a:r>
              <a:rPr lang="en-US" sz="2200" dirty="0"/>
              <a:t>students who are examining whether therapy dogs may or may not have an impact on student wellbeing in educational settings:</a:t>
            </a:r>
            <a:endParaRPr sz="2200" dirty="0"/>
          </a:p>
          <a:p>
            <a:pPr marL="0" lvl="0" indent="0" algn="l" rtl="0">
              <a:lnSpc>
                <a:spcPct val="115000"/>
              </a:lnSpc>
              <a:spcBef>
                <a:spcPts val="1800"/>
              </a:spcBef>
              <a:spcAft>
                <a:spcPts val="0"/>
              </a:spcAft>
              <a:buNone/>
            </a:pPr>
            <a:endParaRPr sz="2200" dirty="0"/>
          </a:p>
        </p:txBody>
      </p:sp>
      <p:sp>
        <p:nvSpPr>
          <p:cNvPr id="250" name="Google Shape;250;p36"/>
          <p:cNvSpPr txBox="1"/>
          <p:nvPr/>
        </p:nvSpPr>
        <p:spPr>
          <a:xfrm>
            <a:off x="5090625" y="4728100"/>
            <a:ext cx="62631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800"/>
              </a:spcAft>
              <a:buNone/>
            </a:pPr>
            <a:r>
              <a:rPr lang="en-US" sz="1200" dirty="0"/>
              <a:t>From left students </a:t>
            </a:r>
            <a:r>
              <a:rPr lang="en-US" sz="1200" dirty="0">
                <a:solidFill>
                  <a:schemeClr val="dk1"/>
                </a:solidFill>
              </a:rPr>
              <a:t>Hannah </a:t>
            </a:r>
            <a:r>
              <a:rPr lang="en-US" sz="1200" dirty="0" err="1">
                <a:solidFill>
                  <a:schemeClr val="dk1"/>
                </a:solidFill>
              </a:rPr>
              <a:t>Schena</a:t>
            </a:r>
            <a:r>
              <a:rPr lang="en-US" sz="1200" dirty="0">
                <a:solidFill>
                  <a:schemeClr val="dk1"/>
                </a:solidFill>
              </a:rPr>
              <a:t>, </a:t>
            </a:r>
            <a:r>
              <a:rPr lang="en-US" sz="1200" dirty="0"/>
              <a:t>Louisa Trainer, Felicia Lee with </a:t>
            </a:r>
            <a:r>
              <a:rPr lang="en-US" sz="1200" dirty="0" err="1"/>
              <a:t>Daymon</a:t>
            </a:r>
            <a:r>
              <a:rPr lang="en-US" sz="1200" dirty="0"/>
              <a:t> the lab and Bronson the labradoodle.</a:t>
            </a:r>
            <a:endParaRPr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dirty="0" smtClean="0">
                <a:solidFill>
                  <a:schemeClr val="lt1"/>
                </a:solidFill>
                <a:latin typeface="Arial Narrow"/>
                <a:ea typeface="Arial Narrow"/>
                <a:cs typeface="Arial Narrow"/>
                <a:sym typeface="Arial Narrow"/>
              </a:rPr>
              <a:t>Our work so far: Policy framework for schools</a:t>
            </a:r>
            <a:endParaRPr sz="4400" b="1" i="0" u="none" strike="noStrike" cap="none" dirty="0">
              <a:solidFill>
                <a:schemeClr val="lt1"/>
              </a:solidFill>
              <a:latin typeface="Arial Narrow"/>
              <a:ea typeface="Arial Narrow"/>
              <a:cs typeface="Arial Narrow"/>
              <a:sym typeface="Arial Narrow"/>
            </a:endParaRPr>
          </a:p>
        </p:txBody>
      </p:sp>
      <p:sp>
        <p:nvSpPr>
          <p:cNvPr id="174" name="Google Shape;174;p27"/>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213" y="1602537"/>
            <a:ext cx="2684463" cy="3988345"/>
          </a:xfrm>
          <a:prstGeom prst="rect">
            <a:avLst/>
          </a:prstGeom>
        </p:spPr>
      </p:pic>
      <p:sp>
        <p:nvSpPr>
          <p:cNvPr id="3" name="Rectangle 2"/>
          <p:cNvSpPr/>
          <p:nvPr/>
        </p:nvSpPr>
        <p:spPr>
          <a:xfrm>
            <a:off x="4629150" y="2785476"/>
            <a:ext cx="5329238" cy="1169551"/>
          </a:xfrm>
          <a:prstGeom prst="rect">
            <a:avLst/>
          </a:prstGeom>
        </p:spPr>
        <p:txBody>
          <a:bodyPr wrap="square">
            <a:spAutoFit/>
          </a:bodyPr>
          <a:lstStyle/>
          <a:p>
            <a:r>
              <a:rPr lang="en-US" dirty="0">
                <a:solidFill>
                  <a:srgbClr val="222222"/>
                </a:solidFill>
                <a:latin typeface="Arial" charset="0"/>
              </a:rPr>
              <a:t>Grove, C. Henderson, L. &amp; Lee, F. (2021). Chapter 28. Policy Framework for the Use of Therapy Dogs in Educational Settings. Building Better Schools with Evidence-based Policy: Adaptable Policy for Teachers and School Leaders. Routledge</a:t>
            </a:r>
            <a:r>
              <a:rPr lang="en-US" dirty="0"/>
              <a:t/>
            </a:r>
            <a:br>
              <a:rPr lang="en-US" dirty="0"/>
            </a:br>
            <a:endParaRPr lang="en-US" dirty="0"/>
          </a:p>
        </p:txBody>
      </p:sp>
      <p:sp>
        <p:nvSpPr>
          <p:cNvPr id="4" name="Rectangle 3"/>
          <p:cNvSpPr/>
          <p:nvPr/>
        </p:nvSpPr>
        <p:spPr>
          <a:xfrm>
            <a:off x="4629150" y="4174093"/>
            <a:ext cx="6096000" cy="738664"/>
          </a:xfrm>
          <a:prstGeom prst="rect">
            <a:avLst/>
          </a:prstGeom>
        </p:spPr>
        <p:txBody>
          <a:bodyPr>
            <a:spAutoFit/>
          </a:bodyPr>
          <a:lstStyle/>
          <a:p>
            <a:r>
              <a:rPr lang="en-US" dirty="0"/>
              <a:t/>
            </a:r>
            <a:br>
              <a:rPr lang="en-US" dirty="0"/>
            </a:br>
            <a:r>
              <a:rPr lang="en-US" u="sng" dirty="0">
                <a:solidFill>
                  <a:srgbClr val="1155CC"/>
                </a:solidFill>
                <a:latin typeface="Arial" charset="0"/>
              </a:rPr>
              <a:t>https://</a:t>
            </a:r>
            <a:r>
              <a:rPr lang="en-US" u="sng" dirty="0" err="1">
                <a:solidFill>
                  <a:srgbClr val="1155CC"/>
                </a:solidFill>
                <a:latin typeface="Arial" charset="0"/>
              </a:rPr>
              <a:t>www.routledge.com</a:t>
            </a:r>
            <a:r>
              <a:rPr lang="en-US" u="sng" dirty="0">
                <a:solidFill>
                  <a:srgbClr val="1155CC"/>
                </a:solidFill>
                <a:latin typeface="Arial" charset="0"/>
              </a:rPr>
              <a:t>/Building-Better-Schools-with-Evidence-based-Policy-Adaptable-Policy-for/Allen-</a:t>
            </a:r>
            <a:r>
              <a:rPr lang="en-US" u="sng" dirty="0" err="1">
                <a:solidFill>
                  <a:srgbClr val="1155CC"/>
                </a:solidFill>
                <a:latin typeface="Arial" charset="0"/>
              </a:rPr>
              <a:t>Reupert</a:t>
            </a:r>
            <a:r>
              <a:rPr lang="en-US" u="sng" dirty="0">
                <a:solidFill>
                  <a:srgbClr val="1155CC"/>
                </a:solidFill>
                <a:latin typeface="Arial" charset="0"/>
              </a:rPr>
              <a:t>-</a:t>
            </a:r>
            <a:r>
              <a:rPr lang="en-US" u="sng" dirty="0" err="1">
                <a:solidFill>
                  <a:srgbClr val="1155CC"/>
                </a:solidFill>
                <a:latin typeface="Arial" charset="0"/>
              </a:rPr>
              <a:t>Oades</a:t>
            </a:r>
            <a:r>
              <a:rPr lang="en-US" u="sng" dirty="0">
                <a:solidFill>
                  <a:srgbClr val="1155CC"/>
                </a:solidFill>
                <a:latin typeface="Arial" charset="0"/>
              </a:rPr>
              <a:t>/p/book/9780367458898</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7"/>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dirty="0" smtClean="0">
                <a:solidFill>
                  <a:schemeClr val="lt1"/>
                </a:solidFill>
                <a:latin typeface="Arial Narrow"/>
                <a:ea typeface="Arial Narrow"/>
                <a:cs typeface="Arial Narrow"/>
                <a:sym typeface="Arial Narrow"/>
              </a:rPr>
              <a:t>Research Team: </a:t>
            </a:r>
            <a:endParaRPr sz="4400" b="1" i="0" u="none" strike="noStrike" cap="none" dirty="0">
              <a:solidFill>
                <a:schemeClr val="lt1"/>
              </a:solidFill>
              <a:latin typeface="Arial Narrow"/>
              <a:ea typeface="Arial Narrow"/>
              <a:cs typeface="Arial Narrow"/>
              <a:sym typeface="Arial Narrow"/>
            </a:endParaRPr>
          </a:p>
        </p:txBody>
      </p:sp>
      <p:sp>
        <p:nvSpPr>
          <p:cNvPr id="335" name="Google Shape;335;p47"/>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pic>
        <p:nvPicPr>
          <p:cNvPr id="336" name="Google Shape;336;p47" descr="https://lh4.googleusercontent.com/KDcx15C-nXmxZW4wIkvtaGXb-ySE7gGC6XYH-NQlnDeO3YOzbK-GVxo3_xPUBVehm3DqRXgYLu24zZ8GmdfqDt3YKs8H-Jx2oZ-vRNPQEebSdoYroKA7zrQZA0w8FnEw880dp9_tTKI"/>
          <p:cNvPicPr preferRelativeResize="0"/>
          <p:nvPr/>
        </p:nvPicPr>
        <p:blipFill rotWithShape="1">
          <a:blip r:embed="rId4">
            <a:alphaModFix/>
          </a:blip>
          <a:srcRect/>
          <a:stretch/>
        </p:blipFill>
        <p:spPr>
          <a:xfrm>
            <a:off x="1219199" y="1813491"/>
            <a:ext cx="6224588" cy="4172972"/>
          </a:xfrm>
          <a:prstGeom prst="rect">
            <a:avLst/>
          </a:prstGeom>
          <a:noFill/>
          <a:ln>
            <a:noFill/>
          </a:ln>
        </p:spPr>
      </p:pic>
      <p:sp>
        <p:nvSpPr>
          <p:cNvPr id="2" name="Rectangle 1"/>
          <p:cNvSpPr/>
          <p:nvPr/>
        </p:nvSpPr>
        <p:spPr>
          <a:xfrm>
            <a:off x="7700962" y="2987523"/>
            <a:ext cx="3543299" cy="1331134"/>
          </a:xfrm>
          <a:prstGeom prst="rect">
            <a:avLst/>
          </a:prstGeom>
        </p:spPr>
        <p:txBody>
          <a:bodyPr wrap="square">
            <a:spAutoFit/>
          </a:bodyPr>
          <a:lstStyle/>
          <a:p>
            <a:pPr lvl="0">
              <a:lnSpc>
                <a:spcPct val="115000"/>
              </a:lnSpc>
              <a:spcAft>
                <a:spcPts val="1800"/>
              </a:spcAft>
            </a:pPr>
            <a:r>
              <a:rPr lang="en-US" dirty="0"/>
              <a:t>From left </a:t>
            </a:r>
            <a:r>
              <a:rPr lang="en-US" dirty="0" smtClean="0"/>
              <a:t>researchers, psychologists &amp; teacher: Louisa </a:t>
            </a:r>
            <a:r>
              <a:rPr lang="en-US" dirty="0"/>
              <a:t>Trainer, Felicia </a:t>
            </a:r>
            <a:r>
              <a:rPr lang="en-US" dirty="0" smtClean="0"/>
              <a:t>Lee, Linda Henderson, Christine Grove </a:t>
            </a:r>
            <a:r>
              <a:rPr lang="en-US" dirty="0" smtClean="0">
                <a:solidFill>
                  <a:schemeClr val="dk1"/>
                </a:solidFill>
              </a:rPr>
              <a:t>Hannah </a:t>
            </a:r>
            <a:r>
              <a:rPr lang="en-US" dirty="0" err="1">
                <a:solidFill>
                  <a:schemeClr val="dk1"/>
                </a:solidFill>
              </a:rPr>
              <a:t>Schena</a:t>
            </a:r>
            <a:r>
              <a:rPr lang="en-US" dirty="0">
                <a:solidFill>
                  <a:schemeClr val="dk1"/>
                </a:solidFill>
              </a:rPr>
              <a:t>, </a:t>
            </a:r>
            <a:r>
              <a:rPr lang="en-US" dirty="0" smtClean="0"/>
              <a:t>with </a:t>
            </a:r>
            <a:r>
              <a:rPr lang="en-US" dirty="0" err="1"/>
              <a:t>Daymon</a:t>
            </a:r>
            <a:r>
              <a:rPr lang="en-US" dirty="0"/>
              <a:t> the lab and Bronson the labradoodle.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616" y="495559"/>
            <a:ext cx="1944645" cy="77785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838200" y="375752"/>
            <a:ext cx="10515600" cy="1353035"/>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dirty="0" smtClean="0">
                <a:solidFill>
                  <a:schemeClr val="lt1"/>
                </a:solidFill>
                <a:latin typeface="Arial Narrow"/>
                <a:ea typeface="Arial Narrow"/>
                <a:cs typeface="Arial Narrow"/>
                <a:sym typeface="Arial Narrow"/>
              </a:rPr>
              <a:t>Our work so far: Evaluation of dog school program</a:t>
            </a:r>
            <a:endParaRPr sz="4400" b="1" i="0" u="none" strike="noStrike" cap="none" dirty="0">
              <a:solidFill>
                <a:schemeClr val="lt1"/>
              </a:solidFill>
              <a:latin typeface="Arial Narrow"/>
              <a:ea typeface="Arial Narrow"/>
              <a:cs typeface="Arial Narrow"/>
              <a:sym typeface="Arial Narrow"/>
            </a:endParaRPr>
          </a:p>
        </p:txBody>
      </p:sp>
      <p:sp>
        <p:nvSpPr>
          <p:cNvPr id="174" name="Google Shape;174;p27"/>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lvl="0" algn="ctr"/>
            <a:r>
              <a:rPr lang="en-US" b="1" dirty="0">
                <a:solidFill>
                  <a:srgbClr val="FFFFFF"/>
                </a:solidFill>
                <a:latin typeface="Arial Narrow"/>
                <a:ea typeface="Arial Narrow"/>
                <a:cs typeface="Arial Narrow"/>
                <a:sym typeface="Arial Narrow"/>
              </a:rPr>
              <a:t>https://</a:t>
            </a:r>
            <a:r>
              <a:rPr lang="en-US" b="1" dirty="0" err="1">
                <a:solidFill>
                  <a:srgbClr val="FFFFFF"/>
                </a:solidFill>
                <a:latin typeface="Arial Narrow"/>
                <a:ea typeface="Arial Narrow"/>
                <a:cs typeface="Arial Narrow"/>
                <a:sym typeface="Arial Narrow"/>
              </a:rPr>
              <a:t>www.sciencedirect.com</a:t>
            </a:r>
            <a:r>
              <a:rPr lang="en-US" b="1" dirty="0">
                <a:solidFill>
                  <a:srgbClr val="FFFFFF"/>
                </a:solidFill>
                <a:latin typeface="Arial Narrow"/>
                <a:ea typeface="Arial Narrow"/>
                <a:cs typeface="Arial Narrow"/>
                <a:sym typeface="Arial Narrow"/>
              </a:rPr>
              <a:t>/science/article/abs/</a:t>
            </a:r>
            <a:r>
              <a:rPr lang="en-US" b="1" dirty="0" err="1">
                <a:solidFill>
                  <a:srgbClr val="FFFFFF"/>
                </a:solidFill>
                <a:latin typeface="Arial Narrow"/>
                <a:ea typeface="Arial Narrow"/>
                <a:cs typeface="Arial Narrow"/>
                <a:sym typeface="Arial Narrow"/>
              </a:rPr>
              <a:t>pii</a:t>
            </a:r>
            <a:r>
              <a:rPr lang="en-US" b="1" dirty="0">
                <a:solidFill>
                  <a:srgbClr val="FFFFFF"/>
                </a:solidFill>
                <a:latin typeface="Arial Narrow"/>
                <a:ea typeface="Arial Narrow"/>
                <a:cs typeface="Arial Narrow"/>
                <a:sym typeface="Arial Narrow"/>
              </a:rPr>
              <a:t>/S0190740920311361?via%3Dihub</a:t>
            </a:r>
            <a:endParaRPr sz="1800" b="1" dirty="0">
              <a:solidFill>
                <a:srgbClr val="FFFFFF"/>
              </a:solidFill>
              <a:latin typeface="Arial Narrow"/>
              <a:ea typeface="Arial Narrow"/>
              <a:cs typeface="Arial Narrow"/>
              <a:sym typeface="Arial Narrow"/>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05061"/>
            <a:ext cx="8420100" cy="4152900"/>
          </a:xfrm>
          <a:prstGeom prst="rect">
            <a:avLst/>
          </a:prstGeom>
        </p:spPr>
      </p:pic>
      <p:pic>
        <p:nvPicPr>
          <p:cNvPr id="1026" name="Picture 2" descr="ttps://lh6.googleusercontent.com/jOFU46ujJrQzJ86NrfUbaQebzYfJ1y8I9gW8EUvM5yPrDz-pm4ptaVFz_GwH6myHQj-GNy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929283" y="1900308"/>
            <a:ext cx="1424517" cy="2136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tps://lh5.googleusercontent.com/rXjqWXIiREi45GyJjEDCyfn4LmUDOgjRBVUf1WttuoQ6p2rsMMjinPTPPKj_MNZZOBl9zW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916632" y="4113357"/>
            <a:ext cx="1437168" cy="2155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9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838200" y="375753"/>
            <a:ext cx="10515600" cy="122678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dirty="0" smtClean="0">
                <a:solidFill>
                  <a:schemeClr val="lt1"/>
                </a:solidFill>
                <a:latin typeface="Arial Narrow"/>
                <a:ea typeface="Arial Narrow"/>
                <a:cs typeface="Arial Narrow"/>
                <a:sym typeface="Arial Narrow"/>
              </a:rPr>
              <a:t>Our work so far: Recommendations &amp; guidelines for implementation</a:t>
            </a:r>
            <a:endParaRPr sz="4400" b="1" i="0" u="none" strike="noStrike" cap="none" dirty="0">
              <a:solidFill>
                <a:schemeClr val="lt1"/>
              </a:solidFill>
              <a:latin typeface="Arial Narrow"/>
              <a:ea typeface="Arial Narrow"/>
              <a:cs typeface="Arial Narrow"/>
              <a:sym typeface="Arial Narrow"/>
            </a:endParaRPr>
          </a:p>
        </p:txBody>
      </p:sp>
      <p:sp>
        <p:nvSpPr>
          <p:cNvPr id="174" name="Google Shape;174;p27"/>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3" name="Rectangle 2"/>
          <p:cNvSpPr/>
          <p:nvPr/>
        </p:nvSpPr>
        <p:spPr>
          <a:xfrm>
            <a:off x="5614987" y="2742614"/>
            <a:ext cx="5329238" cy="954107"/>
          </a:xfrm>
          <a:prstGeom prst="rect">
            <a:avLst/>
          </a:prstGeom>
        </p:spPr>
        <p:txBody>
          <a:bodyPr wrap="square">
            <a:spAutoFit/>
          </a:bodyPr>
          <a:lstStyle/>
          <a:p>
            <a:r>
              <a:rPr lang="en-US" dirty="0">
                <a:solidFill>
                  <a:srgbClr val="222222"/>
                </a:solidFill>
                <a:latin typeface="Arial" charset="0"/>
              </a:rPr>
              <a:t>Grove, C. Henderson, </a:t>
            </a:r>
            <a:r>
              <a:rPr lang="en-US" dirty="0" smtClean="0">
                <a:solidFill>
                  <a:srgbClr val="222222"/>
                </a:solidFill>
                <a:latin typeface="Arial" charset="0"/>
              </a:rPr>
              <a:t>L., Lee</a:t>
            </a:r>
            <a:r>
              <a:rPr lang="en-US" dirty="0">
                <a:solidFill>
                  <a:srgbClr val="222222"/>
                </a:solidFill>
                <a:latin typeface="Arial" charset="0"/>
              </a:rPr>
              <a:t>, F</a:t>
            </a:r>
            <a:r>
              <a:rPr lang="en-US" dirty="0" smtClean="0">
                <a:solidFill>
                  <a:srgbClr val="222222"/>
                </a:solidFill>
                <a:latin typeface="Arial" charset="0"/>
              </a:rPr>
              <a:t>., &amp; </a:t>
            </a:r>
            <a:r>
              <a:rPr lang="en-US" dirty="0" err="1" smtClean="0">
                <a:solidFill>
                  <a:srgbClr val="222222"/>
                </a:solidFill>
                <a:latin typeface="Arial" charset="0"/>
              </a:rPr>
              <a:t>Wardlaw</a:t>
            </a:r>
            <a:r>
              <a:rPr lang="en-US" dirty="0" smtClean="0">
                <a:solidFill>
                  <a:srgbClr val="222222"/>
                </a:solidFill>
                <a:latin typeface="Arial" charset="0"/>
              </a:rPr>
              <a:t>, </a:t>
            </a:r>
            <a:r>
              <a:rPr lang="en-US" dirty="0" smtClean="0">
                <a:solidFill>
                  <a:srgbClr val="222222"/>
                </a:solidFill>
                <a:latin typeface="Arial" charset="0"/>
              </a:rPr>
              <a:t>P. (Under review, forthcoming 2021). </a:t>
            </a:r>
            <a:r>
              <a:rPr lang="en-US" dirty="0" smtClean="0"/>
              <a:t>Using Therapy </a:t>
            </a:r>
            <a:r>
              <a:rPr lang="en-US" dirty="0"/>
              <a:t>Dogs in Educational Settings: Guidelines and Recommendations for </a:t>
            </a:r>
            <a:r>
              <a:rPr lang="en-US" dirty="0" smtClean="0"/>
              <a:t>Implementation</a:t>
            </a:r>
            <a:r>
              <a:rPr lang="en-GB" dirty="0" smtClean="0"/>
              <a:t>. </a:t>
            </a:r>
            <a:r>
              <a:rPr lang="en-US" dirty="0"/>
              <a:t/>
            </a:r>
            <a:br>
              <a:rPr lang="en-US" dirty="0"/>
            </a:b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5431"/>
          <a:stretch/>
        </p:blipFill>
        <p:spPr>
          <a:xfrm>
            <a:off x="838200" y="2022850"/>
            <a:ext cx="4776787" cy="4137720"/>
          </a:xfrm>
          <a:prstGeom prst="rect">
            <a:avLst/>
          </a:prstGeom>
        </p:spPr>
      </p:pic>
    </p:spTree>
    <p:extLst>
      <p:ext uri="{BB962C8B-B14F-4D97-AF65-F5344CB8AC3E}">
        <p14:creationId xmlns:p14="http://schemas.microsoft.com/office/powerpoint/2010/main" val="1827071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Next steps in Research  </a:t>
            </a:r>
            <a:endParaRPr sz="4400" b="1" i="0" u="none" strike="noStrike" cap="none">
              <a:solidFill>
                <a:schemeClr val="lt1"/>
              </a:solidFill>
              <a:latin typeface="Arial Narrow"/>
              <a:ea typeface="Arial Narrow"/>
              <a:cs typeface="Arial Narrow"/>
              <a:sym typeface="Arial Narrow"/>
            </a:endParaRPr>
          </a:p>
        </p:txBody>
      </p:sp>
      <p:sp>
        <p:nvSpPr>
          <p:cNvPr id="319" name="Google Shape;319;p45"/>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320" name="Google Shape;320;p45"/>
          <p:cNvSpPr/>
          <p:nvPr/>
        </p:nvSpPr>
        <p:spPr>
          <a:xfrm>
            <a:off x="838200" y="1607145"/>
            <a:ext cx="10333384" cy="4524315"/>
          </a:xfrm>
          <a:prstGeom prst="rect">
            <a:avLst/>
          </a:prstGeom>
          <a:noFill/>
          <a:ln>
            <a:noFill/>
          </a:ln>
        </p:spPr>
        <p:txBody>
          <a:bodyPr spcFirstLastPara="1" wrap="square" lIns="91425" tIns="45700" rIns="91425" bIns="45700" anchor="t" anchorCtr="0">
            <a:noAutofit/>
          </a:bodyPr>
          <a:lstStyle/>
          <a:p>
            <a:pPr marL="0" marR="0" lvl="0" indent="-190500" algn="l" rtl="0">
              <a:spcBef>
                <a:spcPts val="0"/>
              </a:spcBef>
              <a:spcAft>
                <a:spcPts val="0"/>
              </a:spcAft>
              <a:buClr>
                <a:srgbClr val="000000"/>
              </a:buClr>
              <a:buSzPts val="3000"/>
              <a:buFont typeface="Arial"/>
              <a:buChar char="•"/>
            </a:pPr>
            <a:r>
              <a:rPr lang="en-US" sz="3000"/>
              <a:t> </a:t>
            </a:r>
            <a:r>
              <a:rPr lang="en-US" sz="3000">
                <a:solidFill>
                  <a:srgbClr val="000000"/>
                </a:solidFill>
                <a:latin typeface="Arial"/>
                <a:ea typeface="Arial"/>
                <a:cs typeface="Arial"/>
                <a:sym typeface="Arial"/>
              </a:rPr>
              <a:t>Future collaborations </a:t>
            </a:r>
            <a:endParaRPr sz="3000">
              <a:solidFill>
                <a:srgbClr val="000000"/>
              </a:solidFill>
              <a:latin typeface="Noto Sans Symbols"/>
              <a:ea typeface="Noto Sans Symbols"/>
              <a:cs typeface="Noto Sans Symbols"/>
              <a:sym typeface="Noto Sans Symbols"/>
            </a:endParaRPr>
          </a:p>
          <a:p>
            <a:pPr marL="742950" marR="0" lvl="1" indent="-247650" algn="l" rtl="0">
              <a:spcBef>
                <a:spcPts val="0"/>
              </a:spcBef>
              <a:spcAft>
                <a:spcPts val="0"/>
              </a:spcAft>
              <a:buClr>
                <a:srgbClr val="000000"/>
              </a:buClr>
              <a:buSzPts val="3000"/>
              <a:buFont typeface="Arial"/>
              <a:buChar char="•"/>
            </a:pPr>
            <a:r>
              <a:rPr lang="en-US" sz="3000" b="0" i="0" u="none" strike="noStrike" cap="none">
                <a:solidFill>
                  <a:srgbClr val="000000"/>
                </a:solidFill>
                <a:latin typeface="Arial"/>
                <a:ea typeface="Arial"/>
                <a:cs typeface="Arial"/>
                <a:sym typeface="Arial"/>
              </a:rPr>
              <a:t>Partnerships with University </a:t>
            </a:r>
            <a:endParaRPr sz="3000"/>
          </a:p>
          <a:p>
            <a:pPr marL="742950" marR="0" lvl="1" indent="-247650" algn="l" rtl="0">
              <a:spcBef>
                <a:spcPts val="0"/>
              </a:spcBef>
              <a:spcAft>
                <a:spcPts val="0"/>
              </a:spcAft>
              <a:buClr>
                <a:srgbClr val="000000"/>
              </a:buClr>
              <a:buSzPts val="3000"/>
              <a:buFont typeface="Arial"/>
              <a:buChar char="•"/>
            </a:pPr>
            <a:r>
              <a:rPr lang="en-US" sz="3000" b="0" i="0" u="none" strike="noStrike" cap="none">
                <a:solidFill>
                  <a:srgbClr val="000000"/>
                </a:solidFill>
                <a:latin typeface="Arial"/>
                <a:ea typeface="Arial"/>
                <a:cs typeface="Arial"/>
                <a:sym typeface="Arial"/>
              </a:rPr>
              <a:t>Funding for long-term research</a:t>
            </a:r>
            <a:endParaRPr sz="3000"/>
          </a:p>
          <a:p>
            <a:pPr marL="285750" marR="0" lvl="0" indent="-247650" algn="l" rtl="0">
              <a:spcBef>
                <a:spcPts val="0"/>
              </a:spcBef>
              <a:spcAft>
                <a:spcPts val="0"/>
              </a:spcAft>
              <a:buClr>
                <a:srgbClr val="000000"/>
              </a:buClr>
              <a:buSzPts val="3000"/>
              <a:buFont typeface="Arial"/>
              <a:buChar char="•"/>
            </a:pPr>
            <a:r>
              <a:rPr lang="en-US" sz="3000">
                <a:solidFill>
                  <a:srgbClr val="000000"/>
                </a:solidFill>
                <a:latin typeface="Arial"/>
                <a:ea typeface="Arial"/>
                <a:cs typeface="Arial"/>
                <a:sym typeface="Arial"/>
              </a:rPr>
              <a:t>Challenges </a:t>
            </a:r>
            <a:endParaRPr sz="3000">
              <a:solidFill>
                <a:srgbClr val="000000"/>
              </a:solidFill>
              <a:latin typeface="Noto Sans Symbols"/>
              <a:ea typeface="Noto Sans Symbols"/>
              <a:cs typeface="Noto Sans Symbols"/>
              <a:sym typeface="Noto Sans Symbols"/>
            </a:endParaRPr>
          </a:p>
          <a:p>
            <a:pPr marL="742950" marR="0" lvl="1" indent="-247650" algn="l" rtl="0">
              <a:spcBef>
                <a:spcPts val="0"/>
              </a:spcBef>
              <a:spcAft>
                <a:spcPts val="0"/>
              </a:spcAft>
              <a:buClr>
                <a:srgbClr val="000000"/>
              </a:buClr>
              <a:buSzPts val="3000"/>
              <a:buFont typeface="Arial"/>
              <a:buChar char="•"/>
            </a:pPr>
            <a:r>
              <a:rPr lang="en-US" sz="3000" b="0" i="0" u="none" strike="noStrike" cap="none">
                <a:solidFill>
                  <a:srgbClr val="000000"/>
                </a:solidFill>
                <a:latin typeface="Arial"/>
                <a:ea typeface="Arial"/>
                <a:cs typeface="Arial"/>
                <a:sym typeface="Arial"/>
              </a:rPr>
              <a:t> Volunteer status of most therapy dog organisations and implications for funding</a:t>
            </a:r>
            <a:endParaRPr sz="3000"/>
          </a:p>
          <a:p>
            <a:pPr marL="742950" marR="0" lvl="1" indent="-247650" algn="l" rtl="0">
              <a:spcBef>
                <a:spcPts val="0"/>
              </a:spcBef>
              <a:spcAft>
                <a:spcPts val="0"/>
              </a:spcAft>
              <a:buClr>
                <a:srgbClr val="000000"/>
              </a:buClr>
              <a:buSzPts val="3000"/>
              <a:buFont typeface="Arial"/>
              <a:buChar char="•"/>
            </a:pPr>
            <a:r>
              <a:rPr lang="en-US" sz="3000" b="0" i="0" u="none" strike="noStrike" cap="none">
                <a:solidFill>
                  <a:srgbClr val="000000"/>
                </a:solidFill>
                <a:latin typeface="Arial"/>
                <a:ea typeface="Arial"/>
                <a:cs typeface="Arial"/>
                <a:sym typeface="Arial"/>
              </a:rPr>
              <a:t>Integrating therapy dogs into a whole school approach to student well-being </a:t>
            </a:r>
            <a:endParaRPr sz="30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838200" y="375753"/>
            <a:ext cx="10515600" cy="10176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a:solidFill>
                  <a:schemeClr val="lt1"/>
                </a:solidFill>
              </a:rPr>
              <a:t>For more information </a:t>
            </a:r>
            <a:endParaRPr sz="4400" b="1" i="0" u="none" strike="noStrike" cap="none">
              <a:solidFill>
                <a:schemeClr val="lt1"/>
              </a:solidFill>
              <a:latin typeface="Arial Narrow"/>
              <a:ea typeface="Arial Narrow"/>
              <a:cs typeface="Arial Narrow"/>
              <a:sym typeface="Arial Narrow"/>
            </a:endParaRPr>
          </a:p>
        </p:txBody>
      </p:sp>
      <p:sp>
        <p:nvSpPr>
          <p:cNvPr id="326" name="Google Shape;326;p46"/>
          <p:cNvSpPr txBox="1">
            <a:spLocks noGrp="1"/>
          </p:cNvSpPr>
          <p:nvPr>
            <p:ph type="ftr" idx="11"/>
          </p:nvPr>
        </p:nvSpPr>
        <p:spPr>
          <a:xfrm>
            <a:off x="838200" y="6345382"/>
            <a:ext cx="10515600" cy="3762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327" name="Google Shape;327;p46"/>
          <p:cNvSpPr/>
          <p:nvPr/>
        </p:nvSpPr>
        <p:spPr>
          <a:xfrm>
            <a:off x="838200" y="1999900"/>
            <a:ext cx="4346700" cy="4524300"/>
          </a:xfrm>
          <a:prstGeom prst="rect">
            <a:avLst/>
          </a:prstGeom>
          <a:noFill/>
          <a:ln>
            <a:noFill/>
          </a:ln>
        </p:spPr>
        <p:txBody>
          <a:bodyPr spcFirstLastPara="1" wrap="square" lIns="91425" tIns="45700" rIns="91425" bIns="45700" anchor="t" anchorCtr="0">
            <a:noAutofit/>
          </a:bodyPr>
          <a:lstStyle/>
          <a:p>
            <a:pPr marL="0" marR="0" lvl="0" indent="-165100" algn="l" rtl="0">
              <a:lnSpc>
                <a:spcPct val="100000"/>
              </a:lnSpc>
              <a:spcBef>
                <a:spcPts val="0"/>
              </a:spcBef>
              <a:spcAft>
                <a:spcPts val="0"/>
              </a:spcAft>
              <a:buClr>
                <a:srgbClr val="000000"/>
              </a:buClr>
              <a:buSzPts val="2600"/>
              <a:buFont typeface="Arial"/>
              <a:buChar char="•"/>
            </a:pPr>
            <a:r>
              <a:rPr lang="en-US" sz="2600" dirty="0"/>
              <a:t> Read our piece in the conversation;</a:t>
            </a:r>
            <a:endParaRPr sz="2600" dirty="0"/>
          </a:p>
          <a:p>
            <a:pPr marL="0" marR="0" lvl="0" indent="-165100" algn="l" rtl="0">
              <a:lnSpc>
                <a:spcPct val="100000"/>
              </a:lnSpc>
              <a:spcBef>
                <a:spcPts val="0"/>
              </a:spcBef>
              <a:spcAft>
                <a:spcPts val="0"/>
              </a:spcAft>
              <a:buClr>
                <a:srgbClr val="000000"/>
              </a:buClr>
              <a:buSzPts val="2600"/>
              <a:buFont typeface="Arial"/>
              <a:buChar char="•"/>
            </a:pPr>
            <a:r>
              <a:rPr lang="en-US" sz="2600" dirty="0"/>
              <a:t> Look out for our upcoming research with Story Dogs;</a:t>
            </a:r>
            <a:endParaRPr sz="2600" dirty="0"/>
          </a:p>
          <a:p>
            <a:pPr marL="0" marR="0" lvl="0" indent="-165100" algn="l" rtl="0">
              <a:lnSpc>
                <a:spcPct val="100000"/>
              </a:lnSpc>
              <a:spcBef>
                <a:spcPts val="0"/>
              </a:spcBef>
              <a:spcAft>
                <a:spcPts val="0"/>
              </a:spcAft>
              <a:buClr>
                <a:schemeClr val="dk1"/>
              </a:buClr>
              <a:buSzPts val="2600"/>
              <a:buFont typeface="Arial"/>
              <a:buChar char="•"/>
            </a:pPr>
            <a:r>
              <a:rPr lang="en-US" sz="2600" dirty="0"/>
              <a:t> We’ll keep our followers up to date via </a:t>
            </a:r>
            <a:r>
              <a:rPr lang="en-US" sz="2600" dirty="0" err="1"/>
              <a:t>ResearchGate</a:t>
            </a:r>
            <a:r>
              <a:rPr lang="en-US" sz="2600" dirty="0"/>
              <a:t> &amp; </a:t>
            </a:r>
            <a:r>
              <a:rPr lang="en-US" sz="2600" dirty="0" err="1"/>
              <a:t>FigShare</a:t>
            </a:r>
            <a:endParaRPr sz="2600" dirty="0"/>
          </a:p>
        </p:txBody>
      </p:sp>
      <p:sp>
        <p:nvSpPr>
          <p:cNvPr id="328" name="Google Shape;328;p46"/>
          <p:cNvSpPr txBox="1"/>
          <p:nvPr/>
        </p:nvSpPr>
        <p:spPr>
          <a:xfrm>
            <a:off x="2009075" y="41691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u="sng" dirty="0">
                <a:solidFill>
                  <a:schemeClr val="hlink"/>
                </a:solidFill>
                <a:hlinkClick r:id="rId4"/>
              </a:rPr>
              <a:t>https://theconversation.com/therapy-dogs-can-help-reduce-student-stress-anxiety-and-improve-school-attendance-93073</a:t>
            </a:r>
            <a:r>
              <a:rPr lang="en-US" dirty="0"/>
              <a:t> </a:t>
            </a:r>
            <a:endParaRPr dirty="0"/>
          </a:p>
        </p:txBody>
      </p:sp>
      <p:pic>
        <p:nvPicPr>
          <p:cNvPr id="329" name="Google Shape;329;p46"/>
          <p:cNvPicPr preferRelativeResize="0"/>
          <p:nvPr/>
        </p:nvPicPr>
        <p:blipFill>
          <a:blip r:embed="rId5">
            <a:alphaModFix/>
          </a:blip>
          <a:stretch>
            <a:fillRect/>
          </a:stretch>
        </p:blipFill>
        <p:spPr>
          <a:xfrm>
            <a:off x="5184775" y="1647013"/>
            <a:ext cx="7094398" cy="4444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48"/>
          <p:cNvSpPr txBox="1"/>
          <p:nvPr/>
        </p:nvSpPr>
        <p:spPr>
          <a:xfrm>
            <a:off x="559569" y="1058741"/>
            <a:ext cx="7736132" cy="96402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D01279"/>
              </a:buClr>
              <a:buSzPts val="5400"/>
              <a:buFont typeface="Arial Narrow"/>
              <a:buNone/>
            </a:pPr>
            <a:r>
              <a:rPr lang="en-US" sz="5400" b="1" i="0">
                <a:solidFill>
                  <a:srgbClr val="D01279"/>
                </a:solidFill>
                <a:latin typeface="Arial Narrow"/>
                <a:ea typeface="Arial Narrow"/>
                <a:cs typeface="Arial Narrow"/>
                <a:sym typeface="Arial Narrow"/>
              </a:rPr>
              <a:t>THANK YOU</a:t>
            </a:r>
            <a:endParaRPr sz="5400" b="1" i="0">
              <a:solidFill>
                <a:schemeClr val="lt1"/>
              </a:solidFill>
              <a:latin typeface="Arial Narrow"/>
              <a:ea typeface="Arial Narrow"/>
              <a:cs typeface="Arial Narrow"/>
              <a:sym typeface="Arial Narrow"/>
            </a:endParaRPr>
          </a:p>
        </p:txBody>
      </p:sp>
      <p:sp>
        <p:nvSpPr>
          <p:cNvPr id="342" name="Google Shape;342;p48"/>
          <p:cNvSpPr txBox="1"/>
          <p:nvPr/>
        </p:nvSpPr>
        <p:spPr>
          <a:xfrm>
            <a:off x="559569" y="1720284"/>
            <a:ext cx="10515600" cy="101747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Narrow"/>
              <a:buNone/>
            </a:pPr>
            <a:endParaRPr sz="2400" b="1" i="0">
              <a:solidFill>
                <a:schemeClr val="dk1"/>
              </a:solidFill>
              <a:latin typeface="Arial Narrow"/>
              <a:ea typeface="Arial Narrow"/>
              <a:cs typeface="Arial Narrow"/>
              <a:sym typeface="Arial Narrow"/>
            </a:endParaRPr>
          </a:p>
        </p:txBody>
      </p:sp>
      <p:sp>
        <p:nvSpPr>
          <p:cNvPr id="343" name="Google Shape;343;p48"/>
          <p:cNvSpPr/>
          <p:nvPr/>
        </p:nvSpPr>
        <p:spPr>
          <a:xfrm>
            <a:off x="8896235" y="-24646"/>
            <a:ext cx="2926807" cy="6882646"/>
          </a:xfrm>
          <a:custGeom>
            <a:avLst/>
            <a:gdLst/>
            <a:ahLst/>
            <a:cxnLst/>
            <a:rect l="l" t="t" r="r" b="b"/>
            <a:pathLst>
              <a:path w="2979769" h="7007189" extrusionOk="0">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solidFill>
            <a:srgbClr val="FF002B">
              <a:alpha val="1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48"/>
          <p:cNvSpPr txBox="1"/>
          <p:nvPr/>
        </p:nvSpPr>
        <p:spPr>
          <a:xfrm>
            <a:off x="559569" y="2022764"/>
            <a:ext cx="7956358" cy="42302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3200"/>
              <a:buFont typeface="Arial Narrow"/>
              <a:buNone/>
            </a:pPr>
            <a:r>
              <a:rPr lang="en-US" sz="3200" b="1" i="0" dirty="0" smtClean="0">
                <a:solidFill>
                  <a:srgbClr val="FFFFFF"/>
                </a:solidFill>
                <a:latin typeface="Arial Narrow"/>
                <a:ea typeface="Arial Narrow"/>
                <a:cs typeface="Arial Narrow"/>
                <a:sym typeface="Arial Narrow"/>
              </a:rPr>
              <a:t>We </a:t>
            </a:r>
            <a:r>
              <a:rPr lang="en-US" sz="3200" b="1" i="0" dirty="0">
                <a:solidFill>
                  <a:srgbClr val="FFFFFF"/>
                </a:solidFill>
                <a:latin typeface="Arial Narrow"/>
                <a:ea typeface="Arial Narrow"/>
                <a:cs typeface="Arial Narrow"/>
                <a:sym typeface="Arial Narrow"/>
              </a:rPr>
              <a:t>welcome your </a:t>
            </a:r>
            <a:r>
              <a:rPr lang="en-US" sz="3200" b="1" i="0" dirty="0" smtClean="0">
                <a:solidFill>
                  <a:srgbClr val="FFFFFF"/>
                </a:solidFill>
                <a:latin typeface="Arial Narrow"/>
                <a:ea typeface="Arial Narrow"/>
                <a:cs typeface="Arial Narrow"/>
                <a:sym typeface="Arial Narrow"/>
              </a:rPr>
              <a:t>feedback</a:t>
            </a:r>
            <a:r>
              <a:rPr lang="en-US" sz="3200" b="1" dirty="0" smtClean="0">
                <a:solidFill>
                  <a:srgbClr val="FFFFFF"/>
                </a:solidFill>
                <a:latin typeface="Arial Narrow"/>
                <a:ea typeface="Arial Narrow"/>
                <a:cs typeface="Arial Narrow"/>
                <a:sym typeface="Arial Narrow"/>
              </a:rPr>
              <a:t>, look forward to the Q&amp;A and also please get in touch if there are any materials or resources we can provide: </a:t>
            </a:r>
          </a:p>
          <a:p>
            <a:pPr marL="0" marR="0" lvl="0" indent="0" algn="l" rtl="0">
              <a:lnSpc>
                <a:spcPct val="90000"/>
              </a:lnSpc>
              <a:spcBef>
                <a:spcPts val="0"/>
              </a:spcBef>
              <a:spcAft>
                <a:spcPts val="0"/>
              </a:spcAft>
              <a:buClr>
                <a:srgbClr val="FFFFFF"/>
              </a:buClr>
              <a:buSzPts val="3200"/>
              <a:buFont typeface="Arial Narrow"/>
              <a:buNone/>
            </a:pPr>
            <a:endParaRPr lang="en-US" sz="3200" b="1" dirty="0" smtClean="0">
              <a:solidFill>
                <a:srgbClr val="FFFFFF"/>
              </a:solidFill>
              <a:latin typeface="Arial Narrow"/>
              <a:ea typeface="Arial Narrow"/>
              <a:cs typeface="Arial Narrow"/>
              <a:sym typeface="Arial Narrow"/>
            </a:endParaRPr>
          </a:p>
          <a:p>
            <a:pPr marL="457200" marR="0" lvl="0" indent="-457200" algn="l" rtl="0">
              <a:lnSpc>
                <a:spcPct val="90000"/>
              </a:lnSpc>
              <a:spcBef>
                <a:spcPts val="0"/>
              </a:spcBef>
              <a:spcAft>
                <a:spcPts val="0"/>
              </a:spcAft>
              <a:buClr>
                <a:srgbClr val="FFFFFF"/>
              </a:buClr>
              <a:buSzPts val="3200"/>
              <a:buFont typeface="Arial" charset="0"/>
              <a:buChar char="•"/>
            </a:pPr>
            <a:r>
              <a:rPr lang="en-US" sz="3200" b="1" dirty="0" err="1" smtClean="0">
                <a:solidFill>
                  <a:srgbClr val="FFFFFF"/>
                </a:solidFill>
                <a:latin typeface="Arial Narrow"/>
                <a:ea typeface="Arial Narrow"/>
                <a:cs typeface="Arial Narrow"/>
                <a:sym typeface="Arial Narrow"/>
              </a:rPr>
              <a:t>Dr</a:t>
            </a:r>
            <a:r>
              <a:rPr lang="en-US" sz="3200" b="1" dirty="0" smtClean="0">
                <a:solidFill>
                  <a:srgbClr val="FFFFFF"/>
                </a:solidFill>
                <a:latin typeface="Arial Narrow"/>
                <a:ea typeface="Arial Narrow"/>
                <a:cs typeface="Arial Narrow"/>
                <a:sym typeface="Arial Narrow"/>
              </a:rPr>
              <a:t> Christine Grove:</a:t>
            </a:r>
          </a:p>
          <a:p>
            <a:pPr marR="0" lvl="0" algn="l" rtl="0">
              <a:lnSpc>
                <a:spcPct val="90000"/>
              </a:lnSpc>
              <a:spcBef>
                <a:spcPts val="0"/>
              </a:spcBef>
              <a:spcAft>
                <a:spcPts val="0"/>
              </a:spcAft>
              <a:buClr>
                <a:srgbClr val="FFFFFF"/>
              </a:buClr>
              <a:buSzPts val="3200"/>
            </a:pPr>
            <a:r>
              <a:rPr lang="en-US" sz="3200" b="1" dirty="0">
                <a:solidFill>
                  <a:srgbClr val="FFFFFF"/>
                </a:solidFill>
                <a:latin typeface="Arial Narrow"/>
                <a:ea typeface="Arial Narrow"/>
                <a:cs typeface="Arial Narrow"/>
                <a:sym typeface="Arial Narrow"/>
                <a:hlinkClick r:id="rId4"/>
              </a:rPr>
              <a:t>C</a:t>
            </a:r>
            <a:r>
              <a:rPr lang="en-US" sz="3200" b="1" dirty="0" smtClean="0">
                <a:solidFill>
                  <a:srgbClr val="FFFFFF"/>
                </a:solidFill>
                <a:latin typeface="Arial Narrow"/>
                <a:ea typeface="Arial Narrow"/>
                <a:cs typeface="Arial Narrow"/>
                <a:sym typeface="Arial Narrow"/>
                <a:hlinkClick r:id="rId4"/>
              </a:rPr>
              <a:t>hristine.grove@monash.edu</a:t>
            </a:r>
            <a:endParaRPr lang="en-US" sz="3200" b="1" dirty="0" smtClean="0">
              <a:solidFill>
                <a:srgbClr val="FFFFFF"/>
              </a:solidFill>
              <a:latin typeface="Arial Narrow"/>
              <a:ea typeface="Arial Narrow"/>
              <a:cs typeface="Arial Narrow"/>
              <a:sym typeface="Arial Narrow"/>
            </a:endParaRPr>
          </a:p>
          <a:p>
            <a:pPr marR="0" lvl="0" algn="l" rtl="0">
              <a:lnSpc>
                <a:spcPct val="90000"/>
              </a:lnSpc>
              <a:spcBef>
                <a:spcPts val="0"/>
              </a:spcBef>
              <a:spcAft>
                <a:spcPts val="0"/>
              </a:spcAft>
              <a:buClr>
                <a:srgbClr val="FFFFFF"/>
              </a:buClr>
              <a:buSzPts val="3200"/>
            </a:pPr>
            <a:endParaRPr lang="en-US" sz="3200" b="1" dirty="0" smtClean="0">
              <a:solidFill>
                <a:srgbClr val="FFFFFF"/>
              </a:solidFill>
              <a:latin typeface="Arial Narrow"/>
              <a:ea typeface="Arial Narrow"/>
              <a:cs typeface="Arial Narrow"/>
              <a:sym typeface="Arial Narrow"/>
            </a:endParaRPr>
          </a:p>
          <a:p>
            <a:pPr marL="457200" marR="0" lvl="0" indent="-457200" algn="l" rtl="0">
              <a:lnSpc>
                <a:spcPct val="90000"/>
              </a:lnSpc>
              <a:spcBef>
                <a:spcPts val="0"/>
              </a:spcBef>
              <a:spcAft>
                <a:spcPts val="0"/>
              </a:spcAft>
              <a:buClr>
                <a:srgbClr val="FFFFFF"/>
              </a:buClr>
              <a:buSzPts val="3200"/>
              <a:buFont typeface="Arial" charset="0"/>
              <a:buChar char="•"/>
            </a:pPr>
            <a:r>
              <a:rPr lang="en-US" sz="3200" b="1" dirty="0" err="1" smtClean="0">
                <a:solidFill>
                  <a:srgbClr val="FFFFFF"/>
                </a:solidFill>
                <a:latin typeface="Arial Narrow"/>
                <a:ea typeface="Arial Narrow"/>
                <a:cs typeface="Arial Narrow"/>
                <a:sym typeface="Arial Narrow"/>
              </a:rPr>
              <a:t>Dr</a:t>
            </a:r>
            <a:r>
              <a:rPr lang="en-US" sz="3200" b="1" dirty="0" smtClean="0">
                <a:solidFill>
                  <a:srgbClr val="FFFFFF"/>
                </a:solidFill>
                <a:latin typeface="Arial Narrow"/>
                <a:ea typeface="Arial Narrow"/>
                <a:cs typeface="Arial Narrow"/>
                <a:sym typeface="Arial Narrow"/>
              </a:rPr>
              <a:t> Linda Henderson: </a:t>
            </a:r>
          </a:p>
          <a:p>
            <a:pPr marR="0" lvl="0" algn="l" rtl="0">
              <a:lnSpc>
                <a:spcPct val="90000"/>
              </a:lnSpc>
              <a:spcBef>
                <a:spcPts val="0"/>
              </a:spcBef>
              <a:spcAft>
                <a:spcPts val="0"/>
              </a:spcAft>
              <a:buClr>
                <a:srgbClr val="FFFFFF"/>
              </a:buClr>
              <a:buSzPts val="3200"/>
            </a:pPr>
            <a:r>
              <a:rPr lang="en-US" sz="3200" b="1" dirty="0" smtClean="0">
                <a:solidFill>
                  <a:srgbClr val="FFFFFF"/>
                </a:solidFill>
                <a:latin typeface="Arial Narrow"/>
                <a:ea typeface="Arial Narrow"/>
                <a:cs typeface="Arial Narrow"/>
                <a:sym typeface="Arial Narrow"/>
                <a:hlinkClick r:id="rId5"/>
              </a:rPr>
              <a:t>Linda.henderson@monash.edu</a:t>
            </a:r>
            <a:r>
              <a:rPr lang="en-US" sz="3200" b="1" dirty="0" smtClean="0">
                <a:solidFill>
                  <a:srgbClr val="FFFFFF"/>
                </a:solidFill>
                <a:latin typeface="Arial Narrow"/>
                <a:ea typeface="Arial Narrow"/>
                <a:cs typeface="Arial Narrow"/>
                <a:sym typeface="Arial Narrow"/>
              </a:rPr>
              <a:t> </a:t>
            </a:r>
            <a:endParaRPr dirty="0"/>
          </a:p>
        </p:txBody>
      </p:sp>
      <p:pic>
        <p:nvPicPr>
          <p:cNvPr id="345" name="Google Shape;345;p48"/>
          <p:cNvPicPr preferRelativeResize="0"/>
          <p:nvPr/>
        </p:nvPicPr>
        <p:blipFill rotWithShape="1">
          <a:blip r:embed="rId6">
            <a:alphaModFix/>
          </a:blip>
          <a:srcRect/>
          <a:stretch/>
        </p:blipFill>
        <p:spPr>
          <a:xfrm>
            <a:off x="559569" y="274276"/>
            <a:ext cx="1636201" cy="551460"/>
          </a:xfrm>
          <a:prstGeom prst="rect">
            <a:avLst/>
          </a:prstGeom>
          <a:noFill/>
          <a:ln>
            <a:noFill/>
          </a:ln>
        </p:spPr>
      </p:pic>
      <p:pic>
        <p:nvPicPr>
          <p:cNvPr id="346" name="Google Shape;346;p48"/>
          <p:cNvPicPr preferRelativeResize="0"/>
          <p:nvPr/>
        </p:nvPicPr>
        <p:blipFill rotWithShape="1">
          <a:blip r:embed="rId7">
            <a:alphaModFix/>
          </a:blip>
          <a:srcRect/>
          <a:stretch/>
        </p:blipFill>
        <p:spPr>
          <a:xfrm>
            <a:off x="7548893" y="290067"/>
            <a:ext cx="967034" cy="468045"/>
          </a:xfrm>
          <a:prstGeom prst="rect">
            <a:avLst/>
          </a:prstGeom>
          <a:noFill/>
          <a:ln>
            <a:no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2990" y="161077"/>
            <a:ext cx="1944645" cy="7778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Role of Therapy Dog</a:t>
            </a:r>
            <a:endParaRPr sz="4400" b="1" i="0" u="none" strike="noStrike" cap="none">
              <a:solidFill>
                <a:schemeClr val="lt1"/>
              </a:solidFill>
              <a:latin typeface="Arial Narrow"/>
              <a:ea typeface="Arial Narrow"/>
              <a:cs typeface="Arial Narrow"/>
              <a:sym typeface="Arial Narrow"/>
            </a:endParaRPr>
          </a:p>
        </p:txBody>
      </p:sp>
      <p:sp>
        <p:nvSpPr>
          <p:cNvPr id="193" name="Google Shape;193;p29"/>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194" name="Google Shape;194;p29"/>
          <p:cNvSpPr/>
          <p:nvPr/>
        </p:nvSpPr>
        <p:spPr>
          <a:xfrm>
            <a:off x="1076739" y="1843108"/>
            <a:ext cx="10038522" cy="28476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dirty="0">
                <a:solidFill>
                  <a:schemeClr val="dk1"/>
                </a:solidFill>
                <a:latin typeface="Calibri"/>
                <a:ea typeface="Calibri"/>
                <a:cs typeface="Calibri"/>
                <a:sym typeface="Calibri"/>
              </a:rPr>
              <a:t/>
            </a:r>
            <a:br>
              <a:rPr lang="en-US" sz="2200" dirty="0">
                <a:solidFill>
                  <a:schemeClr val="dk1"/>
                </a:solidFill>
                <a:latin typeface="Calibri"/>
                <a:ea typeface="Calibri"/>
                <a:cs typeface="Calibri"/>
                <a:sym typeface="Calibri"/>
              </a:rPr>
            </a:br>
            <a:r>
              <a:rPr lang="en-US" sz="2200" dirty="0">
                <a:solidFill>
                  <a:srgbClr val="383838"/>
                </a:solidFill>
                <a:latin typeface="Georgia"/>
                <a:ea typeface="Georgia"/>
                <a:cs typeface="Georgia"/>
                <a:sym typeface="Georgia"/>
              </a:rPr>
              <a:t>The </a:t>
            </a:r>
            <a:r>
              <a:rPr lang="en-US" sz="2200" u="sng" dirty="0">
                <a:solidFill>
                  <a:schemeClr val="hlink"/>
                </a:solidFill>
                <a:latin typeface="Georgia"/>
                <a:ea typeface="Georgia"/>
                <a:cs typeface="Georgia"/>
                <a:sym typeface="Georgia"/>
                <a:hlinkClick r:id="rId4"/>
              </a:rPr>
              <a:t>role of therapy dogs</a:t>
            </a:r>
            <a:r>
              <a:rPr lang="en-US" sz="2200" dirty="0">
                <a:solidFill>
                  <a:srgbClr val="383838"/>
                </a:solidFill>
                <a:latin typeface="Georgia"/>
                <a:ea typeface="Georgia"/>
                <a:cs typeface="Georgia"/>
                <a:sym typeface="Georgia"/>
              </a:rPr>
              <a:t> is to react and respond to people and their environment, under the guidance and direction of their owner. For example, an individual might be </a:t>
            </a:r>
            <a:r>
              <a:rPr lang="en-US" sz="2200" u="sng" dirty="0">
                <a:solidFill>
                  <a:schemeClr val="hlink"/>
                </a:solidFill>
                <a:latin typeface="Georgia"/>
                <a:ea typeface="Georgia"/>
                <a:cs typeface="Georgia"/>
                <a:sym typeface="Georgia"/>
                <a:hlinkClick r:id="rId5"/>
              </a:rPr>
              <a:t>encouraged to gently pat or talk to a dog</a:t>
            </a:r>
            <a:r>
              <a:rPr lang="en-US" sz="2200" dirty="0">
                <a:solidFill>
                  <a:srgbClr val="383838"/>
                </a:solidFill>
                <a:latin typeface="Georgia"/>
                <a:ea typeface="Georgia"/>
                <a:cs typeface="Georgia"/>
                <a:sym typeface="Georgia"/>
              </a:rPr>
              <a:t> to teach sensitive touch and help them be calm</a:t>
            </a:r>
            <a:endParaRPr sz="2200" dirty="0">
              <a:solidFill>
                <a:schemeClr val="dk1"/>
              </a:solidFill>
              <a:latin typeface="Calibri"/>
              <a:ea typeface="Calibri"/>
              <a:cs typeface="Calibri"/>
              <a:sym typeface="Calibri"/>
            </a:endParaRPr>
          </a:p>
          <a:p>
            <a:pPr marL="0" marR="0" lvl="0" indent="0" algn="ctr" rtl="0">
              <a:spcBef>
                <a:spcPts val="1400"/>
              </a:spcBef>
              <a:spcAft>
                <a:spcPts val="0"/>
              </a:spcAft>
              <a:buNone/>
            </a:pPr>
            <a:r>
              <a:rPr lang="en-US" sz="2200" dirty="0">
                <a:solidFill>
                  <a:schemeClr val="dk1"/>
                </a:solidFill>
                <a:latin typeface="Calibri"/>
                <a:ea typeface="Calibri"/>
                <a:cs typeface="Calibri"/>
                <a:sym typeface="Calibri"/>
              </a:rPr>
              <a:t/>
            </a:r>
            <a:br>
              <a:rPr lang="en-US" sz="2200" dirty="0">
                <a:solidFill>
                  <a:schemeClr val="dk1"/>
                </a:solidFill>
                <a:latin typeface="Calibri"/>
                <a:ea typeface="Calibri"/>
                <a:cs typeface="Calibri"/>
                <a:sym typeface="Calibri"/>
              </a:rPr>
            </a:br>
            <a:r>
              <a:rPr lang="en-US" sz="2200" dirty="0">
                <a:solidFill>
                  <a:srgbClr val="383838"/>
                </a:solidFill>
                <a:latin typeface="Georgia"/>
                <a:ea typeface="Georgia"/>
                <a:cs typeface="Georgia"/>
                <a:sym typeface="Georgia"/>
              </a:rPr>
              <a:t>Therapy dogs can also be used as part of </a:t>
            </a:r>
            <a:r>
              <a:rPr lang="en-US" sz="2200" u="sng" dirty="0">
                <a:solidFill>
                  <a:schemeClr val="hlink"/>
                </a:solidFill>
                <a:latin typeface="Georgia"/>
                <a:ea typeface="Georgia"/>
                <a:cs typeface="Georgia"/>
                <a:sym typeface="Georgia"/>
                <a:hlinkClick r:id="rId6"/>
              </a:rPr>
              <a:t>animal assisted therapy</a:t>
            </a:r>
            <a:r>
              <a:rPr lang="en-US" sz="2200" dirty="0">
                <a:solidFill>
                  <a:srgbClr val="383838"/>
                </a:solidFill>
                <a:latin typeface="Georgia"/>
                <a:ea typeface="Georgia"/>
                <a:cs typeface="Georgia"/>
                <a:sym typeface="Georgia"/>
              </a:rPr>
              <a:t>. This aims to improve a person’s social, cognitive and emotional functioning. A healthcare professional who uses a therapy dog in treatment may be viewed as </a:t>
            </a:r>
            <a:r>
              <a:rPr lang="en-US" sz="2200" u="sng" dirty="0">
                <a:solidFill>
                  <a:schemeClr val="hlink"/>
                </a:solidFill>
                <a:latin typeface="Georgia"/>
                <a:ea typeface="Georgia"/>
                <a:cs typeface="Georgia"/>
                <a:sym typeface="Georgia"/>
                <a:hlinkClick r:id="rId7"/>
              </a:rPr>
              <a:t>less threatening</a:t>
            </a:r>
            <a:r>
              <a:rPr lang="en-US" sz="2200" dirty="0">
                <a:solidFill>
                  <a:srgbClr val="383838"/>
                </a:solidFill>
                <a:latin typeface="Georgia"/>
                <a:ea typeface="Georgia"/>
                <a:cs typeface="Georgia"/>
                <a:sym typeface="Georgia"/>
              </a:rPr>
              <a:t>, potentially </a:t>
            </a:r>
            <a:r>
              <a:rPr lang="en-US" sz="2200" u="sng" dirty="0">
                <a:solidFill>
                  <a:schemeClr val="hlink"/>
                </a:solidFill>
                <a:latin typeface="Georgia"/>
                <a:ea typeface="Georgia"/>
                <a:cs typeface="Georgia"/>
                <a:sym typeface="Georgia"/>
                <a:hlinkClick r:id="rId8"/>
              </a:rPr>
              <a:t>increasing the connection</a:t>
            </a:r>
            <a:r>
              <a:rPr lang="en-US" sz="2200" dirty="0">
                <a:solidFill>
                  <a:srgbClr val="383838"/>
                </a:solidFill>
                <a:latin typeface="Georgia"/>
                <a:ea typeface="Georgia"/>
                <a:cs typeface="Georgia"/>
                <a:sym typeface="Georgia"/>
              </a:rPr>
              <a:t> between the client and professional</a:t>
            </a:r>
            <a:r>
              <a:rPr lang="en-US" sz="2200" dirty="0" smtClean="0">
                <a:solidFill>
                  <a:srgbClr val="383838"/>
                </a:solidFill>
                <a:latin typeface="Georgia"/>
                <a:ea typeface="Georgia"/>
                <a:cs typeface="Georgia"/>
                <a:sym typeface="Georgia"/>
              </a:rPr>
              <a:t>.</a:t>
            </a:r>
            <a:endParaRPr sz="2200"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Narrow"/>
              <a:buNone/>
            </a:pPr>
            <a:r>
              <a:rPr lang="en-US" sz="4000" b="1" i="0" u="none" strike="noStrike" cap="none">
                <a:solidFill>
                  <a:schemeClr val="lt1"/>
                </a:solidFill>
                <a:latin typeface="Arial Narrow"/>
                <a:ea typeface="Arial Narrow"/>
                <a:cs typeface="Arial Narrow"/>
                <a:sym typeface="Arial Narrow"/>
              </a:rPr>
              <a:t>Therapy Dog v’s Service Dog: Is there a difference? </a:t>
            </a:r>
            <a:endParaRPr sz="4000" b="1" i="0" u="none" strike="noStrike" cap="none">
              <a:solidFill>
                <a:schemeClr val="lt1"/>
              </a:solidFill>
              <a:latin typeface="Arial Narrow"/>
              <a:ea typeface="Arial Narrow"/>
              <a:cs typeface="Arial Narrow"/>
              <a:sym typeface="Arial Narrow"/>
            </a:endParaRPr>
          </a:p>
        </p:txBody>
      </p:sp>
      <p:sp>
        <p:nvSpPr>
          <p:cNvPr id="182" name="Google Shape;182;p28"/>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pic>
        <p:nvPicPr>
          <p:cNvPr id="183" name="Google Shape;183;p28" descr="https://lh6.googleusercontent.com/Gz5vAoiGOGt1UsKxBn_z4q121AgbkNbc8UAT29lge_KDOsABY5hii9krxBbuOp-V1NsQ0tMFP0QOvzeQIzzTZ4S2jRg3mL6iSLuPNknt_7OGtrKVW7mRYT4KP9rjNK7dMSiAk1gwJ94"/>
          <p:cNvPicPr preferRelativeResize="0"/>
          <p:nvPr/>
        </p:nvPicPr>
        <p:blipFill rotWithShape="1">
          <a:blip r:embed="rId4">
            <a:alphaModFix/>
          </a:blip>
          <a:srcRect/>
          <a:stretch/>
        </p:blipFill>
        <p:spPr>
          <a:xfrm>
            <a:off x="838201" y="1488053"/>
            <a:ext cx="3435626" cy="1930127"/>
          </a:xfrm>
          <a:prstGeom prst="rect">
            <a:avLst/>
          </a:prstGeom>
          <a:noFill/>
          <a:ln>
            <a:noFill/>
          </a:ln>
        </p:spPr>
      </p:pic>
      <p:pic>
        <p:nvPicPr>
          <p:cNvPr id="184" name="Google Shape;184;p28" descr="https://lh5.googleusercontent.com/vyiQsPEqJSps_WDHjWK3pnv2D6zOUzYRELE_wrIwKcinCZlAJbIZs_wah2X0qoP6upEvVYTDpIlZoyMrVbSeM1vkL70irBvkCuNykLIbMUJe8tYQK0rje2OoNEU82uQP8SG9tphEy3s"/>
          <p:cNvPicPr preferRelativeResize="0"/>
          <p:nvPr/>
        </p:nvPicPr>
        <p:blipFill rotWithShape="1">
          <a:blip r:embed="rId5">
            <a:alphaModFix/>
          </a:blip>
          <a:srcRect/>
          <a:stretch/>
        </p:blipFill>
        <p:spPr>
          <a:xfrm>
            <a:off x="838200" y="3550926"/>
            <a:ext cx="3256722" cy="2414706"/>
          </a:xfrm>
          <a:prstGeom prst="rect">
            <a:avLst/>
          </a:prstGeom>
          <a:noFill/>
          <a:ln>
            <a:noFill/>
          </a:ln>
        </p:spPr>
      </p:pic>
      <p:sp>
        <p:nvSpPr>
          <p:cNvPr id="185" name="Google Shape;185;p28"/>
          <p:cNvSpPr/>
          <p:nvPr/>
        </p:nvSpPr>
        <p:spPr>
          <a:xfrm>
            <a:off x="4651513" y="1488053"/>
            <a:ext cx="6361044" cy="3416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Service Dog:</a:t>
            </a:r>
            <a:r>
              <a:rPr lang="en-US" sz="1800">
                <a:solidFill>
                  <a:srgbClr val="000000"/>
                </a:solidFill>
                <a:latin typeface="Arial"/>
                <a:ea typeface="Arial"/>
                <a:cs typeface="Arial"/>
                <a:sym typeface="Arial"/>
              </a:rPr>
              <a:t> trained to perform tasks and do work that eases their handler’s disabilities. Work as a ‘team’ to attain independence and safety. These dogs are not for petting. Access rights for Service Dogs and handlers is covered under legislation and are allowed access to all areas except hospital theatres.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r>
              <a:rPr lang="en-US" sz="1800" b="1">
                <a:solidFill>
                  <a:srgbClr val="000000"/>
                </a:solidFill>
                <a:latin typeface="Arial"/>
                <a:ea typeface="Arial"/>
                <a:cs typeface="Arial"/>
                <a:sym typeface="Arial"/>
              </a:rPr>
              <a:t>Therapy Dog:</a:t>
            </a:r>
            <a:r>
              <a:rPr lang="en-US" sz="1800">
                <a:solidFill>
                  <a:srgbClr val="000000"/>
                </a:solidFill>
                <a:latin typeface="Arial"/>
                <a:ea typeface="Arial"/>
                <a:cs typeface="Arial"/>
                <a:sym typeface="Arial"/>
              </a:rPr>
              <a:t> Their role and responsibility it to provide psychological or physiological therapy to individuals other than their handler. The dogs have been trained and assessed to undertake this work. They have stable temperaments and friendly easy-going personalities. </a:t>
            </a:r>
            <a:endParaRPr sz="1800">
              <a:solidFill>
                <a:schemeClr val="dk1"/>
              </a:solidFill>
              <a:latin typeface="Calibri"/>
              <a:ea typeface="Calibri"/>
              <a:cs typeface="Calibri"/>
              <a:sym typeface="Calibri"/>
            </a:endParaRPr>
          </a:p>
        </p:txBody>
      </p:sp>
      <p:pic>
        <p:nvPicPr>
          <p:cNvPr id="186" name="Google Shape;186;p28" descr="https://lh5.googleusercontent.com/sq06bBFuLnUYnNj5iZlt7v6Rx8tVguBdiWI4zMgObxZzRYaOj3nOrNnGSEUGKzTDJrrQi6N_uxtNGL0aokG47IDUBxf7FzWOQBB-VEgCOiKFxgIVzpKg0Vq3oHnrsCLwmSpzUs0fEWk"/>
          <p:cNvPicPr preferRelativeResize="0"/>
          <p:nvPr/>
        </p:nvPicPr>
        <p:blipFill rotWithShape="1">
          <a:blip r:embed="rId6">
            <a:alphaModFix/>
          </a:blip>
          <a:srcRect/>
          <a:stretch/>
        </p:blipFill>
        <p:spPr>
          <a:xfrm>
            <a:off x="4651513" y="5138105"/>
            <a:ext cx="5773393" cy="878738"/>
          </a:xfrm>
          <a:prstGeom prst="rect">
            <a:avLst/>
          </a:prstGeom>
          <a:noFill/>
          <a:ln>
            <a:noFill/>
          </a:ln>
        </p:spPr>
      </p:pic>
      <p:sp>
        <p:nvSpPr>
          <p:cNvPr id="187" name="Google Shape;187;p28"/>
          <p:cNvSpPr/>
          <p:nvPr/>
        </p:nvSpPr>
        <p:spPr>
          <a:xfrm>
            <a:off x="4651513" y="5940047"/>
            <a:ext cx="670228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u="sng">
                <a:solidFill>
                  <a:schemeClr val="hlink"/>
                </a:solidFill>
                <a:latin typeface="Calibri"/>
                <a:ea typeface="Calibri"/>
                <a:cs typeface="Calibri"/>
                <a:sym typeface="Calibri"/>
                <a:hlinkClick r:id="rId7"/>
              </a:rPr>
              <a:t>http://www.abc.net.au/news/2018-04-18/fake-assistance-dogs-gaming-system/9670848</a:t>
            </a:r>
            <a:r>
              <a:rPr lang="en-U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Animal Assisted Activities </a:t>
            </a:r>
            <a:endParaRPr sz="4400" b="1" i="0" u="none" strike="noStrike" cap="none">
              <a:solidFill>
                <a:schemeClr val="lt1"/>
              </a:solidFill>
              <a:latin typeface="Arial Narrow"/>
              <a:ea typeface="Arial Narrow"/>
              <a:cs typeface="Arial Narrow"/>
              <a:sym typeface="Arial Narrow"/>
            </a:endParaRPr>
          </a:p>
        </p:txBody>
      </p:sp>
      <p:sp>
        <p:nvSpPr>
          <p:cNvPr id="200" name="Google Shape;200;p30"/>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201" name="Google Shape;201;p30"/>
          <p:cNvSpPr/>
          <p:nvPr/>
        </p:nvSpPr>
        <p:spPr>
          <a:xfrm>
            <a:off x="838200" y="1609710"/>
            <a:ext cx="5864087" cy="45191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rgbClr val="383838"/>
                </a:solidFill>
                <a:latin typeface="Georgia"/>
                <a:ea typeface="Georgia"/>
                <a:cs typeface="Georgia"/>
                <a:sym typeface="Georgia"/>
              </a:rPr>
              <a:t>There are also </a:t>
            </a:r>
            <a:r>
              <a:rPr lang="en-US" sz="2400" u="sng" dirty="0">
                <a:solidFill>
                  <a:schemeClr val="hlink"/>
                </a:solidFill>
                <a:latin typeface="Georgia"/>
                <a:ea typeface="Georgia"/>
                <a:cs typeface="Georgia"/>
                <a:sym typeface="Georgia"/>
                <a:hlinkClick r:id="rId4"/>
              </a:rPr>
              <a:t>animal-assisted activities</a:t>
            </a:r>
            <a:r>
              <a:rPr lang="en-US" sz="2400" dirty="0">
                <a:solidFill>
                  <a:srgbClr val="383838"/>
                </a:solidFill>
                <a:latin typeface="Georgia"/>
                <a:ea typeface="Georgia"/>
                <a:cs typeface="Georgia"/>
                <a:sym typeface="Georgia"/>
              </a:rPr>
              <a:t>, which is an umbrella term covering many different ways animals can be used to help humans. </a:t>
            </a:r>
            <a:endParaRPr sz="2400" dirty="0">
              <a:solidFill>
                <a:srgbClr val="383838"/>
              </a:solidFill>
              <a:latin typeface="Georgia"/>
              <a:ea typeface="Georgia"/>
              <a:cs typeface="Georgia"/>
              <a:sym typeface="Georgia"/>
            </a:endParaRPr>
          </a:p>
          <a:p>
            <a:pPr marL="0" marR="0" lvl="0" indent="0" algn="ctr" rtl="0">
              <a:spcBef>
                <a:spcPts val="0"/>
              </a:spcBef>
              <a:spcAft>
                <a:spcPts val="0"/>
              </a:spcAft>
              <a:buNone/>
            </a:pPr>
            <a:endParaRPr sz="2400" dirty="0">
              <a:solidFill>
                <a:srgbClr val="383838"/>
              </a:solidFill>
              <a:latin typeface="Georgia"/>
              <a:ea typeface="Georgia"/>
              <a:cs typeface="Georgia"/>
              <a:sym typeface="Georgia"/>
            </a:endParaRPr>
          </a:p>
          <a:p>
            <a:pPr marL="0" marR="0" lvl="0" indent="0" algn="ctr" rtl="0">
              <a:spcBef>
                <a:spcPts val="0"/>
              </a:spcBef>
              <a:spcAft>
                <a:spcPts val="0"/>
              </a:spcAft>
              <a:buNone/>
            </a:pPr>
            <a:r>
              <a:rPr lang="en-US" sz="2400" dirty="0">
                <a:solidFill>
                  <a:srgbClr val="383838"/>
                </a:solidFill>
                <a:latin typeface="Georgia"/>
                <a:ea typeface="Georgia"/>
                <a:cs typeface="Georgia"/>
                <a:sym typeface="Georgia"/>
              </a:rPr>
              <a:t>One example is to facilitate emotional or physical mental health and wellbeing through pet therapy or the presence of therapy dogs. These activities aren’t necessarily overseen by a professional, nor are they specific psychological interventions.</a:t>
            </a:r>
            <a:endParaRPr sz="2400" dirty="0">
              <a:solidFill>
                <a:schemeClr val="dk1"/>
              </a:solidFill>
              <a:latin typeface="Calibri"/>
              <a:ea typeface="Calibri"/>
              <a:cs typeface="Calibri"/>
              <a:sym typeface="Calibri"/>
            </a:endParaRPr>
          </a:p>
          <a:p>
            <a:pPr marL="0" marR="0" lvl="0" indent="0" algn="l" rtl="0">
              <a:spcBef>
                <a:spcPts val="1400"/>
              </a:spcBef>
              <a:spcAft>
                <a:spcPts val="0"/>
              </a:spcAft>
              <a:buNone/>
            </a:pP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pic>
        <p:nvPicPr>
          <p:cNvPr id="202" name="Google Shape;202;p30"/>
          <p:cNvPicPr preferRelativeResize="0"/>
          <p:nvPr/>
        </p:nvPicPr>
        <p:blipFill rotWithShape="1">
          <a:blip r:embed="rId5">
            <a:alphaModFix/>
          </a:blip>
          <a:srcRect/>
          <a:stretch/>
        </p:blipFill>
        <p:spPr>
          <a:xfrm>
            <a:off x="7546763" y="1583274"/>
            <a:ext cx="2855361" cy="2775400"/>
          </a:xfrm>
          <a:prstGeom prst="rect">
            <a:avLst/>
          </a:prstGeom>
          <a:noFill/>
          <a:ln>
            <a:noFill/>
          </a:ln>
        </p:spPr>
      </p:pic>
      <p:pic>
        <p:nvPicPr>
          <p:cNvPr id="203" name="Google Shape;203;p30"/>
          <p:cNvPicPr preferRelativeResize="0"/>
          <p:nvPr/>
        </p:nvPicPr>
        <p:blipFill rotWithShape="1">
          <a:blip r:embed="rId6">
            <a:alphaModFix/>
          </a:blip>
          <a:srcRect/>
          <a:stretch/>
        </p:blipFill>
        <p:spPr>
          <a:xfrm>
            <a:off x="8113264" y="4548734"/>
            <a:ext cx="1926336" cy="1447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Therapy Dog Video Example</a:t>
            </a:r>
            <a:endParaRPr sz="4400" b="1" i="0" u="none" strike="noStrike" cap="none">
              <a:solidFill>
                <a:schemeClr val="lt1"/>
              </a:solidFill>
              <a:latin typeface="Arial Narrow"/>
              <a:ea typeface="Arial Narrow"/>
              <a:cs typeface="Arial Narrow"/>
              <a:sym typeface="Arial Narrow"/>
            </a:endParaRPr>
          </a:p>
        </p:txBody>
      </p:sp>
      <p:sp>
        <p:nvSpPr>
          <p:cNvPr id="209" name="Google Shape;209;p31"/>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pic>
        <p:nvPicPr>
          <p:cNvPr id="210" name="Google Shape;210;p31" descr="https://lh3.googleusercontent.com/Eess6oU3rYvWXrwuUO5gR6eGsZqiwgb28sBELUuDZeqQuQxeLfNzigd9TK1pZzsW7LhVd3rgTPP2xA22NU1eC6jHvQbkvGMotxcxZsI6c-HhwQ3UdALpqZRjT5-e5OnHSOBx7Z_L2kM"/>
          <p:cNvPicPr preferRelativeResize="0"/>
          <p:nvPr/>
        </p:nvPicPr>
        <p:blipFill rotWithShape="1">
          <a:blip r:embed="rId4">
            <a:alphaModFix/>
          </a:blip>
          <a:srcRect/>
          <a:stretch/>
        </p:blipFill>
        <p:spPr>
          <a:xfrm>
            <a:off x="838200" y="1872532"/>
            <a:ext cx="6520069" cy="3993542"/>
          </a:xfrm>
          <a:prstGeom prst="rect">
            <a:avLst/>
          </a:prstGeom>
          <a:noFill/>
          <a:ln>
            <a:noFill/>
          </a:ln>
        </p:spPr>
      </p:pic>
      <p:sp>
        <p:nvSpPr>
          <p:cNvPr id="211" name="Google Shape;211;p31"/>
          <p:cNvSpPr/>
          <p:nvPr/>
        </p:nvSpPr>
        <p:spPr>
          <a:xfrm>
            <a:off x="7673009" y="3547435"/>
            <a:ext cx="3823252"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Arial"/>
                <a:ea typeface="Arial"/>
                <a:cs typeface="Arial"/>
                <a:sym typeface="Arial"/>
                <a:hlinkClick r:id="rId5"/>
              </a:rPr>
              <a:t>https://thewest.com.au/news/today-tonight/dogs-helping-students-deal-with-anxiety-at-school-bc-5726337013001</a:t>
            </a:r>
            <a:r>
              <a:rPr lang="en-US" sz="1800">
                <a:solidFill>
                  <a:srgbClr val="222222"/>
                </a:solidFill>
                <a:latin typeface="Arial"/>
                <a:ea typeface="Arial"/>
                <a:cs typeface="Arial"/>
                <a:sym typeface="Arial"/>
              </a:rPr>
              <a:t>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Benefits of Therapy Dogs</a:t>
            </a:r>
            <a:endParaRPr sz="4400" b="1" i="0" u="none" strike="noStrike" cap="none">
              <a:solidFill>
                <a:schemeClr val="lt1"/>
              </a:solidFill>
              <a:latin typeface="Arial Narrow"/>
              <a:ea typeface="Arial Narrow"/>
              <a:cs typeface="Arial Narrow"/>
              <a:sym typeface="Arial Narrow"/>
            </a:endParaRPr>
          </a:p>
        </p:txBody>
      </p:sp>
      <p:sp>
        <p:nvSpPr>
          <p:cNvPr id="217" name="Google Shape;217;p32"/>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218" name="Google Shape;218;p32"/>
          <p:cNvSpPr/>
          <p:nvPr/>
        </p:nvSpPr>
        <p:spPr>
          <a:xfrm>
            <a:off x="838201" y="1775140"/>
            <a:ext cx="10515600" cy="4188326"/>
          </a:xfrm>
          <a:prstGeom prst="rect">
            <a:avLst/>
          </a:prstGeom>
          <a:noFill/>
          <a:ln>
            <a:noFill/>
          </a:ln>
        </p:spPr>
        <p:txBody>
          <a:bodyPr spcFirstLastPara="1" wrap="square" lIns="91425" tIns="45700" rIns="91425" bIns="45700" anchor="t" anchorCtr="0">
            <a:noAutofit/>
          </a:bodyPr>
          <a:lstStyle/>
          <a:p>
            <a:pPr marL="101600" marR="101600" lvl="0" indent="0" algn="ctr" rtl="0">
              <a:spcBef>
                <a:spcPts val="0"/>
              </a:spcBef>
              <a:spcAft>
                <a:spcPts val="0"/>
              </a:spcAft>
              <a:buNone/>
            </a:pPr>
            <a:r>
              <a:rPr lang="en-US" sz="3400">
                <a:solidFill>
                  <a:srgbClr val="1D2129"/>
                </a:solidFill>
                <a:latin typeface="Arial"/>
                <a:ea typeface="Arial"/>
                <a:cs typeface="Arial"/>
                <a:sym typeface="Arial"/>
              </a:rPr>
              <a:t>Therapy dogs in classrooms aren't just very, very, very good pups.</a:t>
            </a:r>
            <a:r>
              <a:rPr lang="en-US" sz="3400">
                <a:solidFill>
                  <a:srgbClr val="1D2129"/>
                </a:solidFill>
              </a:rPr>
              <a:t> </a:t>
            </a:r>
            <a:r>
              <a:rPr lang="en-US" sz="3400">
                <a:solidFill>
                  <a:srgbClr val="1D2129"/>
                </a:solidFill>
                <a:latin typeface="Arial"/>
                <a:ea typeface="Arial"/>
                <a:cs typeface="Arial"/>
                <a:sym typeface="Arial"/>
              </a:rPr>
              <a:t>They can reduce students' anxiety and improve learning outcomes.</a:t>
            </a:r>
            <a:endParaRPr sz="3400">
              <a:solidFill>
                <a:schemeClr val="dk1"/>
              </a:solidFill>
              <a:latin typeface="Calibri"/>
              <a:ea typeface="Calibri"/>
              <a:cs typeface="Calibri"/>
              <a:sym typeface="Calibri"/>
            </a:endParaRPr>
          </a:p>
          <a:p>
            <a:pPr marL="0" marR="0" lvl="0" indent="0" algn="l" rtl="0">
              <a:spcBef>
                <a:spcPts val="300"/>
              </a:spcBef>
              <a:spcAft>
                <a:spcPts val="0"/>
              </a:spcAft>
              <a:buNone/>
            </a:pPr>
            <a:r>
              <a:rPr lang="en-US" sz="1800">
                <a:solidFill>
                  <a:schemeClr val="dk1"/>
                </a:solidFill>
                <a:latin typeface="Calibri"/>
                <a:ea typeface="Calibri"/>
                <a:cs typeface="Calibri"/>
                <a:sym typeface="Calibri"/>
              </a:rPr>
              <a:t/>
            </a:r>
            <a:br>
              <a:rPr lang="en-US" sz="1800">
                <a:solidFill>
                  <a:schemeClr val="dk1"/>
                </a:solidFill>
                <a:latin typeface="Calibri"/>
                <a:ea typeface="Calibri"/>
                <a:cs typeface="Calibri"/>
                <a:sym typeface="Calibri"/>
              </a:rPr>
            </a:br>
            <a:r>
              <a:rPr lang="en-US" sz="1800">
                <a:solidFill>
                  <a:srgbClr val="383838"/>
                </a:solidFill>
                <a:latin typeface="Georgia"/>
                <a:ea typeface="Georgia"/>
                <a:cs typeface="Georgia"/>
                <a:sym typeface="Georgia"/>
              </a:rPr>
              <a:t>Animal assisted therapy can:</a:t>
            </a:r>
            <a:endParaRPr sz="1800">
              <a:solidFill>
                <a:schemeClr val="dk1"/>
              </a:solidFill>
              <a:latin typeface="Calibri"/>
              <a:ea typeface="Calibri"/>
              <a:cs typeface="Calibri"/>
              <a:sym typeface="Calibri"/>
            </a:endParaRPr>
          </a:p>
          <a:p>
            <a:pPr marL="0" marR="0" lvl="0" indent="-114300" algn="l" rtl="0">
              <a:spcBef>
                <a:spcPts val="1400"/>
              </a:spcBef>
              <a:spcAft>
                <a:spcPts val="0"/>
              </a:spcAft>
              <a:buClr>
                <a:srgbClr val="383838"/>
              </a:buClr>
              <a:buSzPts val="1800"/>
              <a:buFont typeface="Arial"/>
              <a:buChar char="•"/>
            </a:pPr>
            <a:r>
              <a:rPr lang="en-US" sz="1800">
                <a:solidFill>
                  <a:srgbClr val="383838"/>
                </a:solidFill>
                <a:latin typeface="Georgia"/>
                <a:ea typeface="Georgia"/>
                <a:cs typeface="Georgia"/>
                <a:sym typeface="Georgia"/>
              </a:rPr>
              <a:t> teach empathy and </a:t>
            </a:r>
            <a:r>
              <a:rPr lang="en-US" sz="1800" u="sng">
                <a:solidFill>
                  <a:schemeClr val="hlink"/>
                </a:solidFill>
                <a:latin typeface="Georgia"/>
                <a:ea typeface="Georgia"/>
                <a:cs typeface="Georgia"/>
                <a:sym typeface="Georgia"/>
                <a:hlinkClick r:id="rId4"/>
              </a:rPr>
              <a:t>appropriate interpersonal skills</a:t>
            </a:r>
            <a:endParaRPr sz="1800">
              <a:solidFill>
                <a:srgbClr val="383838"/>
              </a:solidFill>
              <a:latin typeface="Georgia"/>
              <a:ea typeface="Georgia"/>
              <a:cs typeface="Georgia"/>
              <a:sym typeface="Georgia"/>
            </a:endParaRPr>
          </a:p>
          <a:p>
            <a:pPr marL="0" marR="0" lvl="0" indent="-114300" algn="l" rtl="0">
              <a:spcBef>
                <a:spcPts val="0"/>
              </a:spcBef>
              <a:spcAft>
                <a:spcPts val="0"/>
              </a:spcAft>
              <a:buClr>
                <a:srgbClr val="383838"/>
              </a:buClr>
              <a:buSzPts val="1800"/>
              <a:buFont typeface="Arial"/>
              <a:buChar char="•"/>
            </a:pPr>
            <a:r>
              <a:rPr lang="en-US" sz="1800">
                <a:solidFill>
                  <a:srgbClr val="383838"/>
                </a:solidFill>
                <a:latin typeface="Georgia"/>
                <a:ea typeface="Georgia"/>
                <a:cs typeface="Georgia"/>
                <a:sym typeface="Georgia"/>
              </a:rPr>
              <a:t> help individuals </a:t>
            </a:r>
            <a:r>
              <a:rPr lang="en-US" sz="1800" u="sng">
                <a:solidFill>
                  <a:schemeClr val="hlink"/>
                </a:solidFill>
                <a:latin typeface="Georgia"/>
                <a:ea typeface="Georgia"/>
                <a:cs typeface="Georgia"/>
                <a:sym typeface="Georgia"/>
                <a:hlinkClick r:id="rId5"/>
              </a:rPr>
              <a:t>develop social skills</a:t>
            </a:r>
            <a:endParaRPr sz="1800">
              <a:solidFill>
                <a:srgbClr val="383838"/>
              </a:solidFill>
              <a:latin typeface="Georgia"/>
              <a:ea typeface="Georgia"/>
              <a:cs typeface="Georgia"/>
              <a:sym typeface="Georgia"/>
            </a:endParaRPr>
          </a:p>
          <a:p>
            <a:pPr marL="0" marR="0" lvl="0" indent="-114300" algn="l" rtl="0">
              <a:spcBef>
                <a:spcPts val="0"/>
              </a:spcBef>
              <a:spcAft>
                <a:spcPts val="0"/>
              </a:spcAft>
              <a:buClr>
                <a:srgbClr val="383838"/>
              </a:buClr>
              <a:buSzPts val="1800"/>
              <a:buFont typeface="Arial"/>
              <a:buChar char="•"/>
            </a:pPr>
            <a:r>
              <a:rPr lang="en-US" sz="1800">
                <a:solidFill>
                  <a:srgbClr val="383838"/>
                </a:solidFill>
                <a:latin typeface="Georgia"/>
                <a:ea typeface="Georgia"/>
                <a:cs typeface="Georgia"/>
                <a:sym typeface="Georgia"/>
              </a:rPr>
              <a:t> be soothing and the presence of animals can more quickly build </a:t>
            </a:r>
            <a:r>
              <a:rPr lang="en-US" sz="1800" u="sng">
                <a:solidFill>
                  <a:schemeClr val="hlink"/>
                </a:solidFill>
                <a:latin typeface="Georgia"/>
                <a:ea typeface="Georgia"/>
                <a:cs typeface="Georgia"/>
                <a:sym typeface="Georgia"/>
                <a:hlinkClick r:id="rId6"/>
              </a:rPr>
              <a:t>rapport between the professional and client</a:t>
            </a:r>
            <a:r>
              <a:rPr lang="en-US" sz="1800">
                <a:solidFill>
                  <a:srgbClr val="383838"/>
                </a:solidFill>
                <a:latin typeface="Georgia"/>
                <a:ea typeface="Georgia"/>
                <a:cs typeface="Georgia"/>
                <a:sym typeface="Georgia"/>
              </a:rPr>
              <a:t>, and</a:t>
            </a:r>
            <a:endParaRPr sz="1800"/>
          </a:p>
          <a:p>
            <a:pPr marL="0" marR="0" lvl="0" indent="-114300" algn="l" rtl="0">
              <a:spcBef>
                <a:spcPts val="0"/>
              </a:spcBef>
              <a:spcAft>
                <a:spcPts val="0"/>
              </a:spcAft>
              <a:buClr>
                <a:srgbClr val="383838"/>
              </a:buClr>
              <a:buSzPts val="1800"/>
              <a:buFont typeface="Arial"/>
              <a:buChar char="•"/>
            </a:pPr>
            <a:r>
              <a:rPr lang="en-US" sz="1800">
                <a:solidFill>
                  <a:srgbClr val="383838"/>
                </a:solidFill>
                <a:latin typeface="Georgia"/>
                <a:ea typeface="Georgia"/>
                <a:cs typeface="Georgia"/>
                <a:sym typeface="Georgia"/>
              </a:rPr>
              <a:t> improve individual’s skills to pick up social cues imperative to human relationships. Professionals can process that information and use it to </a:t>
            </a:r>
            <a:r>
              <a:rPr lang="en-US" sz="1800" u="sng">
                <a:solidFill>
                  <a:schemeClr val="hlink"/>
                </a:solidFill>
                <a:latin typeface="Georgia"/>
                <a:ea typeface="Georgia"/>
                <a:cs typeface="Georgia"/>
                <a:sym typeface="Georgia"/>
                <a:hlinkClick r:id="rId7"/>
              </a:rPr>
              <a:t>help clients see how their behaviour affects others</a:t>
            </a:r>
            <a:r>
              <a:rPr lang="en-US" sz="1800">
                <a:solidFill>
                  <a:srgbClr val="383838"/>
                </a:solidFill>
                <a:latin typeface="Georgia"/>
                <a:ea typeface="Georgia"/>
                <a:cs typeface="Georgia"/>
                <a:sym typeface="Georgia"/>
              </a:rPr>
              <a:t>.</a:t>
            </a:r>
            <a:endParaRPr sz="1800">
              <a:solidFill>
                <a:srgbClr val="383838"/>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3"/>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Boofred, the therapy dog</a:t>
            </a:r>
            <a:r>
              <a:rPr lang="en-US" sz="4400">
                <a:solidFill>
                  <a:schemeClr val="lt1"/>
                </a:solidFill>
              </a:rPr>
              <a:t>,</a:t>
            </a:r>
            <a:r>
              <a:rPr lang="en-US" sz="4400" b="1" i="0" u="none" strike="noStrike" cap="none">
                <a:solidFill>
                  <a:schemeClr val="lt1"/>
                </a:solidFill>
                <a:latin typeface="Arial Narrow"/>
                <a:ea typeface="Arial Narrow"/>
                <a:cs typeface="Arial Narrow"/>
                <a:sym typeface="Arial Narrow"/>
              </a:rPr>
              <a:t> in Action</a:t>
            </a:r>
            <a:endParaRPr sz="4400" b="1" i="0" u="none" strike="noStrike" cap="none">
              <a:solidFill>
                <a:schemeClr val="lt1"/>
              </a:solidFill>
              <a:latin typeface="Arial Narrow"/>
              <a:ea typeface="Arial Narrow"/>
              <a:cs typeface="Arial Narrow"/>
              <a:sym typeface="Arial Narrow"/>
            </a:endParaRPr>
          </a:p>
        </p:txBody>
      </p:sp>
      <p:sp>
        <p:nvSpPr>
          <p:cNvPr id="224" name="Google Shape;224;p33"/>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pic>
        <p:nvPicPr>
          <p:cNvPr id="225" name="Google Shape;225;p33" title="Boofred Therapy Dog FINAL.mp4">
            <a:hlinkClick r:id="rId4"/>
          </p:cNvPr>
          <p:cNvPicPr preferRelativeResize="0"/>
          <p:nvPr/>
        </p:nvPicPr>
        <p:blipFill>
          <a:blip r:embed="rId5">
            <a:alphaModFix/>
          </a:blip>
          <a:stretch>
            <a:fillRect/>
          </a:stretch>
        </p:blipFill>
        <p:spPr>
          <a:xfrm>
            <a:off x="3869325" y="1898999"/>
            <a:ext cx="4572000" cy="342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4"/>
          <p:cNvSpPr txBox="1">
            <a:spLocks noGrp="1"/>
          </p:cNvSpPr>
          <p:nvPr>
            <p:ph type="title"/>
          </p:nvPr>
        </p:nvSpPr>
        <p:spPr>
          <a:xfrm>
            <a:off x="838200" y="375753"/>
            <a:ext cx="10515600" cy="1017471"/>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n-US" sz="4400" b="1" i="0" u="none" strike="noStrike" cap="none">
                <a:solidFill>
                  <a:schemeClr val="lt1"/>
                </a:solidFill>
                <a:latin typeface="Arial Narrow"/>
                <a:ea typeface="Arial Narrow"/>
                <a:cs typeface="Arial Narrow"/>
                <a:sym typeface="Arial Narrow"/>
              </a:rPr>
              <a:t>What’s happening? </a:t>
            </a:r>
            <a:endParaRPr sz="4400" b="1" i="0" u="none" strike="noStrike" cap="none">
              <a:solidFill>
                <a:schemeClr val="lt1"/>
              </a:solidFill>
              <a:latin typeface="Arial Narrow"/>
              <a:ea typeface="Arial Narrow"/>
              <a:cs typeface="Arial Narrow"/>
              <a:sym typeface="Arial Narrow"/>
            </a:endParaRPr>
          </a:p>
        </p:txBody>
      </p:sp>
      <p:sp>
        <p:nvSpPr>
          <p:cNvPr id="231" name="Google Shape;231;p34"/>
          <p:cNvSpPr txBox="1">
            <a:spLocks noGrp="1"/>
          </p:cNvSpPr>
          <p:nvPr>
            <p:ph type="ftr" idx="11"/>
          </p:nvPr>
        </p:nvSpPr>
        <p:spPr>
          <a:xfrm>
            <a:off x="838200" y="6345382"/>
            <a:ext cx="10515600" cy="376093"/>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dirty="0">
              <a:solidFill>
                <a:srgbClr val="FFFFFF"/>
              </a:solidFill>
              <a:latin typeface="Arial Narrow"/>
              <a:ea typeface="Arial Narrow"/>
              <a:cs typeface="Arial Narrow"/>
              <a:sym typeface="Arial Narrow"/>
            </a:endParaRPr>
          </a:p>
        </p:txBody>
      </p:sp>
      <p:sp>
        <p:nvSpPr>
          <p:cNvPr id="232" name="Google Shape;232;p34"/>
          <p:cNvSpPr/>
          <p:nvPr/>
        </p:nvSpPr>
        <p:spPr>
          <a:xfrm>
            <a:off x="1646526" y="1313875"/>
            <a:ext cx="8308500" cy="359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chemeClr val="dk1"/>
                </a:solidFill>
                <a:latin typeface="Calibri"/>
                <a:ea typeface="Calibri"/>
                <a:cs typeface="Calibri"/>
                <a:sym typeface="Calibri"/>
              </a:rPr>
              <a:t/>
            </a:r>
            <a:br>
              <a:rPr lang="en-US" sz="2200">
                <a:solidFill>
                  <a:schemeClr val="dk1"/>
                </a:solidFill>
                <a:latin typeface="Calibri"/>
                <a:ea typeface="Calibri"/>
                <a:cs typeface="Calibri"/>
                <a:sym typeface="Calibri"/>
              </a:rPr>
            </a:br>
            <a:r>
              <a:rPr lang="en-US" sz="2200">
                <a:solidFill>
                  <a:srgbClr val="383838"/>
                </a:solidFill>
                <a:latin typeface="Georgia"/>
                <a:ea typeface="Georgia"/>
                <a:cs typeface="Georgia"/>
                <a:sym typeface="Georgia"/>
              </a:rPr>
              <a:t>The human-animal bond can impact people and animals in positive ways. </a:t>
            </a:r>
            <a:r>
              <a:rPr lang="en-US" sz="2200" u="sng">
                <a:solidFill>
                  <a:schemeClr val="hlink"/>
                </a:solidFill>
                <a:latin typeface="Georgia"/>
                <a:ea typeface="Georgia"/>
                <a:cs typeface="Georgia"/>
                <a:sym typeface="Georgia"/>
                <a:hlinkClick r:id="rId4"/>
              </a:rPr>
              <a:t>Research</a:t>
            </a:r>
            <a:r>
              <a:rPr lang="en-US" sz="2200">
                <a:solidFill>
                  <a:srgbClr val="383838"/>
                </a:solidFill>
                <a:latin typeface="Georgia"/>
                <a:ea typeface="Georgia"/>
                <a:cs typeface="Georgia"/>
                <a:sym typeface="Georgia"/>
              </a:rPr>
              <a:t> shows therapy dogs can reduce stress physiologically (cortisol levels) and increase attachment responses that trigger oxytocin – a hormone that </a:t>
            </a:r>
            <a:r>
              <a:rPr lang="en-US" sz="2200" u="sng">
                <a:solidFill>
                  <a:schemeClr val="hlink"/>
                </a:solidFill>
                <a:latin typeface="Georgia"/>
                <a:ea typeface="Georgia"/>
                <a:cs typeface="Georgia"/>
                <a:sym typeface="Georgia"/>
                <a:hlinkClick r:id="rId5"/>
              </a:rPr>
              <a:t>increases trust in humans</a:t>
            </a:r>
            <a:r>
              <a:rPr lang="en-US" sz="2200">
                <a:solidFill>
                  <a:srgbClr val="383838"/>
                </a:solidFill>
                <a:latin typeface="Georgia"/>
                <a:ea typeface="Georgia"/>
                <a:cs typeface="Georgia"/>
                <a:sym typeface="Georgia"/>
              </a:rPr>
              <a:t>.</a:t>
            </a:r>
            <a:endParaRPr sz="2200">
              <a:solidFill>
                <a:srgbClr val="383838"/>
              </a:solidFill>
              <a:latin typeface="Georgia"/>
              <a:ea typeface="Georgia"/>
              <a:cs typeface="Georgia"/>
              <a:sym typeface="Georgia"/>
            </a:endParaRPr>
          </a:p>
          <a:p>
            <a:pPr marL="0" marR="0" lvl="0" indent="0" algn="ctr" rtl="0">
              <a:spcBef>
                <a:spcPts val="0"/>
              </a:spcBef>
              <a:spcAft>
                <a:spcPts val="0"/>
              </a:spcAft>
              <a:buNone/>
            </a:pPr>
            <a:endParaRPr sz="2200">
              <a:solidFill>
                <a:srgbClr val="383838"/>
              </a:solidFill>
              <a:latin typeface="Georgia"/>
              <a:ea typeface="Georgia"/>
              <a:cs typeface="Georgia"/>
              <a:sym typeface="Georgia"/>
            </a:endParaRPr>
          </a:p>
          <a:p>
            <a:pPr marL="0" marR="0" lvl="0" indent="0" algn="ctr" rtl="0">
              <a:spcBef>
                <a:spcPts val="1400"/>
              </a:spcBef>
              <a:spcAft>
                <a:spcPts val="0"/>
              </a:spcAft>
              <a:buNone/>
            </a:pPr>
            <a:r>
              <a:rPr lang="en-US" sz="2200">
                <a:solidFill>
                  <a:srgbClr val="383838"/>
                </a:solidFill>
                <a:latin typeface="Georgia"/>
                <a:ea typeface="Georgia"/>
                <a:cs typeface="Georgia"/>
                <a:sym typeface="Georgia"/>
              </a:rPr>
              <a:t>Dogs also react positively to animal-assisted activities. In response to the human-animal bond, dogs produce </a:t>
            </a:r>
            <a:r>
              <a:rPr lang="en-US" sz="2200" u="sng">
                <a:solidFill>
                  <a:schemeClr val="hlink"/>
                </a:solidFill>
                <a:latin typeface="Georgia"/>
                <a:ea typeface="Georgia"/>
                <a:cs typeface="Georgia"/>
                <a:sym typeface="Georgia"/>
                <a:hlinkClick r:id="rId6"/>
              </a:rPr>
              <a:t>oxytocin and decrease their cortisol levels</a:t>
            </a:r>
            <a:r>
              <a:rPr lang="en-US" sz="2200">
                <a:solidFill>
                  <a:srgbClr val="383838"/>
                </a:solidFill>
                <a:latin typeface="Georgia"/>
                <a:ea typeface="Georgia"/>
                <a:cs typeface="Georgia"/>
                <a:sym typeface="Georgia"/>
              </a:rPr>
              <a:t> when connecting with their owner. Often dogs </a:t>
            </a:r>
            <a:r>
              <a:rPr lang="en-US" sz="2200" u="sng">
                <a:solidFill>
                  <a:schemeClr val="hlink"/>
                </a:solidFill>
                <a:latin typeface="Georgia"/>
                <a:ea typeface="Georgia"/>
                <a:cs typeface="Georgia"/>
                <a:sym typeface="Georgia"/>
                <a:hlinkClick r:id="rId7"/>
              </a:rPr>
              <a:t>feel the same</a:t>
            </a:r>
            <a:r>
              <a:rPr lang="en-US" sz="2200" u="sng">
                <a:solidFill>
                  <a:srgbClr val="557585"/>
                </a:solidFill>
                <a:latin typeface="Georgia"/>
                <a:ea typeface="Georgia"/>
                <a:cs typeface="Georgia"/>
                <a:sym typeface="Georgia"/>
              </a:rPr>
              <a:t> </a:t>
            </a:r>
            <a:r>
              <a:rPr lang="en-US" sz="2200">
                <a:solidFill>
                  <a:srgbClr val="383838"/>
                </a:solidFill>
                <a:latin typeface="Georgia"/>
                <a:ea typeface="Georgia"/>
                <a:cs typeface="Georgia"/>
                <a:sym typeface="Georgia"/>
              </a:rPr>
              <a:t> when engaging in animal assisted activities as if they were at home, depending on the environmental context.</a:t>
            </a:r>
            <a:r>
              <a:rPr lang="en-US" sz="2200">
                <a:solidFill>
                  <a:schemeClr val="dk1"/>
                </a:solidFill>
                <a:latin typeface="Calibri"/>
                <a:ea typeface="Calibri"/>
                <a:cs typeface="Calibri"/>
                <a:sym typeface="Calibri"/>
              </a:rPr>
              <a:t/>
            </a:r>
            <a:br>
              <a:rPr lang="en-US" sz="2200">
                <a:solidFill>
                  <a:schemeClr val="dk1"/>
                </a:solidFill>
                <a:latin typeface="Calibri"/>
                <a:ea typeface="Calibri"/>
                <a:cs typeface="Calibri"/>
                <a:sym typeface="Calibri"/>
              </a:rPr>
            </a:br>
            <a:endParaRPr sz="2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949</Words>
  <Application>Microsoft Macintosh PowerPoint</Application>
  <PresentationFormat>Widescreen</PresentationFormat>
  <Paragraphs>123</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 Narrow</vt:lpstr>
      <vt:lpstr>Calibri</vt:lpstr>
      <vt:lpstr>Georgia</vt:lpstr>
      <vt:lpstr>Noto Sans Symbols</vt:lpstr>
      <vt:lpstr>Arial</vt:lpstr>
      <vt:lpstr>Office Theme</vt:lpstr>
      <vt:lpstr>PowerPoint Presentation</vt:lpstr>
      <vt:lpstr>Research Team: </vt:lpstr>
      <vt:lpstr>Role of Therapy Dog</vt:lpstr>
      <vt:lpstr>Therapy Dog v’s Service Dog: Is there a difference? </vt:lpstr>
      <vt:lpstr>Animal Assisted Activities </vt:lpstr>
      <vt:lpstr>Therapy Dog Video Example</vt:lpstr>
      <vt:lpstr>Benefits of Therapy Dogs</vt:lpstr>
      <vt:lpstr>Boofred, the therapy dog, in Action</vt:lpstr>
      <vt:lpstr>What’s happening? </vt:lpstr>
      <vt:lpstr>Evaluation of dog school program called Story Dogs</vt:lpstr>
      <vt:lpstr>Current Monash Study </vt:lpstr>
      <vt:lpstr>A ‘Story Dog’ Story  </vt:lpstr>
      <vt:lpstr>Benefits of Therapy Dogs in Schools </vt:lpstr>
      <vt:lpstr>Benefits of Therapy Dogs in Schools </vt:lpstr>
      <vt:lpstr>Benefits of Therapy Dogs at University  </vt:lpstr>
      <vt:lpstr>Meet Jasper a Therapy Dog at University  </vt:lpstr>
      <vt:lpstr>Perceived Risks </vt:lpstr>
      <vt:lpstr>Need for ongoing and long-term research </vt:lpstr>
      <vt:lpstr>Our work so far: Policy framework for schools</vt:lpstr>
      <vt:lpstr>Our work so far: Evaluation of dog school program</vt:lpstr>
      <vt:lpstr>Our work so far: Recommendations &amp; guidelines for implementation</vt:lpstr>
      <vt:lpstr>Next steps in Research  </vt:lpstr>
      <vt:lpstr>For more information </vt:lpstr>
      <vt:lpstr>PowerPoint Presentation</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Christine Grove</cp:lastModifiedBy>
  <cp:revision>10</cp:revision>
  <cp:lastPrinted>2021-01-07T05:46:22Z</cp:lastPrinted>
  <dcterms:modified xsi:type="dcterms:W3CDTF">2021-01-07T06:17:41Z</dcterms:modified>
</cp:coreProperties>
</file>