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1"/>
  </p:sldMasterIdLst>
  <p:notesMasterIdLst>
    <p:notesMasterId r:id="rId31"/>
  </p:notesMasterIdLst>
  <p:handoutMasterIdLst>
    <p:handoutMasterId r:id="rId32"/>
  </p:handoutMasterIdLst>
  <p:sldIdLst>
    <p:sldId id="448" r:id="rId2"/>
    <p:sldId id="461" r:id="rId3"/>
    <p:sldId id="458" r:id="rId4"/>
    <p:sldId id="462" r:id="rId5"/>
    <p:sldId id="484" r:id="rId6"/>
    <p:sldId id="430" r:id="rId7"/>
    <p:sldId id="457" r:id="rId8"/>
    <p:sldId id="502" r:id="rId9"/>
    <p:sldId id="501" r:id="rId10"/>
    <p:sldId id="499" r:id="rId11"/>
    <p:sldId id="500" r:id="rId12"/>
    <p:sldId id="498" r:id="rId13"/>
    <p:sldId id="492" r:id="rId14"/>
    <p:sldId id="493" r:id="rId15"/>
    <p:sldId id="494" r:id="rId16"/>
    <p:sldId id="495" r:id="rId17"/>
    <p:sldId id="496" r:id="rId18"/>
    <p:sldId id="497" r:id="rId19"/>
    <p:sldId id="486" r:id="rId20"/>
    <p:sldId id="503" r:id="rId21"/>
    <p:sldId id="491" r:id="rId22"/>
    <p:sldId id="504" r:id="rId23"/>
    <p:sldId id="485" r:id="rId24"/>
    <p:sldId id="505" r:id="rId25"/>
    <p:sldId id="432" r:id="rId26"/>
    <p:sldId id="474" r:id="rId27"/>
    <p:sldId id="475" r:id="rId28"/>
    <p:sldId id="476" r:id="rId29"/>
    <p:sldId id="478"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446"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mith" initials="LS" lastIdx="1" clrIdx="0">
    <p:extLst>
      <p:ext uri="{19B8F6BF-5375-455C-9EA6-DF929625EA0E}">
        <p15:presenceInfo xmlns:p15="http://schemas.microsoft.com/office/powerpoint/2012/main" userId="S-1-5-21-948756243-734778046-674738317-12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DAE"/>
    <a:srgbClr val="969696"/>
    <a:srgbClr val="006CAB"/>
    <a:srgbClr val="D2D2D2"/>
    <a:srgbClr val="5A5A5A"/>
    <a:srgbClr val="E6E6E6"/>
    <a:srgbClr val="C800D9"/>
    <a:srgbClr val="CD48D9"/>
    <a:srgbClr val="00AC3E"/>
    <a:srgbClr val="F16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6093"/>
  </p:normalViewPr>
  <p:slideViewPr>
    <p:cSldViewPr snapToGrid="0" snapToObjects="1" showGuides="1">
      <p:cViewPr varScale="1">
        <p:scale>
          <a:sx n="83" d="100"/>
          <a:sy n="83" d="100"/>
        </p:scale>
        <p:origin x="187" y="82"/>
      </p:cViewPr>
      <p:guideLst>
        <p:guide orient="horz" pos="3861"/>
        <p:guide pos="7446"/>
      </p:guideLst>
    </p:cSldViewPr>
  </p:slideViewPr>
  <p:notesTextViewPr>
    <p:cViewPr>
      <p:scale>
        <a:sx n="3" d="2"/>
        <a:sy n="3" d="2"/>
      </p:scale>
      <p:origin x="0" y="0"/>
    </p:cViewPr>
  </p:notesTextViewPr>
  <p:notesViewPr>
    <p:cSldViewPr snapToGrid="0" snapToObjects="1" showGuides="1">
      <p:cViewPr varScale="1">
        <p:scale>
          <a:sx n="68" d="100"/>
          <a:sy n="68" d="100"/>
        </p:scale>
        <p:origin x="2246" y="4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3E9DACBD-CDD8-4565-B9F3-1C3CBF9F63D7}" type="datetimeFigureOut">
              <a:rPr lang="en-AU" smtClean="0"/>
              <a:t>10/10/2019</a:t>
            </a:fld>
            <a:endParaRPr lang="en-AU"/>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F52ECBC-BEF5-4DD8-8CB9-946FE619C770}" type="slidenum">
              <a:rPr lang="en-AU" smtClean="0"/>
              <a:t>‹#›</a:t>
            </a:fld>
            <a:endParaRPr lang="en-AU"/>
          </a:p>
        </p:txBody>
      </p:sp>
    </p:spTree>
    <p:extLst>
      <p:ext uri="{BB962C8B-B14F-4D97-AF65-F5344CB8AC3E}">
        <p14:creationId xmlns:p14="http://schemas.microsoft.com/office/powerpoint/2010/main" val="214576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1"/>
            <a:ext cx="2918831" cy="495029"/>
          </a:xfrm>
          <a:prstGeom prst="rect">
            <a:avLst/>
          </a:prstGeom>
        </p:spPr>
        <p:txBody>
          <a:bodyPr vert="horz" lIns="91440" tIns="45720" rIns="91440" bIns="45720" rtlCol="0"/>
          <a:lstStyle>
            <a:lvl1pPr algn="r">
              <a:defRPr sz="1200"/>
            </a:lvl1pPr>
          </a:lstStyle>
          <a:p>
            <a:fld id="{A911CB84-D0B3-C44D-BDDA-E6DD29AD4414}" type="datetimeFigureOut">
              <a:rPr lang="en-US" smtClean="0"/>
              <a:t>10/10/2019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7E0804-BAAB-D942-A332-52AA6138B38D}" type="slidenum">
              <a:rPr lang="en-US" smtClean="0"/>
              <a:t>‹#›</a:t>
            </a:fld>
            <a:endParaRPr lang="en-US"/>
          </a:p>
        </p:txBody>
      </p:sp>
    </p:spTree>
    <p:extLst>
      <p:ext uri="{BB962C8B-B14F-4D97-AF65-F5344CB8AC3E}">
        <p14:creationId xmlns:p14="http://schemas.microsoft.com/office/powerpoint/2010/main" val="1259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77E0804-BAAB-D942-A332-52AA6138B38D}" type="slidenum">
              <a:rPr lang="en-US" smtClean="0"/>
              <a:t>1</a:t>
            </a:fld>
            <a:endParaRPr lang="en-US"/>
          </a:p>
        </p:txBody>
      </p:sp>
    </p:spTree>
    <p:extLst>
      <p:ext uri="{BB962C8B-B14F-4D97-AF65-F5344CB8AC3E}">
        <p14:creationId xmlns:p14="http://schemas.microsoft.com/office/powerpoint/2010/main" val="278004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2</a:t>
            </a:fld>
            <a:endParaRPr lang="en-US"/>
          </a:p>
        </p:txBody>
      </p:sp>
    </p:spTree>
    <p:extLst>
      <p:ext uri="{BB962C8B-B14F-4D97-AF65-F5344CB8AC3E}">
        <p14:creationId xmlns:p14="http://schemas.microsoft.com/office/powerpoint/2010/main" val="90976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option 1">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11" name="Picture 10" descr="PPT templates-1-standard-FINAL.jpg"/>
          <p:cNvPicPr>
            <a:picLocks noChangeAspect="1"/>
          </p:cNvPicPr>
          <p:nvPr userDrawn="1"/>
        </p:nvPicPr>
        <p:blipFill rotWithShape="1">
          <a:blip r:embed="rId3">
            <a:extLst>
              <a:ext uri="{28A0092B-C50C-407E-A947-70E740481C1C}">
                <a14:useLocalDpi xmlns:a14="http://schemas.microsoft.com/office/drawing/2010/main" val="0"/>
              </a:ext>
            </a:extLst>
          </a:blip>
          <a:srcRect l="63055" r="3241"/>
          <a:stretch/>
        </p:blipFill>
        <p:spPr>
          <a:xfrm>
            <a:off x="8542871" y="0"/>
            <a:ext cx="3081867" cy="6858000"/>
          </a:xfrm>
          <a:prstGeom prst="rect">
            <a:avLst/>
          </a:prstGeom>
        </p:spPr>
      </p:pic>
    </p:spTree>
    <p:extLst>
      <p:ext uri="{BB962C8B-B14F-4D97-AF65-F5344CB8AC3E}">
        <p14:creationId xmlns:p14="http://schemas.microsoft.com/office/powerpoint/2010/main" val="1503124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reeform 4"/>
          <p:cNvSpPr/>
          <p:nvPr userDrawn="1"/>
        </p:nvSpPr>
        <p:spPr>
          <a:xfrm>
            <a:off x="-19050" y="-9525"/>
            <a:ext cx="9420225" cy="6867525"/>
          </a:xfrm>
          <a:custGeom>
            <a:avLst/>
            <a:gdLst>
              <a:gd name="connsiteX0" fmla="*/ 9525 w 8905875"/>
              <a:gd name="connsiteY0" fmla="*/ 0 h 6896100"/>
              <a:gd name="connsiteX1" fmla="*/ 4724400 w 8905875"/>
              <a:gd name="connsiteY1" fmla="*/ 0 h 6896100"/>
              <a:gd name="connsiteX2" fmla="*/ 8905875 w 8905875"/>
              <a:gd name="connsiteY2" fmla="*/ 6896100 h 6896100"/>
              <a:gd name="connsiteX3" fmla="*/ 0 w 8905875"/>
              <a:gd name="connsiteY3" fmla="*/ 6896100 h 6896100"/>
              <a:gd name="connsiteX4" fmla="*/ 9525 w 8905875"/>
              <a:gd name="connsiteY4" fmla="*/ 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75" h="6896100">
                <a:moveTo>
                  <a:pt x="9525" y="0"/>
                </a:moveTo>
                <a:lnTo>
                  <a:pt x="4724400" y="0"/>
                </a:lnTo>
                <a:lnTo>
                  <a:pt x="8905875" y="6896100"/>
                </a:lnTo>
                <a:lnTo>
                  <a:pt x="0" y="6896100"/>
                </a:lnTo>
                <a:lnTo>
                  <a:pt x="9525" y="0"/>
                </a:lnTo>
                <a:close/>
              </a:path>
            </a:pathLst>
          </a:custGeom>
          <a:solidFill>
            <a:srgbClr val="00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29" name="Text Placeholder 22"/>
          <p:cNvSpPr>
            <a:spLocks noGrp="1"/>
          </p:cNvSpPr>
          <p:nvPr>
            <p:ph type="body" sz="quarter" idx="13" hasCustomPrompt="1"/>
          </p:nvPr>
        </p:nvSpPr>
        <p:spPr>
          <a:xfrm>
            <a:off x="138368" y="1741593"/>
            <a:ext cx="5757606" cy="3435594"/>
          </a:xfrm>
          <a:prstGeom prst="rect">
            <a:avLst/>
          </a:prstGeom>
        </p:spPr>
        <p:txBody>
          <a:bodyPr wrap="square"/>
          <a:lstStyle>
            <a:lvl1pPr algn="r">
              <a:defRPr sz="4400" b="1" baseline="0">
                <a:solidFill>
                  <a:schemeClr val="bg1"/>
                </a:solidFill>
              </a:defRPr>
            </a:lvl1pPr>
          </a:lstStyle>
          <a:p>
            <a:pPr lvl="0"/>
            <a:r>
              <a:rPr lang="en-US" dirty="0" smtClean="0"/>
              <a:t>SECTION DIVIDER OR PULL-OUT QUOTE (UPPER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2921" y="6319350"/>
            <a:ext cx="1262009" cy="367200"/>
          </a:xfrm>
          <a:prstGeom prst="rect">
            <a:avLst/>
          </a:prstGeom>
        </p:spPr>
      </p:pic>
      <p:sp>
        <p:nvSpPr>
          <p:cNvPr id="3" name="Picture Placeholder 2"/>
          <p:cNvSpPr>
            <a:spLocks noGrp="1"/>
          </p:cNvSpPr>
          <p:nvPr>
            <p:ph type="pic" sz="quarter" idx="14"/>
          </p:nvPr>
        </p:nvSpPr>
        <p:spPr>
          <a:xfrm>
            <a:off x="6091492" y="1733018"/>
            <a:ext cx="5438775" cy="3435350"/>
          </a:xfrm>
          <a:custGeom>
            <a:avLst/>
            <a:gdLst>
              <a:gd name="connsiteX0" fmla="*/ 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0 w 5476875"/>
              <a:gd name="connsiteY4" fmla="*/ 0 h 3435350"/>
              <a:gd name="connsiteX0" fmla="*/ 1905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19050 w 5476875"/>
              <a:gd name="connsiteY4" fmla="*/ 0 h 3435350"/>
              <a:gd name="connsiteX0" fmla="*/ 0 w 5457825"/>
              <a:gd name="connsiteY0" fmla="*/ 0 h 3435350"/>
              <a:gd name="connsiteX1" fmla="*/ 5457825 w 5457825"/>
              <a:gd name="connsiteY1" fmla="*/ 0 h 3435350"/>
              <a:gd name="connsiteX2" fmla="*/ 5457825 w 5457825"/>
              <a:gd name="connsiteY2" fmla="*/ 3435350 h 3435350"/>
              <a:gd name="connsiteX3" fmla="*/ 2266950 w 5457825"/>
              <a:gd name="connsiteY3" fmla="*/ 3435350 h 3435350"/>
              <a:gd name="connsiteX4" fmla="*/ 0 w 5457825"/>
              <a:gd name="connsiteY4" fmla="*/ 0 h 3435350"/>
              <a:gd name="connsiteX0" fmla="*/ 0 w 5438775"/>
              <a:gd name="connsiteY0" fmla="*/ 0 h 3435350"/>
              <a:gd name="connsiteX1" fmla="*/ 5438775 w 5438775"/>
              <a:gd name="connsiteY1" fmla="*/ 0 h 3435350"/>
              <a:gd name="connsiteX2" fmla="*/ 5438775 w 5438775"/>
              <a:gd name="connsiteY2" fmla="*/ 3435350 h 3435350"/>
              <a:gd name="connsiteX3" fmla="*/ 2247900 w 5438775"/>
              <a:gd name="connsiteY3" fmla="*/ 3435350 h 3435350"/>
              <a:gd name="connsiteX4" fmla="*/ 0 w 5438775"/>
              <a:gd name="connsiteY4" fmla="*/ 0 h 343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775" h="3435350">
                <a:moveTo>
                  <a:pt x="0" y="0"/>
                </a:moveTo>
                <a:lnTo>
                  <a:pt x="5438775" y="0"/>
                </a:lnTo>
                <a:lnTo>
                  <a:pt x="5438775" y="3435350"/>
                </a:lnTo>
                <a:lnTo>
                  <a:pt x="2247900" y="3435350"/>
                </a:lnTo>
                <a:lnTo>
                  <a:pt x="0" y="0"/>
                </a:lnTo>
                <a:close/>
              </a:path>
            </a:pathLst>
          </a:custGeom>
          <a:blipFill dpi="0" rotWithShape="1">
            <a:blip r:embed="rId4"/>
            <a:srcRect/>
            <a:tile tx="0" ty="0" sx="100000" sy="100000" flip="none" algn="l"/>
          </a:blipFill>
        </p:spPr>
        <p:txBody>
          <a:bodyPr/>
          <a:lstStyle/>
          <a:p>
            <a:endParaRPr lang="en-AU"/>
          </a:p>
        </p:txBody>
      </p:sp>
    </p:spTree>
    <p:extLst>
      <p:ext uri="{BB962C8B-B14F-4D97-AF65-F5344CB8AC3E}">
        <p14:creationId xmlns:p14="http://schemas.microsoft.com/office/powerpoint/2010/main" val="41073685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lide copy_grey">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240752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copy_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14155956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copy_texture option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19" name="Rectangle 18"/>
          <p:cNvSpPr/>
          <p:nvPr userDrawn="1"/>
        </p:nvSpPr>
        <p:spPr>
          <a:xfrm>
            <a:off x="9993085" y="-19049"/>
            <a:ext cx="123825" cy="1190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H="1">
            <a:off x="8957587" y="-680357"/>
            <a:ext cx="2562223" cy="3884848"/>
          </a:xfrm>
          <a:prstGeom prst="triangle">
            <a:avLst>
              <a:gd name="adj" fmla="val 0"/>
            </a:avLst>
          </a:prstGeom>
          <a:blipFill dpi="0" rotWithShape="0">
            <a:blip r:embed="rId3"/>
            <a:srcRect/>
            <a:tile tx="7620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3904648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copy_texture option 3">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V="1">
            <a:off x="558815" y="4317983"/>
            <a:ext cx="2000250" cy="3117884"/>
          </a:xfrm>
          <a:prstGeom prst="triangle">
            <a:avLst>
              <a:gd name="adj" fmla="val 0"/>
            </a:avLst>
          </a:prstGeom>
          <a:blipFill dpi="0" rotWithShape="0">
            <a:blip r:embed="rId3"/>
            <a:srcRect/>
            <a:tile tx="762000" ty="0" sx="50000" sy="5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userDrawn="1"/>
        </p:nvSpPr>
        <p:spPr>
          <a:xfrm flipH="1">
            <a:off x="-1" y="4876800"/>
            <a:ext cx="1176335" cy="1962472"/>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 name="connsiteX0" fmla="*/ 0 w 1495425"/>
              <a:gd name="connsiteY0" fmla="*/ 1417188 h 8303763"/>
              <a:gd name="connsiteX1" fmla="*/ 1495425 w 1495425"/>
              <a:gd name="connsiteY1" fmla="*/ 0 h 8303763"/>
              <a:gd name="connsiteX2" fmla="*/ 1485900 w 1495425"/>
              <a:gd name="connsiteY2" fmla="*/ 8294238 h 8303763"/>
              <a:gd name="connsiteX3" fmla="*/ 1438275 w 1495425"/>
              <a:gd name="connsiteY3" fmla="*/ 8303763 h 8303763"/>
              <a:gd name="connsiteX4" fmla="*/ 0 w 1495425"/>
              <a:gd name="connsiteY4" fmla="*/ 1417188 h 8303763"/>
              <a:gd name="connsiteX0" fmla="*/ 0 w 1543050"/>
              <a:gd name="connsiteY0" fmla="*/ 1159402 h 8303763"/>
              <a:gd name="connsiteX1" fmla="*/ 1543050 w 1543050"/>
              <a:gd name="connsiteY1" fmla="*/ 0 h 8303763"/>
              <a:gd name="connsiteX2" fmla="*/ 1533525 w 1543050"/>
              <a:gd name="connsiteY2" fmla="*/ 8294238 h 8303763"/>
              <a:gd name="connsiteX3" fmla="*/ 1485900 w 1543050"/>
              <a:gd name="connsiteY3" fmla="*/ 8303763 h 8303763"/>
              <a:gd name="connsiteX4" fmla="*/ 0 w 1543050"/>
              <a:gd name="connsiteY4" fmla="*/ 1159402 h 8303763"/>
              <a:gd name="connsiteX0" fmla="*/ 0 w 1533525"/>
              <a:gd name="connsiteY0" fmla="*/ 2374680 h 9519041"/>
              <a:gd name="connsiteX1" fmla="*/ 1514475 w 1533525"/>
              <a:gd name="connsiteY1" fmla="*/ 0 h 9519041"/>
              <a:gd name="connsiteX2" fmla="*/ 1533525 w 1533525"/>
              <a:gd name="connsiteY2" fmla="*/ 9509516 h 9519041"/>
              <a:gd name="connsiteX3" fmla="*/ 1485900 w 1533525"/>
              <a:gd name="connsiteY3" fmla="*/ 9519041 h 9519041"/>
              <a:gd name="connsiteX4" fmla="*/ 0 w 1533525"/>
              <a:gd name="connsiteY4" fmla="*/ 2374680 h 9519041"/>
              <a:gd name="connsiteX0" fmla="*/ 0 w 1362075"/>
              <a:gd name="connsiteY0" fmla="*/ 54604 h 9519041"/>
              <a:gd name="connsiteX1" fmla="*/ 1343025 w 1362075"/>
              <a:gd name="connsiteY1" fmla="*/ 0 h 9519041"/>
              <a:gd name="connsiteX2" fmla="*/ 1362075 w 1362075"/>
              <a:gd name="connsiteY2" fmla="*/ 9509516 h 9519041"/>
              <a:gd name="connsiteX3" fmla="*/ 1314450 w 1362075"/>
              <a:gd name="connsiteY3" fmla="*/ 9519041 h 9519041"/>
              <a:gd name="connsiteX4" fmla="*/ 0 w 1362075"/>
              <a:gd name="connsiteY4" fmla="*/ 54604 h 9519041"/>
              <a:gd name="connsiteX0" fmla="*/ 0 w 2209800"/>
              <a:gd name="connsiteY0" fmla="*/ 17777 h 9519041"/>
              <a:gd name="connsiteX1" fmla="*/ 2190750 w 2209800"/>
              <a:gd name="connsiteY1" fmla="*/ 0 h 9519041"/>
              <a:gd name="connsiteX2" fmla="*/ 2209800 w 2209800"/>
              <a:gd name="connsiteY2" fmla="*/ 9509516 h 9519041"/>
              <a:gd name="connsiteX3" fmla="*/ 2162175 w 2209800"/>
              <a:gd name="connsiteY3" fmla="*/ 9519041 h 9519041"/>
              <a:gd name="connsiteX4" fmla="*/ 0 w 2209800"/>
              <a:gd name="connsiteY4" fmla="*/ 17777 h 9519041"/>
              <a:gd name="connsiteX0" fmla="*/ 0 w 2209800"/>
              <a:gd name="connsiteY0" fmla="*/ 17777 h 9519041"/>
              <a:gd name="connsiteX1" fmla="*/ 2190750 w 2209800"/>
              <a:gd name="connsiteY1" fmla="*/ 0 h 9519041"/>
              <a:gd name="connsiteX2" fmla="*/ 2209800 w 2209800"/>
              <a:gd name="connsiteY2" fmla="*/ 9509516 h 9519041"/>
              <a:gd name="connsiteX3" fmla="*/ 2200275 w 2209800"/>
              <a:gd name="connsiteY3" fmla="*/ 9519041 h 9519041"/>
              <a:gd name="connsiteX4" fmla="*/ 0 w 2209800"/>
              <a:gd name="connsiteY4" fmla="*/ 17777 h 9519041"/>
              <a:gd name="connsiteX0" fmla="*/ 0 w 2209800"/>
              <a:gd name="connsiteY0" fmla="*/ 17777 h 9592694"/>
              <a:gd name="connsiteX1" fmla="*/ 2190750 w 2209800"/>
              <a:gd name="connsiteY1" fmla="*/ 0 h 9592694"/>
              <a:gd name="connsiteX2" fmla="*/ 2209800 w 2209800"/>
              <a:gd name="connsiteY2" fmla="*/ 9509516 h 9592694"/>
              <a:gd name="connsiteX3" fmla="*/ 2200275 w 2209800"/>
              <a:gd name="connsiteY3" fmla="*/ 9592694 h 9592694"/>
              <a:gd name="connsiteX4" fmla="*/ 0 w 2209800"/>
              <a:gd name="connsiteY4" fmla="*/ 17777 h 9592694"/>
              <a:gd name="connsiteX0" fmla="*/ 0 w 2279073"/>
              <a:gd name="connsiteY0" fmla="*/ 4906456 h 9592694"/>
              <a:gd name="connsiteX1" fmla="*/ 2260023 w 2279073"/>
              <a:gd name="connsiteY1" fmla="*/ 0 h 9592694"/>
              <a:gd name="connsiteX2" fmla="*/ 2279073 w 2279073"/>
              <a:gd name="connsiteY2" fmla="*/ 9509516 h 9592694"/>
              <a:gd name="connsiteX3" fmla="*/ 2269548 w 2279073"/>
              <a:gd name="connsiteY3" fmla="*/ 9592694 h 9592694"/>
              <a:gd name="connsiteX4" fmla="*/ 0 w 2279073"/>
              <a:gd name="connsiteY4" fmla="*/ 4906456 h 9592694"/>
              <a:gd name="connsiteX0" fmla="*/ 0 w 1711036"/>
              <a:gd name="connsiteY0" fmla="*/ 3742485 h 9592694"/>
              <a:gd name="connsiteX1" fmla="*/ 1691986 w 1711036"/>
              <a:gd name="connsiteY1" fmla="*/ 0 h 9592694"/>
              <a:gd name="connsiteX2" fmla="*/ 1711036 w 1711036"/>
              <a:gd name="connsiteY2" fmla="*/ 9509516 h 9592694"/>
              <a:gd name="connsiteX3" fmla="*/ 1701511 w 1711036"/>
              <a:gd name="connsiteY3" fmla="*/ 9592694 h 9592694"/>
              <a:gd name="connsiteX4" fmla="*/ 0 w 1711036"/>
              <a:gd name="connsiteY4" fmla="*/ 3742485 h 95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36" h="9592694">
                <a:moveTo>
                  <a:pt x="0" y="3742485"/>
                </a:moveTo>
                <a:lnTo>
                  <a:pt x="1691986" y="0"/>
                </a:lnTo>
                <a:lnTo>
                  <a:pt x="1711036" y="9509516"/>
                </a:lnTo>
                <a:lnTo>
                  <a:pt x="1701511" y="9592694"/>
                </a:lnTo>
                <a:lnTo>
                  <a:pt x="0" y="3742485"/>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970509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5283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option 2">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64120" b="6369"/>
          <a:stretch/>
        </p:blipFill>
        <p:spPr>
          <a:xfrm>
            <a:off x="8610064" y="0"/>
            <a:ext cx="3014138" cy="6866467"/>
          </a:xfrm>
          <a:prstGeom prst="rect">
            <a:avLst/>
          </a:prstGeom>
        </p:spPr>
      </p:pic>
    </p:spTree>
    <p:extLst>
      <p:ext uri="{BB962C8B-B14F-4D97-AF65-F5344CB8AC3E}">
        <p14:creationId xmlns:p14="http://schemas.microsoft.com/office/powerpoint/2010/main" val="3360257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option 3">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r="64112" b="6466"/>
          <a:stretch/>
        </p:blipFill>
        <p:spPr>
          <a:xfrm>
            <a:off x="8618530" y="0"/>
            <a:ext cx="3014139" cy="6858000"/>
          </a:xfrm>
          <a:prstGeom prst="rect">
            <a:avLst/>
          </a:prstGeom>
        </p:spPr>
      </p:pic>
    </p:spTree>
    <p:extLst>
      <p:ext uri="{BB962C8B-B14F-4D97-AF65-F5344CB8AC3E}">
        <p14:creationId xmlns:p14="http://schemas.microsoft.com/office/powerpoint/2010/main" val="2834578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image option 4">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
        <p:nvSpPr>
          <p:cNvPr id="9" name="Freeform 8"/>
          <p:cNvSpPr/>
          <p:nvPr userDrawn="1"/>
        </p:nvSpPr>
        <p:spPr>
          <a:xfrm>
            <a:off x="8652398" y="2502"/>
            <a:ext cx="2926807" cy="6882646"/>
          </a:xfrm>
          <a:custGeom>
            <a:avLst/>
            <a:gdLst>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71800 w 2971800"/>
              <a:gd name="connsiteY8" fmla="*/ 6916782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61790 w 2971800"/>
              <a:gd name="connsiteY8" fmla="*/ 6976844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6383"/>
              <a:gd name="connsiteX1" fmla="*/ 0 w 2971800"/>
              <a:gd name="connsiteY1" fmla="*/ 6982097 h 6986383"/>
              <a:gd name="connsiteX2" fmla="*/ 796834 w 2971800"/>
              <a:gd name="connsiteY2" fmla="*/ 6982097 h 6986383"/>
              <a:gd name="connsiteX3" fmla="*/ 796834 w 2971800"/>
              <a:gd name="connsiteY3" fmla="*/ 3997234 h 6986383"/>
              <a:gd name="connsiteX4" fmla="*/ 1051560 w 2971800"/>
              <a:gd name="connsiteY4" fmla="*/ 6969034 h 6986383"/>
              <a:gd name="connsiteX5" fmla="*/ 1939834 w 2971800"/>
              <a:gd name="connsiteY5" fmla="*/ 6969034 h 6986383"/>
              <a:gd name="connsiteX6" fmla="*/ 2168434 w 2971800"/>
              <a:gd name="connsiteY6" fmla="*/ 4023360 h 6986383"/>
              <a:gd name="connsiteX7" fmla="*/ 2175823 w 2971800"/>
              <a:gd name="connsiteY7" fmla="*/ 6986383 h 6986383"/>
              <a:gd name="connsiteX8" fmla="*/ 2961790 w 2971800"/>
              <a:gd name="connsiteY8" fmla="*/ 6976844 h 6986383"/>
              <a:gd name="connsiteX9" fmla="*/ 2971800 w 2971800"/>
              <a:gd name="connsiteY9" fmla="*/ 0 h 6986383"/>
              <a:gd name="connsiteX10" fmla="*/ 1691640 w 2971800"/>
              <a:gd name="connsiteY10" fmla="*/ 0 h 6986383"/>
              <a:gd name="connsiteX11" fmla="*/ 1489166 w 2971800"/>
              <a:gd name="connsiteY11" fmla="*/ 2331720 h 6986383"/>
              <a:gd name="connsiteX12" fmla="*/ 1293223 w 2971800"/>
              <a:gd name="connsiteY12" fmla="*/ 6531 h 6986383"/>
              <a:gd name="connsiteX13" fmla="*/ 0 w 2971800"/>
              <a:gd name="connsiteY13" fmla="*/ 6531 h 6986383"/>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7001646"/>
              <a:gd name="connsiteX1" fmla="*/ 0 w 2971800"/>
              <a:gd name="connsiteY1" fmla="*/ 6982097 h 7001646"/>
              <a:gd name="connsiteX2" fmla="*/ 796834 w 2971800"/>
              <a:gd name="connsiteY2" fmla="*/ 6982097 h 7001646"/>
              <a:gd name="connsiteX3" fmla="*/ 796834 w 2971800"/>
              <a:gd name="connsiteY3" fmla="*/ 3997234 h 7001646"/>
              <a:gd name="connsiteX4" fmla="*/ 1051560 w 2971800"/>
              <a:gd name="connsiteY4" fmla="*/ 6969034 h 7001646"/>
              <a:gd name="connsiteX5" fmla="*/ 1939834 w 2971800"/>
              <a:gd name="connsiteY5" fmla="*/ 6969034 h 7001646"/>
              <a:gd name="connsiteX6" fmla="*/ 2168434 w 2971800"/>
              <a:gd name="connsiteY6" fmla="*/ 4023360 h 7001646"/>
              <a:gd name="connsiteX7" fmla="*/ 2175824 w 2971800"/>
              <a:gd name="connsiteY7" fmla="*/ 7001646 h 7001646"/>
              <a:gd name="connsiteX8" fmla="*/ 2961790 w 2971800"/>
              <a:gd name="connsiteY8" fmla="*/ 6999737 h 7001646"/>
              <a:gd name="connsiteX9" fmla="*/ 2971800 w 2971800"/>
              <a:gd name="connsiteY9" fmla="*/ 0 h 7001646"/>
              <a:gd name="connsiteX10" fmla="*/ 1691640 w 2971800"/>
              <a:gd name="connsiteY10" fmla="*/ 0 h 7001646"/>
              <a:gd name="connsiteX11" fmla="*/ 1489166 w 2971800"/>
              <a:gd name="connsiteY11" fmla="*/ 2331720 h 7001646"/>
              <a:gd name="connsiteX12" fmla="*/ 1293223 w 2971800"/>
              <a:gd name="connsiteY12" fmla="*/ 6531 h 7001646"/>
              <a:gd name="connsiteX13" fmla="*/ 0 w 2971800"/>
              <a:gd name="connsiteY13" fmla="*/ 6531 h 7001646"/>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1560 w 2971800"/>
              <a:gd name="connsiteY4" fmla="*/ 6969034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7631 w 2971800"/>
              <a:gd name="connsiteY1" fmla="*/ 6989729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67160 w 2979769"/>
              <a:gd name="connsiteY4" fmla="*/ 6991927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74790 w 2979769"/>
              <a:gd name="connsiteY4" fmla="*/ 6999558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9769" h="7007189">
                <a:moveTo>
                  <a:pt x="7969" y="6531"/>
                </a:moveTo>
                <a:cubicBezTo>
                  <a:pt x="10513" y="2334264"/>
                  <a:pt x="-2206" y="4669628"/>
                  <a:pt x="338" y="6997361"/>
                </a:cubicBezTo>
                <a:lnTo>
                  <a:pt x="804803" y="7004990"/>
                </a:lnTo>
                <a:lnTo>
                  <a:pt x="804803" y="3997234"/>
                </a:lnTo>
                <a:lnTo>
                  <a:pt x="1074790" y="6999558"/>
                </a:lnTo>
                <a:lnTo>
                  <a:pt x="1947803" y="7007189"/>
                </a:lnTo>
                <a:lnTo>
                  <a:pt x="2176403" y="4023360"/>
                </a:lnTo>
                <a:cubicBezTo>
                  <a:pt x="2178866" y="5016122"/>
                  <a:pt x="2181330" y="6008884"/>
                  <a:pt x="2183793" y="7001646"/>
                </a:cubicBezTo>
                <a:lnTo>
                  <a:pt x="2969759" y="6999737"/>
                </a:lnTo>
                <a:cubicBezTo>
                  <a:pt x="2973096" y="4674122"/>
                  <a:pt x="2976432" y="2325615"/>
                  <a:pt x="2979769" y="0"/>
                </a:cubicBezTo>
                <a:lnTo>
                  <a:pt x="1699609" y="0"/>
                </a:lnTo>
                <a:lnTo>
                  <a:pt x="1497135" y="2331720"/>
                </a:lnTo>
                <a:lnTo>
                  <a:pt x="1301192" y="6531"/>
                </a:lnTo>
                <a:lnTo>
                  <a:pt x="7969" y="6531"/>
                </a:lnTo>
                <a:close/>
              </a:path>
            </a:pathLst>
          </a:custGeom>
          <a:blipFill>
            <a:blip r:embed="rId3"/>
            <a:srcRect/>
            <a:stretch>
              <a:fillRect l="-2460" t="179" r="-31878" b="-5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553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ith subheadings_grey">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246" y="6319350"/>
            <a:ext cx="1262009" cy="367200"/>
          </a:xfrm>
          <a:prstGeom prst="rect">
            <a:avLst/>
          </a:prstGeom>
        </p:spPr>
      </p:pic>
    </p:spTree>
    <p:extLst>
      <p:ext uri="{BB962C8B-B14F-4D97-AF65-F5344CB8AC3E}">
        <p14:creationId xmlns:p14="http://schemas.microsoft.com/office/powerpoint/2010/main" val="4118594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with subheadings_blue">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00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21930921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with 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25" name="Text Placeholder 17"/>
          <p:cNvSpPr>
            <a:spLocks noGrp="1"/>
          </p:cNvSpPr>
          <p:nvPr>
            <p:ph type="body" sz="quarter" idx="14" hasCustomPrompt="1"/>
          </p:nvPr>
        </p:nvSpPr>
        <p:spPr>
          <a:xfrm>
            <a:off x="306060" y="1729723"/>
            <a:ext cx="7451725" cy="401647"/>
          </a:xfrm>
          <a:prstGeom prst="rect">
            <a:avLst/>
          </a:prstGeom>
        </p:spPr>
        <p:txBody>
          <a:bodyPr/>
          <a:lstStyle>
            <a:lvl1pPr>
              <a:defRPr sz="2000" b="1" baseline="0">
                <a:solidFill>
                  <a:schemeClr val="tx1"/>
                </a:solidFill>
              </a:defRPr>
            </a:lvl1pPr>
          </a:lstStyle>
          <a:p>
            <a:r>
              <a:rPr lang="en-AU" dirty="0" smtClean="0"/>
              <a:t>INTRO HEADING 1 (20PT, ARIAL NARROW, UPPER CASE)</a:t>
            </a:r>
          </a:p>
        </p:txBody>
      </p:sp>
      <p:sp>
        <p:nvSpPr>
          <p:cNvPr id="26" name="Text Placeholder 17"/>
          <p:cNvSpPr>
            <a:spLocks noGrp="1"/>
          </p:cNvSpPr>
          <p:nvPr>
            <p:ph type="body" sz="quarter" idx="16" hasCustomPrompt="1"/>
          </p:nvPr>
        </p:nvSpPr>
        <p:spPr>
          <a:xfrm>
            <a:off x="300211" y="2131371"/>
            <a:ext cx="7451725" cy="1729430"/>
          </a:xfrm>
          <a:prstGeom prst="rect">
            <a:avLst/>
          </a:prstGeom>
        </p:spPr>
        <p:txBody>
          <a:bodyPr/>
          <a:lstStyle>
            <a:lvl1pPr marL="342900" indent="-342900">
              <a:buFont typeface="Arial" panose="020B0604020202020204" pitchFamily="34" charset="0"/>
              <a:buChar char="•"/>
              <a:defRPr sz="2000" b="0" baseline="0">
                <a:solidFill>
                  <a:schemeClr val="tx1"/>
                </a:solidFill>
                <a:latin typeface="Arial" panose="020B0604020202020204" pitchFamily="34" charset="0"/>
                <a:cs typeface="Arial" panose="020B0604020202020204" pitchFamily="34" charset="0"/>
              </a:defRPr>
            </a:lvl1pPr>
          </a:lstStyle>
          <a:p>
            <a:r>
              <a:rPr lang="en-AU" dirty="0" smtClean="0"/>
              <a:t>Bullet list, one column (20pt, Arial)</a:t>
            </a:r>
          </a:p>
          <a:p>
            <a:endParaRPr lang="en-AU" dirty="0" smtClean="0"/>
          </a:p>
          <a:p>
            <a:endParaRPr lang="en-AU" dirty="0" smtClean="0"/>
          </a:p>
          <a:p>
            <a:endParaRPr lang="en-AU" dirty="0" smtClean="0"/>
          </a:p>
        </p:txBody>
      </p:sp>
      <p:sp>
        <p:nvSpPr>
          <p:cNvPr id="27" name="Text Placeholder 17"/>
          <p:cNvSpPr>
            <a:spLocks noGrp="1"/>
          </p:cNvSpPr>
          <p:nvPr>
            <p:ph type="body" sz="quarter" idx="17" hasCustomPrompt="1"/>
          </p:nvPr>
        </p:nvSpPr>
        <p:spPr>
          <a:xfrm>
            <a:off x="300211" y="4111606"/>
            <a:ext cx="7451725" cy="401647"/>
          </a:xfrm>
          <a:prstGeom prst="rect">
            <a:avLst/>
          </a:prstGeom>
        </p:spPr>
        <p:txBody>
          <a:bodyPr/>
          <a:lstStyle>
            <a:lvl1pPr>
              <a:defRPr sz="2000" b="1" baseline="0">
                <a:solidFill>
                  <a:schemeClr val="tx1"/>
                </a:solidFill>
              </a:defRPr>
            </a:lvl1pPr>
          </a:lstStyle>
          <a:p>
            <a:r>
              <a:rPr lang="en-AU" dirty="0" smtClean="0"/>
              <a:t>INTRO HEADING 2 (20PT, ARIAL NARROW, UPPER CASE)</a:t>
            </a:r>
          </a:p>
        </p:txBody>
      </p:sp>
      <p:sp>
        <p:nvSpPr>
          <p:cNvPr id="28" name="Text Placeholder 17"/>
          <p:cNvSpPr>
            <a:spLocks noGrp="1"/>
          </p:cNvSpPr>
          <p:nvPr>
            <p:ph type="body" sz="quarter" idx="18" hasCustomPrompt="1"/>
          </p:nvPr>
        </p:nvSpPr>
        <p:spPr>
          <a:xfrm>
            <a:off x="294362" y="4513254"/>
            <a:ext cx="7451725" cy="1729430"/>
          </a:xfrm>
          <a:prstGeom prst="rect">
            <a:avLst/>
          </a:prstGeom>
        </p:spPr>
        <p:txBody>
          <a:bodyPr numCol="2"/>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tx1"/>
                </a:solidFill>
                <a:latin typeface="Arial" panose="020B0604020202020204" pitchFamily="34" charset="0"/>
                <a:cs typeface="Arial" panose="020B0604020202020204" pitchFamily="34" charset="0"/>
              </a:defRPr>
            </a:lvl1pPr>
          </a:lstStyle>
          <a:p>
            <a:r>
              <a:rPr lang="en-AU" dirty="0" smtClean="0"/>
              <a:t>Bullet list, two column (20pt, Arial) </a:t>
            </a:r>
          </a:p>
          <a:p>
            <a:endParaRPr lang="en-AU" dirty="0" smtClean="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AU" dirty="0" smtClean="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dirty="0" smtClean="0"/>
              <a:t>Bullet list, two column (20pt, Arial) </a:t>
            </a:r>
          </a:p>
          <a:p>
            <a:endParaRPr lang="en-AU" dirty="0" smtClean="0"/>
          </a:p>
        </p:txBody>
      </p:sp>
      <p:sp>
        <p:nvSpPr>
          <p:cNvPr id="29" name="Freeform 28"/>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blipFill dpi="0" rotWithShape="1">
            <a:blip r:embed="rId3"/>
            <a:srcRect/>
            <a:tile tx="127000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3596422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with two image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8" name="Text Placeholder 17"/>
          <p:cNvSpPr>
            <a:spLocks noGrp="1"/>
          </p:cNvSpPr>
          <p:nvPr>
            <p:ph type="body" sz="quarter" idx="11" hasCustomPrompt="1"/>
          </p:nvPr>
        </p:nvSpPr>
        <p:spPr>
          <a:xfrm>
            <a:off x="306060" y="1046138"/>
            <a:ext cx="7451725" cy="466468"/>
          </a:xfrm>
          <a:prstGeom prst="rect">
            <a:avLst/>
          </a:prstGeom>
        </p:spPr>
        <p:txBody>
          <a:bodyPr/>
          <a:lstStyle>
            <a:lvl1pPr>
              <a:defRPr sz="2400">
                <a:solidFill>
                  <a:schemeClr val="tx1"/>
                </a:solidFill>
              </a:defRPr>
            </a:lvl1pPr>
          </a:lstStyle>
          <a:p>
            <a:r>
              <a:rPr lang="en-AU" dirty="0" smtClean="0"/>
              <a:t>SUB HEADING (24PT, UPPER CASE)</a:t>
            </a:r>
            <a:endParaRPr lang="en-US" dirty="0" smtClean="0"/>
          </a:p>
        </p:txBody>
      </p:sp>
      <p:sp>
        <p:nvSpPr>
          <p:cNvPr id="19" name="Text Placeholder 22"/>
          <p:cNvSpPr>
            <a:spLocks noGrp="1"/>
          </p:cNvSpPr>
          <p:nvPr>
            <p:ph type="body" sz="quarter" idx="13" hasCustomPrompt="1"/>
          </p:nvPr>
        </p:nvSpPr>
        <p:spPr>
          <a:xfrm>
            <a:off x="306060" y="359998"/>
            <a:ext cx="7452026" cy="736956"/>
          </a:xfrm>
          <a:prstGeom prst="rect">
            <a:avLst/>
          </a:prstGeom>
        </p:spPr>
        <p:txBody>
          <a:bodyPr/>
          <a:lstStyle>
            <a:lvl1pPr>
              <a:defRPr sz="4200" b="1" baseline="0">
                <a:solidFill>
                  <a:schemeClr val="tx1"/>
                </a:solidFill>
              </a:defRPr>
            </a:lvl1pPr>
          </a:lstStyle>
          <a:p>
            <a:pPr lvl="0"/>
            <a:r>
              <a:rPr lang="en-US" dirty="0" smtClean="0"/>
              <a:t>HEADING (42PT, UPPER CASE)</a:t>
            </a:r>
          </a:p>
        </p:txBody>
      </p:sp>
      <p:sp>
        <p:nvSpPr>
          <p:cNvPr id="23" name="Text Placeholder 17"/>
          <p:cNvSpPr>
            <a:spLocks noGrp="1"/>
          </p:cNvSpPr>
          <p:nvPr>
            <p:ph type="body" sz="quarter" idx="14" hasCustomPrompt="1"/>
          </p:nvPr>
        </p:nvSpPr>
        <p:spPr>
          <a:xfrm>
            <a:off x="306060" y="1763411"/>
            <a:ext cx="7451725" cy="401647"/>
          </a:xfrm>
          <a:prstGeom prst="rect">
            <a:avLst/>
          </a:prstGeom>
        </p:spPr>
        <p:txBody>
          <a:bodyPr/>
          <a:lstStyle>
            <a:lvl1pPr>
              <a:defRPr sz="2000" b="1" baseline="0">
                <a:solidFill>
                  <a:schemeClr val="tx1"/>
                </a:solidFill>
              </a:defRPr>
            </a:lvl1pPr>
          </a:lstStyle>
          <a:p>
            <a:r>
              <a:rPr lang="en-AU" dirty="0" smtClean="0"/>
              <a:t>INTRO HEADING (20PT, ARIAL NARROW, UPPER CASE)</a:t>
            </a:r>
          </a:p>
        </p:txBody>
      </p:sp>
      <p:sp>
        <p:nvSpPr>
          <p:cNvPr id="24" name="Text Placeholder 17"/>
          <p:cNvSpPr>
            <a:spLocks noGrp="1"/>
          </p:cNvSpPr>
          <p:nvPr>
            <p:ph type="body" sz="quarter" idx="16" hasCustomPrompt="1"/>
          </p:nvPr>
        </p:nvSpPr>
        <p:spPr>
          <a:xfrm>
            <a:off x="300212" y="2131371"/>
            <a:ext cx="4352700" cy="3976132"/>
          </a:xfrm>
          <a:prstGeom prst="rect">
            <a:avLst/>
          </a:prstGeom>
        </p:spPr>
        <p:txBody>
          <a:bodyPr/>
          <a:lstStyle>
            <a:lvl1pPr>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
        <p:nvSpPr>
          <p:cNvPr id="25" name="Picture Placeholder 17"/>
          <p:cNvSpPr>
            <a:spLocks noGrp="1"/>
          </p:cNvSpPr>
          <p:nvPr>
            <p:ph type="pic" sz="quarter" idx="17"/>
          </p:nvPr>
        </p:nvSpPr>
        <p:spPr>
          <a:xfrm>
            <a:off x="7380288" y="2520000"/>
            <a:ext cx="4027879" cy="2267900"/>
          </a:xfrm>
          <a:prstGeom prst="rect">
            <a:avLst/>
          </a:prstGeom>
          <a:blipFill dpi="0" rotWithShape="1">
            <a:blip r:embed="rId4"/>
            <a:srcRect/>
            <a:tile tx="0" ty="0" sx="40000" sy="40000" flip="none" algn="ctr"/>
          </a:blipFill>
        </p:spPr>
        <p:txBody>
          <a:bodyPr/>
          <a:lstStyle/>
          <a:p>
            <a:endParaRPr lang="en-AU" dirty="0"/>
          </a:p>
        </p:txBody>
      </p:sp>
      <p:sp>
        <p:nvSpPr>
          <p:cNvPr id="26" name="Picture Placeholder 19"/>
          <p:cNvSpPr>
            <a:spLocks noGrp="1"/>
          </p:cNvSpPr>
          <p:nvPr>
            <p:ph type="pic" sz="quarter" idx="18"/>
          </p:nvPr>
        </p:nvSpPr>
        <p:spPr>
          <a:xfrm>
            <a:off x="4960507" y="2519363"/>
            <a:ext cx="2281237" cy="2268537"/>
          </a:xfrm>
          <a:prstGeom prst="rect">
            <a:avLst/>
          </a:prstGeom>
          <a:blipFill dpi="0" rotWithShape="1">
            <a:blip r:embed="rId5"/>
            <a:srcRect/>
            <a:tile tx="0" ty="0" sx="40000" sy="40000" flip="none" algn="b"/>
          </a:blipFill>
        </p:spPr>
        <p:txBody>
          <a:bodyPr/>
          <a:lstStyle/>
          <a:p>
            <a:endParaRPr lang="en-AU"/>
          </a:p>
        </p:txBody>
      </p:sp>
    </p:spTree>
    <p:extLst>
      <p:ext uri="{BB962C8B-B14F-4D97-AF65-F5344CB8AC3E}">
        <p14:creationId xmlns:p14="http://schemas.microsoft.com/office/powerpoint/2010/main" val="18316419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image with caption">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8466"/>
            <a:ext cx="10371666" cy="686646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228667 w 12192000"/>
              <a:gd name="connsiteY1" fmla="*/ 8467 h 6858000"/>
              <a:gd name="connsiteX2" fmla="*/ 12192000 w 12192000"/>
              <a:gd name="connsiteY2" fmla="*/ 6858000 h 6858000"/>
              <a:gd name="connsiteX3" fmla="*/ 0 w 12192000"/>
              <a:gd name="connsiteY3" fmla="*/ 6858000 h 6858000"/>
              <a:gd name="connsiteX4" fmla="*/ 0 w 12192000"/>
              <a:gd name="connsiteY4" fmla="*/ 0 h 6858000"/>
              <a:gd name="connsiteX0" fmla="*/ 0 w 10498666"/>
              <a:gd name="connsiteY0" fmla="*/ 0 h 6858000"/>
              <a:gd name="connsiteX1" fmla="*/ 9228667 w 10498666"/>
              <a:gd name="connsiteY1" fmla="*/ 8467 h 6858000"/>
              <a:gd name="connsiteX2" fmla="*/ 10498666 w 10498666"/>
              <a:gd name="connsiteY2" fmla="*/ 6858000 h 6858000"/>
              <a:gd name="connsiteX3" fmla="*/ 0 w 10498666"/>
              <a:gd name="connsiteY3" fmla="*/ 6858000 h 6858000"/>
              <a:gd name="connsiteX4" fmla="*/ 0 w 10498666"/>
              <a:gd name="connsiteY4" fmla="*/ 0 h 6858000"/>
              <a:gd name="connsiteX0" fmla="*/ 0 w 10498666"/>
              <a:gd name="connsiteY0" fmla="*/ 8466 h 6866466"/>
              <a:gd name="connsiteX1" fmla="*/ 9245601 w 10498666"/>
              <a:gd name="connsiteY1" fmla="*/ 0 h 6866466"/>
              <a:gd name="connsiteX2" fmla="*/ 10498666 w 10498666"/>
              <a:gd name="connsiteY2" fmla="*/ 6866466 h 6866466"/>
              <a:gd name="connsiteX3" fmla="*/ 0 w 10498666"/>
              <a:gd name="connsiteY3" fmla="*/ 6866466 h 6866466"/>
              <a:gd name="connsiteX4" fmla="*/ 0 w 10498666"/>
              <a:gd name="connsiteY4" fmla="*/ 8466 h 6866466"/>
              <a:gd name="connsiteX0" fmla="*/ 0 w 10371666"/>
              <a:gd name="connsiteY0" fmla="*/ 8466 h 6866466"/>
              <a:gd name="connsiteX1" fmla="*/ 9245601 w 10371666"/>
              <a:gd name="connsiteY1" fmla="*/ 0 h 6866466"/>
              <a:gd name="connsiteX2" fmla="*/ 10371666 w 10371666"/>
              <a:gd name="connsiteY2" fmla="*/ 6849533 h 6866466"/>
              <a:gd name="connsiteX3" fmla="*/ 0 w 10371666"/>
              <a:gd name="connsiteY3" fmla="*/ 6866466 h 6866466"/>
              <a:gd name="connsiteX4" fmla="*/ 0 w 10371666"/>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666" h="6866466">
                <a:moveTo>
                  <a:pt x="0" y="8466"/>
                </a:moveTo>
                <a:lnTo>
                  <a:pt x="9245601" y="0"/>
                </a:lnTo>
                <a:lnTo>
                  <a:pt x="10371666" y="6849533"/>
                </a:lnTo>
                <a:lnTo>
                  <a:pt x="0" y="6866466"/>
                </a:lnTo>
                <a:lnTo>
                  <a:pt x="0" y="8466"/>
                </a:lnTo>
                <a:close/>
              </a:path>
            </a:pathLst>
          </a:custGeom>
          <a:blipFill dpi="0" rotWithShape="1">
            <a:blip r:embed="rId2"/>
            <a:srcRect/>
            <a:tile tx="0" ty="0" sx="100000" sy="100000" flip="none" algn="b"/>
          </a:blipFill>
        </p:spPr>
        <p:txBody>
          <a:bodyPr/>
          <a:lstStyle/>
          <a:p>
            <a:endParaRPr lang="en-AU"/>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3" name="Text Placeholder 17"/>
          <p:cNvSpPr>
            <a:spLocks noGrp="1"/>
          </p:cNvSpPr>
          <p:nvPr>
            <p:ph type="body" sz="quarter" idx="14" hasCustomPrompt="1"/>
          </p:nvPr>
        </p:nvSpPr>
        <p:spPr>
          <a:xfrm>
            <a:off x="9689170" y="332573"/>
            <a:ext cx="2309631" cy="1302845"/>
          </a:xfrm>
          <a:prstGeom prst="rect">
            <a:avLst/>
          </a:prstGeom>
          <a:noFill/>
        </p:spPr>
        <p:txBody>
          <a:bodyPr/>
          <a:lstStyle>
            <a:lvl1pPr>
              <a:defRPr sz="2000" b="1" baseline="0">
                <a:solidFill>
                  <a:schemeClr val="tx1"/>
                </a:solidFill>
              </a:defRPr>
            </a:lvl1pPr>
          </a:lstStyle>
          <a:p>
            <a:r>
              <a:rPr lang="en-AU" dirty="0" smtClean="0"/>
              <a:t>Image caption (title case)</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0328" y="6329169"/>
            <a:ext cx="1262009" cy="367200"/>
          </a:xfrm>
          <a:prstGeom prst="rect">
            <a:avLst/>
          </a:prstGeom>
        </p:spPr>
      </p:pic>
    </p:spTree>
    <p:extLst>
      <p:ext uri="{BB962C8B-B14F-4D97-AF65-F5344CB8AC3E}">
        <p14:creationId xmlns:p14="http://schemas.microsoft.com/office/powerpoint/2010/main" val="37642607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3973"/>
      </p:ext>
    </p:extLst>
  </p:cSld>
  <p:clrMap bg1="lt1" tx1="dk1" bg2="lt2" tx2="dk2" accent1="accent1" accent2="accent2" accent3="accent3" accent4="accent4" accent5="accent5" accent6="accent6" hlink="hlink" folHlink="folHlink"/>
  <p:sldLayoutIdLst>
    <p:sldLayoutId id="2147483901" r:id="rId1"/>
    <p:sldLayoutId id="2147483931" r:id="rId2"/>
    <p:sldLayoutId id="2147483932" r:id="rId3"/>
    <p:sldLayoutId id="2147483933" r:id="rId4"/>
    <p:sldLayoutId id="2147483913" r:id="rId5"/>
    <p:sldLayoutId id="2147483934" r:id="rId6"/>
    <p:sldLayoutId id="2147483923" r:id="rId7"/>
    <p:sldLayoutId id="2147483919" r:id="rId8"/>
    <p:sldLayoutId id="2147483920" r:id="rId9"/>
    <p:sldLayoutId id="2147483918" r:id="rId10"/>
    <p:sldLayoutId id="2147483915" r:id="rId11"/>
    <p:sldLayoutId id="2147483935" r:id="rId12"/>
    <p:sldLayoutId id="2147483916" r:id="rId13"/>
    <p:sldLayoutId id="2147483921" r:id="rId14"/>
    <p:sldLayoutId id="2147483936"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p:titleStyle>
    <p:body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pp.powerbi.com/reports/6771fce8-f9f4-4e24-bba6-16b85d137813/ReportSectiond25c6dbc5a63db346050?pbi_source=PowerPoin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pp.powerbi.com/reports/6771fce8-f9f4-4e24-bba6-16b85d137813/ReportSection25bd2e80107209029e9c?pbi_source=PowerPoint"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monash.edu/library/inclusive-teaching"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8808" y="3131750"/>
            <a:ext cx="6012163" cy="732103"/>
          </a:xfrm>
        </p:spPr>
        <p:txBody>
          <a:bodyPr/>
          <a:lstStyle/>
          <a:p>
            <a:r>
              <a:rPr lang="en-AU" i="1" dirty="0" smtClean="0"/>
              <a:t>Transition</a:t>
            </a:r>
            <a:r>
              <a:rPr lang="en-AU" i="1" dirty="0"/>
              <a:t>, </a:t>
            </a:r>
            <a:r>
              <a:rPr lang="en-AU" i="1" dirty="0" smtClean="0"/>
              <a:t>Orientation, Retention</a:t>
            </a:r>
            <a:endParaRPr lang="en-AU" i="1" dirty="0"/>
          </a:p>
          <a:p>
            <a:endParaRPr lang="en-AU" dirty="0" smtClean="0"/>
          </a:p>
          <a:p>
            <a:r>
              <a:rPr lang="en-AU" dirty="0" smtClean="0"/>
              <a:t>Lisa Smith</a:t>
            </a:r>
          </a:p>
          <a:p>
            <a:r>
              <a:rPr lang="en-AU" dirty="0" smtClean="0"/>
              <a:t>Library Director, Education</a:t>
            </a:r>
            <a:endParaRPr lang="en-AU" dirty="0"/>
          </a:p>
        </p:txBody>
      </p:sp>
      <p:sp>
        <p:nvSpPr>
          <p:cNvPr id="3" name="Text Placeholder 2"/>
          <p:cNvSpPr>
            <a:spLocks noGrp="1"/>
          </p:cNvSpPr>
          <p:nvPr>
            <p:ph type="body" sz="quarter" idx="12"/>
          </p:nvPr>
        </p:nvSpPr>
        <p:spPr>
          <a:xfrm>
            <a:off x="379413" y="5659189"/>
            <a:ext cx="5649316" cy="409725"/>
          </a:xfrm>
        </p:spPr>
        <p:txBody>
          <a:bodyPr/>
          <a:lstStyle/>
          <a:p>
            <a:r>
              <a:rPr lang="en-AU" dirty="0" smtClean="0"/>
              <a:t>11 July 2019</a:t>
            </a:r>
            <a:endParaRPr lang="en-AU" dirty="0"/>
          </a:p>
        </p:txBody>
      </p:sp>
      <p:sp>
        <p:nvSpPr>
          <p:cNvPr id="5" name="Text Placeholder 4"/>
          <p:cNvSpPr>
            <a:spLocks noGrp="1"/>
          </p:cNvSpPr>
          <p:nvPr>
            <p:ph type="body" sz="quarter" idx="14"/>
          </p:nvPr>
        </p:nvSpPr>
        <p:spPr>
          <a:xfrm>
            <a:off x="379112" y="6080174"/>
            <a:ext cx="5649617" cy="409725"/>
          </a:xfrm>
        </p:spPr>
        <p:txBody>
          <a:bodyPr/>
          <a:lstStyle/>
          <a:p>
            <a:r>
              <a:rPr lang="en-AU" dirty="0" smtClean="0"/>
              <a:t>STARS Showcase, Monash University</a:t>
            </a:r>
            <a:endParaRPr lang="en-AU" dirty="0"/>
          </a:p>
        </p:txBody>
      </p:sp>
      <p:sp>
        <p:nvSpPr>
          <p:cNvPr id="7" name="Text Placeholder 6"/>
          <p:cNvSpPr>
            <a:spLocks noGrp="1"/>
          </p:cNvSpPr>
          <p:nvPr>
            <p:ph type="body" sz="quarter" idx="13"/>
          </p:nvPr>
        </p:nvSpPr>
        <p:spPr>
          <a:xfrm>
            <a:off x="378808" y="1447637"/>
            <a:ext cx="6012467" cy="1180231"/>
          </a:xfrm>
        </p:spPr>
        <p:txBody>
          <a:bodyPr/>
          <a:lstStyle/>
          <a:p>
            <a:r>
              <a:rPr lang="en-AU" dirty="0"/>
              <a:t>The Library’s role in students’ success:</a:t>
            </a:r>
          </a:p>
          <a:p>
            <a:endParaRPr lang="en-AU" dirty="0"/>
          </a:p>
        </p:txBody>
      </p:sp>
    </p:spTree>
    <p:extLst>
      <p:ext uri="{BB962C8B-B14F-4D97-AF65-F5344CB8AC3E}">
        <p14:creationId xmlns:p14="http://schemas.microsoft.com/office/powerpoint/2010/main" val="366330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403" y="1598147"/>
            <a:ext cx="8574110" cy="38020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0663471"/>
              </p:ext>
            </p:extLst>
          </p:nvPr>
        </p:nvGraphicFramePr>
        <p:xfrm>
          <a:off x="8548777" y="492504"/>
          <a:ext cx="3168074" cy="2806957"/>
        </p:xfrm>
        <a:graphic>
          <a:graphicData uri="http://schemas.openxmlformats.org/drawingml/2006/table">
            <a:tbl>
              <a:tblPr firstRow="1" bandRow="1">
                <a:tableStyleId>{C4B1156A-380E-4F78-BDF5-A606A8083BF9}</a:tableStyleId>
              </a:tblPr>
              <a:tblGrid>
                <a:gridCol w="3168074">
                  <a:extLst>
                    <a:ext uri="{9D8B030D-6E8A-4147-A177-3AD203B41FA5}">
                      <a16:colId xmlns:a16="http://schemas.microsoft.com/office/drawing/2014/main" val="149558576"/>
                    </a:ext>
                  </a:extLst>
                </a:gridCol>
              </a:tblGrid>
              <a:tr h="242819">
                <a:tc>
                  <a:txBody>
                    <a:bodyPr/>
                    <a:lstStyle/>
                    <a:p>
                      <a:r>
                        <a:rPr lang="en-AU" sz="1200" dirty="0" smtClean="0"/>
                        <a:t>Strategic</a:t>
                      </a:r>
                      <a:r>
                        <a:rPr lang="en-AU" sz="1200" baseline="0" dirty="0" smtClean="0"/>
                        <a:t> Engagement</a:t>
                      </a:r>
                      <a:endParaRPr lang="en-AU" sz="1200" dirty="0"/>
                    </a:p>
                  </a:txBody>
                  <a:tcPr/>
                </a:tc>
                <a:extLst>
                  <a:ext uri="{0D108BD9-81ED-4DB2-BD59-A6C34878D82A}">
                    <a16:rowId xmlns:a16="http://schemas.microsoft.com/office/drawing/2014/main" val="1526621526"/>
                  </a:ext>
                </a:extLst>
              </a:tr>
              <a:tr h="256107">
                <a:tc>
                  <a:txBody>
                    <a:bodyPr/>
                    <a:lstStyle/>
                    <a:p>
                      <a:r>
                        <a:rPr lang="en-AU" sz="1200" dirty="0" smtClean="0"/>
                        <a:t>Core unit</a:t>
                      </a:r>
                      <a:endParaRPr lang="en-AU" sz="1200" dirty="0"/>
                    </a:p>
                  </a:txBody>
                  <a:tcPr/>
                </a:tc>
                <a:extLst>
                  <a:ext uri="{0D108BD9-81ED-4DB2-BD59-A6C34878D82A}">
                    <a16:rowId xmlns:a16="http://schemas.microsoft.com/office/drawing/2014/main" val="578143781"/>
                  </a:ext>
                </a:extLst>
              </a:tr>
              <a:tr h="256107">
                <a:tc>
                  <a:txBody>
                    <a:bodyPr/>
                    <a:lstStyle/>
                    <a:p>
                      <a:r>
                        <a:rPr lang="en-AU" sz="1200" dirty="0" smtClean="0"/>
                        <a:t>Foundation</a:t>
                      </a:r>
                      <a:r>
                        <a:rPr lang="en-AU" sz="1200" baseline="0" dirty="0" smtClean="0"/>
                        <a:t> unit</a:t>
                      </a:r>
                      <a:endParaRPr lang="en-AU" sz="1200" dirty="0"/>
                    </a:p>
                  </a:txBody>
                  <a:tcPr/>
                </a:tc>
                <a:extLst>
                  <a:ext uri="{0D108BD9-81ED-4DB2-BD59-A6C34878D82A}">
                    <a16:rowId xmlns:a16="http://schemas.microsoft.com/office/drawing/2014/main" val="2015604811"/>
                  </a:ext>
                </a:extLst>
              </a:tr>
              <a:tr h="256107">
                <a:tc>
                  <a:txBody>
                    <a:bodyPr/>
                    <a:lstStyle/>
                    <a:p>
                      <a:r>
                        <a:rPr lang="en-AU" sz="1200" dirty="0" smtClean="0"/>
                        <a:t>Gateway unit</a:t>
                      </a:r>
                    </a:p>
                  </a:txBody>
                  <a:tcPr/>
                </a:tc>
                <a:extLst>
                  <a:ext uri="{0D108BD9-81ED-4DB2-BD59-A6C34878D82A}">
                    <a16:rowId xmlns:a16="http://schemas.microsoft.com/office/drawing/2014/main" val="11320328"/>
                  </a:ext>
                </a:extLst>
              </a:tr>
              <a:tr h="314062">
                <a:tc>
                  <a:txBody>
                    <a:bodyPr/>
                    <a:lstStyle/>
                    <a:p>
                      <a:r>
                        <a:rPr lang="en-AU" sz="1200" dirty="0" smtClean="0"/>
                        <a:t>Key ‘point in course’ for specific cohort</a:t>
                      </a:r>
                      <a:endParaRPr lang="en-AU" sz="1200" dirty="0"/>
                    </a:p>
                  </a:txBody>
                  <a:tcPr/>
                </a:tc>
                <a:extLst>
                  <a:ext uri="{0D108BD9-81ED-4DB2-BD59-A6C34878D82A}">
                    <a16:rowId xmlns:a16="http://schemas.microsoft.com/office/drawing/2014/main" val="3034757998"/>
                  </a:ext>
                </a:extLst>
              </a:tr>
              <a:tr h="256107">
                <a:tc>
                  <a:txBody>
                    <a:bodyPr/>
                    <a:lstStyle/>
                    <a:p>
                      <a:r>
                        <a:rPr lang="en-AU" sz="1200" dirty="0" smtClean="0"/>
                        <a:t>New course of strategic</a:t>
                      </a:r>
                      <a:r>
                        <a:rPr lang="en-AU" sz="1200" baseline="0" dirty="0" smtClean="0"/>
                        <a:t> importance</a:t>
                      </a:r>
                      <a:endParaRPr lang="en-AU" sz="1200" dirty="0"/>
                    </a:p>
                  </a:txBody>
                  <a:tcPr/>
                </a:tc>
                <a:extLst>
                  <a:ext uri="{0D108BD9-81ED-4DB2-BD59-A6C34878D82A}">
                    <a16:rowId xmlns:a16="http://schemas.microsoft.com/office/drawing/2014/main" val="1625396446"/>
                  </a:ext>
                </a:extLst>
              </a:tr>
              <a:tr h="298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Innovative</a:t>
                      </a:r>
                      <a:r>
                        <a:rPr lang="en-AU" sz="1200" baseline="0" dirty="0" smtClean="0"/>
                        <a:t> teaching and learning opportunity</a:t>
                      </a:r>
                      <a:endParaRPr lang="en-AU" sz="1200" dirty="0" smtClean="0"/>
                    </a:p>
                  </a:txBody>
                  <a:tcPr/>
                </a:tc>
                <a:extLst>
                  <a:ext uri="{0D108BD9-81ED-4DB2-BD59-A6C34878D82A}">
                    <a16:rowId xmlns:a16="http://schemas.microsoft.com/office/drawing/2014/main" val="200230006"/>
                  </a:ext>
                </a:extLst>
              </a:tr>
              <a:tr h="256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‘Foot in the door’ unit</a:t>
                      </a:r>
                      <a:endParaRPr lang="en-AU" sz="1200" dirty="0"/>
                    </a:p>
                  </a:txBody>
                  <a:tcPr/>
                </a:tc>
                <a:extLst>
                  <a:ext uri="{0D108BD9-81ED-4DB2-BD59-A6C34878D82A}">
                    <a16:rowId xmlns:a16="http://schemas.microsoft.com/office/drawing/2014/main" val="2667055457"/>
                  </a:ext>
                </a:extLst>
              </a:tr>
              <a:tr h="256107">
                <a:tc>
                  <a:txBody>
                    <a:bodyPr/>
                    <a:lstStyle/>
                    <a:p>
                      <a:r>
                        <a:rPr lang="en-AU" sz="1200" dirty="0" smtClean="0"/>
                        <a:t>Compulsory/quasi</a:t>
                      </a:r>
                      <a:r>
                        <a:rPr lang="en-AU" sz="1200" baseline="0" dirty="0" smtClean="0"/>
                        <a:t> compulsory unit</a:t>
                      </a:r>
                    </a:p>
                  </a:txBody>
                  <a:tcPr/>
                </a:tc>
                <a:extLst>
                  <a:ext uri="{0D108BD9-81ED-4DB2-BD59-A6C34878D82A}">
                    <a16:rowId xmlns:a16="http://schemas.microsoft.com/office/drawing/2014/main" val="743024700"/>
                  </a:ext>
                </a:extLst>
              </a:tr>
              <a:tr h="256107">
                <a:tc>
                  <a:txBody>
                    <a:bodyPr/>
                    <a:lstStyle/>
                    <a:p>
                      <a:r>
                        <a:rPr lang="en-AU" sz="1200" baseline="0" dirty="0" smtClean="0"/>
                        <a:t>Capstone unit</a:t>
                      </a:r>
                    </a:p>
                  </a:txBody>
                  <a:tcPr/>
                </a:tc>
                <a:extLst>
                  <a:ext uri="{0D108BD9-81ED-4DB2-BD59-A6C34878D82A}">
                    <a16:rowId xmlns:a16="http://schemas.microsoft.com/office/drawing/2014/main" val="219370884"/>
                  </a:ext>
                </a:extLst>
              </a:tr>
            </a:tbl>
          </a:graphicData>
        </a:graphic>
      </p:graphicFrame>
      <p:sp>
        <p:nvSpPr>
          <p:cNvPr id="4" name="Text Placeholder 1"/>
          <p:cNvSpPr>
            <a:spLocks noGrp="1"/>
          </p:cNvSpPr>
          <p:nvPr>
            <p:ph type="body" sz="quarter" idx="11"/>
          </p:nvPr>
        </p:nvSpPr>
        <p:spPr>
          <a:xfrm>
            <a:off x="300211" y="345624"/>
            <a:ext cx="7451725"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Programs</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a:p>
            <a:endParaRPr lang="en-AU" dirty="0"/>
          </a:p>
        </p:txBody>
      </p:sp>
    </p:spTree>
    <p:extLst>
      <p:ext uri="{BB962C8B-B14F-4D97-AF65-F5344CB8AC3E}">
        <p14:creationId xmlns:p14="http://schemas.microsoft.com/office/powerpoint/2010/main" val="1213163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1"/>
          </p:nvPr>
        </p:nvSpPr>
        <p:spPr>
          <a:xfrm>
            <a:off x="3620925" y="120770"/>
            <a:ext cx="4574169"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Programs</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2589451"/>
            <a:ext cx="9334500" cy="3076575"/>
          </a:xfrm>
          <a:prstGeom prst="rect">
            <a:avLst/>
          </a:prstGeom>
        </p:spPr>
      </p:pic>
      <p:sp>
        <p:nvSpPr>
          <p:cNvPr id="8" name="TextBox 7"/>
          <p:cNvSpPr txBox="1"/>
          <p:nvPr/>
        </p:nvSpPr>
        <p:spPr>
          <a:xfrm>
            <a:off x="638354" y="1173192"/>
            <a:ext cx="7643003" cy="677108"/>
          </a:xfrm>
          <a:prstGeom prst="rect">
            <a:avLst/>
          </a:prstGeom>
          <a:noFill/>
        </p:spPr>
        <p:txBody>
          <a:bodyPr wrap="square" rtlCol="0">
            <a:spAutoFit/>
          </a:bodyPr>
          <a:lstStyle/>
          <a:p>
            <a:r>
              <a:rPr lang="en-AU" sz="2000" i="1" dirty="0">
                <a:latin typeface="Arial Narrow" panose="020B0606020202030204" pitchFamily="34" charset="0"/>
              </a:rPr>
              <a:t>What are </a:t>
            </a:r>
            <a:r>
              <a:rPr lang="en-AU" sz="2000" dirty="0">
                <a:latin typeface="Arial Narrow" panose="020B0606020202030204" pitchFamily="34" charset="0"/>
              </a:rPr>
              <a:t>the </a:t>
            </a:r>
            <a:r>
              <a:rPr lang="en-AU" sz="2000" dirty="0">
                <a:solidFill>
                  <a:schemeClr val="accent1"/>
                </a:solidFill>
                <a:latin typeface="Arial Narrow" panose="020B0606020202030204" pitchFamily="34" charset="0"/>
              </a:rPr>
              <a:t>research</a:t>
            </a:r>
            <a:r>
              <a:rPr lang="en-AU" sz="2000" dirty="0">
                <a:latin typeface="Arial Narrow" panose="020B0606020202030204" pitchFamily="34" charset="0"/>
              </a:rPr>
              <a:t> and </a:t>
            </a:r>
            <a:r>
              <a:rPr lang="en-AU" sz="2000" dirty="0">
                <a:solidFill>
                  <a:schemeClr val="accent1"/>
                </a:solidFill>
                <a:latin typeface="Arial Narrow" panose="020B0606020202030204" pitchFamily="34" charset="0"/>
              </a:rPr>
              <a:t>work</a:t>
            </a:r>
            <a:r>
              <a:rPr lang="en-AU" sz="2000" dirty="0">
                <a:latin typeface="Arial Narrow" panose="020B0606020202030204" pitchFamily="34" charset="0"/>
              </a:rPr>
              <a:t> skills being developed through these programs?</a:t>
            </a:r>
          </a:p>
          <a:p>
            <a:endParaRPr lang="en-AU" dirty="0"/>
          </a:p>
        </p:txBody>
      </p:sp>
      <p:sp>
        <p:nvSpPr>
          <p:cNvPr id="9" name="TextBox 8"/>
          <p:cNvSpPr txBox="1"/>
          <p:nvPr/>
        </p:nvSpPr>
        <p:spPr>
          <a:xfrm>
            <a:off x="1428749" y="2220119"/>
            <a:ext cx="4590645" cy="369332"/>
          </a:xfrm>
          <a:prstGeom prst="rect">
            <a:avLst/>
          </a:prstGeom>
          <a:noFill/>
          <a:ln w="25400">
            <a:solidFill>
              <a:schemeClr val="accent2"/>
            </a:solidFill>
          </a:ln>
        </p:spPr>
        <p:txBody>
          <a:bodyPr wrap="square" rtlCol="0">
            <a:spAutoFit/>
          </a:bodyPr>
          <a:lstStyle/>
          <a:p>
            <a:r>
              <a:rPr lang="en-AU" dirty="0" smtClean="0">
                <a:latin typeface="Arial Narrow" panose="020B0606020202030204" pitchFamily="34" charset="0"/>
              </a:rPr>
              <a:t>Research Skill Development framework</a:t>
            </a:r>
            <a:endParaRPr lang="en-AU" dirty="0">
              <a:latin typeface="Arial Narrow" panose="020B0606020202030204" pitchFamily="34" charset="0"/>
            </a:endParaRPr>
          </a:p>
        </p:txBody>
      </p:sp>
      <p:sp>
        <p:nvSpPr>
          <p:cNvPr id="10" name="TextBox 9"/>
          <p:cNvSpPr txBox="1"/>
          <p:nvPr/>
        </p:nvSpPr>
        <p:spPr>
          <a:xfrm>
            <a:off x="6124074" y="2220119"/>
            <a:ext cx="4639176" cy="369332"/>
          </a:xfrm>
          <a:prstGeom prst="rect">
            <a:avLst/>
          </a:prstGeom>
          <a:noFill/>
          <a:ln w="25400">
            <a:solidFill>
              <a:schemeClr val="accent2"/>
            </a:solidFill>
          </a:ln>
        </p:spPr>
        <p:txBody>
          <a:bodyPr wrap="square" rtlCol="0">
            <a:spAutoFit/>
          </a:bodyPr>
          <a:lstStyle/>
          <a:p>
            <a:r>
              <a:rPr lang="en-AU" dirty="0" smtClean="0">
                <a:latin typeface="Arial Narrow" panose="020B0606020202030204" pitchFamily="34" charset="0"/>
              </a:rPr>
              <a:t>Work Skill Development framework</a:t>
            </a:r>
            <a:endParaRPr lang="en-AU" dirty="0">
              <a:latin typeface="Arial Narrow" panose="020B0606020202030204" pitchFamily="34" charset="0"/>
            </a:endParaRPr>
          </a:p>
        </p:txBody>
      </p:sp>
    </p:spTree>
    <p:extLst>
      <p:ext uri="{BB962C8B-B14F-4D97-AF65-F5344CB8AC3E}">
        <p14:creationId xmlns:p14="http://schemas.microsoft.com/office/powerpoint/2010/main" val="192774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ext Placeholder 1"/>
          <p:cNvSpPr>
            <a:spLocks noGrp="1"/>
          </p:cNvSpPr>
          <p:nvPr>
            <p:ph type="body" sz="quarter" idx="11"/>
          </p:nvPr>
        </p:nvSpPr>
        <p:spPr>
          <a:xfrm>
            <a:off x="3299058" y="25879"/>
            <a:ext cx="4574169"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Programs</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p:txBody>
      </p:sp>
      <p:sp>
        <p:nvSpPr>
          <p:cNvPr id="2" name="TextBox 1"/>
          <p:cNvSpPr txBox="1"/>
          <p:nvPr/>
        </p:nvSpPr>
        <p:spPr>
          <a:xfrm>
            <a:off x="5098211" y="3295291"/>
            <a:ext cx="2930291" cy="923330"/>
          </a:xfrm>
          <a:prstGeom prst="rect">
            <a:avLst/>
          </a:prstGeom>
          <a:noFill/>
          <a:ln w="25400">
            <a:solidFill>
              <a:schemeClr val="accent2"/>
            </a:solidFill>
          </a:ln>
        </p:spPr>
        <p:txBody>
          <a:bodyPr wrap="square" rtlCol="0">
            <a:spAutoFit/>
          </a:bodyPr>
          <a:lstStyle/>
          <a:p>
            <a:r>
              <a:rPr lang="en-AU" i="1" dirty="0">
                <a:latin typeface="Arial Narrow" panose="020B0606020202030204" pitchFamily="34" charset="0"/>
              </a:rPr>
              <a:t>Focus on </a:t>
            </a:r>
            <a:r>
              <a:rPr lang="en-AU" dirty="0">
                <a:latin typeface="Arial Narrow" panose="020B0606020202030204" pitchFamily="34" charset="0"/>
              </a:rPr>
              <a:t>First </a:t>
            </a:r>
            <a:r>
              <a:rPr lang="en-AU" dirty="0" smtClean="0">
                <a:latin typeface="Arial Narrow" panose="020B0606020202030204" pitchFamily="34" charset="0"/>
              </a:rPr>
              <a:t>Year </a:t>
            </a:r>
            <a:r>
              <a:rPr lang="en-AU" dirty="0">
                <a:latin typeface="Arial Narrow" panose="020B0606020202030204" pitchFamily="34" charset="0"/>
              </a:rPr>
              <a:t>undergraduate students </a:t>
            </a:r>
          </a:p>
          <a:p>
            <a:endParaRPr lang="en-AU" dirty="0"/>
          </a:p>
        </p:txBody>
      </p:sp>
    </p:spTree>
    <p:extLst>
      <p:ext uri="{BB962C8B-B14F-4D97-AF65-F5344CB8AC3E}">
        <p14:creationId xmlns:p14="http://schemas.microsoft.com/office/powerpoint/2010/main" val="68868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24" y="422190"/>
            <a:ext cx="11275539" cy="6435810"/>
          </a:xfrm>
          <a:prstGeom prst="rect">
            <a:avLst/>
          </a:prstGeom>
        </p:spPr>
      </p:pic>
      <p:sp>
        <p:nvSpPr>
          <p:cNvPr id="4" name="Text Placeholder 1"/>
          <p:cNvSpPr>
            <a:spLocks noGrp="1"/>
          </p:cNvSpPr>
          <p:nvPr>
            <p:ph type="body" sz="quarter" idx="11"/>
          </p:nvPr>
        </p:nvSpPr>
        <p:spPr>
          <a:xfrm>
            <a:off x="2145808" y="142458"/>
            <a:ext cx="7881333"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Research and Learning Point</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a:p>
            <a:endParaRPr lang="en-AU" dirty="0"/>
          </a:p>
        </p:txBody>
      </p:sp>
      <p:sp>
        <p:nvSpPr>
          <p:cNvPr id="2" name="TextBox 1"/>
          <p:cNvSpPr txBox="1"/>
          <p:nvPr/>
        </p:nvSpPr>
        <p:spPr>
          <a:xfrm>
            <a:off x="8600186" y="1891866"/>
            <a:ext cx="2708694" cy="461665"/>
          </a:xfrm>
          <a:prstGeom prst="rect">
            <a:avLst/>
          </a:prstGeom>
          <a:noFill/>
        </p:spPr>
        <p:txBody>
          <a:bodyPr wrap="square" rtlCol="0">
            <a:spAutoFit/>
          </a:bodyPr>
          <a:lstStyle/>
          <a:p>
            <a:r>
              <a:rPr lang="en-AU" sz="2400" dirty="0" smtClean="0">
                <a:latin typeface="Arial Narrow" panose="020B0606020202030204" pitchFamily="34" charset="0"/>
              </a:rPr>
              <a:t>By assessment type</a:t>
            </a:r>
            <a:endParaRPr lang="en-AU" sz="2400" dirty="0">
              <a:latin typeface="Arial Narrow" panose="020B0606020202030204" pitchFamily="34" charset="0"/>
            </a:endParaRPr>
          </a:p>
        </p:txBody>
      </p:sp>
    </p:spTree>
    <p:extLst>
      <p:ext uri="{BB962C8B-B14F-4D97-AF65-F5344CB8AC3E}">
        <p14:creationId xmlns:p14="http://schemas.microsoft.com/office/powerpoint/2010/main" val="399029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92" y="602394"/>
            <a:ext cx="10852094" cy="6190976"/>
          </a:xfrm>
          <a:prstGeom prst="rect">
            <a:avLst/>
          </a:prstGeom>
        </p:spPr>
      </p:pic>
      <p:sp>
        <p:nvSpPr>
          <p:cNvPr id="4" name="Text Placeholder 1"/>
          <p:cNvSpPr>
            <a:spLocks noGrp="1"/>
          </p:cNvSpPr>
          <p:nvPr>
            <p:ph type="body" sz="quarter" idx="11"/>
          </p:nvPr>
        </p:nvSpPr>
        <p:spPr>
          <a:xfrm>
            <a:off x="2931268" y="135927"/>
            <a:ext cx="7451725"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Undergraduate </a:t>
            </a:r>
            <a:r>
              <a:rPr lang="en-AU" sz="2400" b="1" i="1" dirty="0" smtClean="0">
                <a:solidFill>
                  <a:srgbClr val="006CAB"/>
                </a:solidFill>
                <a:latin typeface="Arial Narrow" panose="020B0606020202030204" pitchFamily="34" charset="0"/>
                <a:ea typeface="Arial Narrow" charset="0"/>
                <a:cs typeface="Arial Narrow" charset="0"/>
              </a:rPr>
              <a:t>– by assessment type</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a:p>
            <a:endParaRPr lang="en-AU" dirty="0"/>
          </a:p>
        </p:txBody>
      </p:sp>
    </p:spTree>
    <p:extLst>
      <p:ext uri="{BB962C8B-B14F-4D97-AF65-F5344CB8AC3E}">
        <p14:creationId xmlns:p14="http://schemas.microsoft.com/office/powerpoint/2010/main" val="299823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ext Placeholder 1"/>
          <p:cNvSpPr>
            <a:spLocks noGrp="1"/>
          </p:cNvSpPr>
          <p:nvPr>
            <p:ph type="body" sz="quarter" idx="11"/>
          </p:nvPr>
        </p:nvSpPr>
        <p:spPr>
          <a:xfrm>
            <a:off x="3284951" y="135927"/>
            <a:ext cx="7451725" cy="466468"/>
          </a:xfrm>
          <a:solidFill>
            <a:schemeClr val="bg1"/>
          </a:solidFill>
        </p:spPr>
        <p:txBody>
          <a:bodyPr/>
          <a:lstStyle/>
          <a:p>
            <a:r>
              <a:rPr lang="en-AU" sz="2400" b="1" dirty="0">
                <a:solidFill>
                  <a:srgbClr val="006CAB"/>
                </a:solidFill>
                <a:latin typeface="Arial Narrow" panose="020B0606020202030204" pitchFamily="34" charset="0"/>
                <a:ea typeface="Arial Narrow" charset="0"/>
                <a:cs typeface="Arial Narrow" charset="0"/>
              </a:rPr>
              <a:t>Undergraduate </a:t>
            </a:r>
            <a:r>
              <a:rPr lang="en-AU" sz="2400" b="1" i="1" dirty="0">
                <a:solidFill>
                  <a:srgbClr val="006CAB"/>
                </a:solidFill>
                <a:latin typeface="Arial Narrow" panose="020B0606020202030204" pitchFamily="34" charset="0"/>
                <a:ea typeface="Arial Narrow" charset="0"/>
                <a:cs typeface="Arial Narrow" charset="0"/>
              </a:rPr>
              <a:t>– by assessment type</a:t>
            </a:r>
          </a:p>
          <a:p>
            <a:endParaRPr lang="en-AU" dirty="0" smtClean="0"/>
          </a:p>
          <a:p>
            <a:endParaRPr lang="en-AU" dirty="0" smtClean="0"/>
          </a:p>
          <a:p>
            <a:endParaRPr lang="en-AU" dirty="0"/>
          </a:p>
        </p:txBody>
      </p:sp>
    </p:spTree>
    <p:extLst>
      <p:ext uri="{BB962C8B-B14F-4D97-AF65-F5344CB8AC3E}">
        <p14:creationId xmlns:p14="http://schemas.microsoft.com/office/powerpoint/2010/main" val="1232816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98" y="642551"/>
            <a:ext cx="10802870" cy="6166022"/>
          </a:xfrm>
          <a:prstGeom prst="rect">
            <a:avLst/>
          </a:prstGeom>
        </p:spPr>
      </p:pic>
      <p:sp>
        <p:nvSpPr>
          <p:cNvPr id="2" name="Rectangle 1"/>
          <p:cNvSpPr/>
          <p:nvPr/>
        </p:nvSpPr>
        <p:spPr>
          <a:xfrm>
            <a:off x="4229508" y="233715"/>
            <a:ext cx="4386137" cy="461665"/>
          </a:xfrm>
          <a:prstGeom prst="rect">
            <a:avLst/>
          </a:prstGeom>
        </p:spPr>
        <p:txBody>
          <a:bodyPr wrap="none">
            <a:spAutoFit/>
          </a:bodyPr>
          <a:lstStyle/>
          <a:p>
            <a:r>
              <a:rPr lang="en-AU" sz="2400" b="1" dirty="0">
                <a:solidFill>
                  <a:srgbClr val="006CAB"/>
                </a:solidFill>
                <a:latin typeface="Arial Narrow" panose="020B0606020202030204" pitchFamily="34" charset="0"/>
                <a:ea typeface="Arial Narrow" charset="0"/>
                <a:cs typeface="Arial Narrow" charset="0"/>
              </a:rPr>
              <a:t>2018 </a:t>
            </a:r>
            <a:r>
              <a:rPr lang="en-AU" sz="2400" b="1" i="1" dirty="0">
                <a:solidFill>
                  <a:srgbClr val="006CAB"/>
                </a:solidFill>
                <a:latin typeface="Arial Narrow" panose="020B0606020202030204" pitchFamily="34" charset="0"/>
                <a:ea typeface="Arial Narrow" charset="0"/>
                <a:cs typeface="Arial Narrow" charset="0"/>
              </a:rPr>
              <a:t>Research and Learning Point </a:t>
            </a:r>
            <a:endParaRPr lang="en-AU" sz="2400" dirty="0"/>
          </a:p>
        </p:txBody>
      </p:sp>
      <p:sp>
        <p:nvSpPr>
          <p:cNvPr id="4" name="Rectangle 3"/>
          <p:cNvSpPr/>
          <p:nvPr/>
        </p:nvSpPr>
        <p:spPr>
          <a:xfrm>
            <a:off x="8234507" y="812488"/>
            <a:ext cx="3227165" cy="461665"/>
          </a:xfrm>
          <a:prstGeom prst="rect">
            <a:avLst/>
          </a:prstGeom>
        </p:spPr>
        <p:txBody>
          <a:bodyPr wrap="none">
            <a:spAutoFit/>
          </a:bodyPr>
          <a:lstStyle/>
          <a:p>
            <a:r>
              <a:rPr lang="en-AU" sz="2400" dirty="0">
                <a:latin typeface="Arial Narrow" panose="020B0606020202030204" pitchFamily="34" charset="0"/>
              </a:rPr>
              <a:t>By </a:t>
            </a:r>
            <a:r>
              <a:rPr lang="en-AU" sz="2400" dirty="0" smtClean="0">
                <a:latin typeface="Arial Narrow" panose="020B0606020202030204" pitchFamily="34" charset="0"/>
              </a:rPr>
              <a:t>purpose of engagement</a:t>
            </a:r>
            <a:endParaRPr lang="en-AU" sz="2400" dirty="0">
              <a:latin typeface="Arial Narrow" panose="020B0606020202030204" pitchFamily="34" charset="0"/>
            </a:endParaRPr>
          </a:p>
        </p:txBody>
      </p:sp>
    </p:spTree>
    <p:extLst>
      <p:ext uri="{BB962C8B-B14F-4D97-AF65-F5344CB8AC3E}">
        <p14:creationId xmlns:p14="http://schemas.microsoft.com/office/powerpoint/2010/main" val="333843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00" y="721259"/>
            <a:ext cx="10612559" cy="6057397"/>
          </a:xfrm>
          <a:prstGeom prst="rect">
            <a:avLst/>
          </a:prstGeom>
        </p:spPr>
      </p:pic>
      <p:sp>
        <p:nvSpPr>
          <p:cNvPr id="2" name="Rectangle 1"/>
          <p:cNvSpPr/>
          <p:nvPr/>
        </p:nvSpPr>
        <p:spPr>
          <a:xfrm>
            <a:off x="4255386" y="259595"/>
            <a:ext cx="5489003" cy="461665"/>
          </a:xfrm>
          <a:prstGeom prst="rect">
            <a:avLst/>
          </a:prstGeom>
        </p:spPr>
        <p:txBody>
          <a:bodyPr wrap="none">
            <a:spAutoFit/>
          </a:bodyPr>
          <a:lstStyle/>
          <a:p>
            <a:r>
              <a:rPr lang="en-AU" sz="2400" b="1" dirty="0">
                <a:solidFill>
                  <a:srgbClr val="006CAB"/>
                </a:solidFill>
                <a:latin typeface="Arial Narrow" panose="020B0606020202030204" pitchFamily="34" charset="0"/>
                <a:ea typeface="Arial Narrow" charset="0"/>
                <a:cs typeface="Arial Narrow" charset="0"/>
              </a:rPr>
              <a:t>Undergraduate </a:t>
            </a:r>
            <a:r>
              <a:rPr lang="en-AU" sz="2400" b="1" i="1" dirty="0">
                <a:solidFill>
                  <a:srgbClr val="006CAB"/>
                </a:solidFill>
                <a:latin typeface="Arial Narrow" panose="020B0606020202030204" pitchFamily="34" charset="0"/>
                <a:ea typeface="Arial Narrow" charset="0"/>
                <a:cs typeface="Arial Narrow" charset="0"/>
              </a:rPr>
              <a:t>– by </a:t>
            </a:r>
            <a:r>
              <a:rPr lang="en-AU" sz="2400" b="1" i="1" dirty="0" smtClean="0">
                <a:solidFill>
                  <a:srgbClr val="006CAB"/>
                </a:solidFill>
                <a:latin typeface="Arial Narrow" panose="020B0606020202030204" pitchFamily="34" charset="0"/>
                <a:ea typeface="Arial Narrow" charset="0"/>
                <a:cs typeface="Arial Narrow" charset="0"/>
              </a:rPr>
              <a:t>purpose of engagement</a:t>
            </a:r>
            <a:endParaRPr lang="en-AU" sz="2400" b="1" i="1" dirty="0">
              <a:solidFill>
                <a:srgbClr val="006CAB"/>
              </a:solidFill>
              <a:latin typeface="Arial Narrow" panose="020B0606020202030204" pitchFamily="34" charset="0"/>
              <a:ea typeface="Arial Narrow" charset="0"/>
              <a:cs typeface="Arial Narrow" charset="0"/>
            </a:endParaRPr>
          </a:p>
        </p:txBody>
      </p:sp>
    </p:spTree>
    <p:extLst>
      <p:ext uri="{BB962C8B-B14F-4D97-AF65-F5344CB8AC3E}">
        <p14:creationId xmlns:p14="http://schemas.microsoft.com/office/powerpoint/2010/main" val="588218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3" y="599302"/>
            <a:ext cx="10915300" cy="6230194"/>
          </a:xfrm>
          <a:prstGeom prst="rect">
            <a:avLst/>
          </a:prstGeom>
        </p:spPr>
      </p:pic>
      <p:sp>
        <p:nvSpPr>
          <p:cNvPr id="4" name="Rectangle 3"/>
          <p:cNvSpPr/>
          <p:nvPr/>
        </p:nvSpPr>
        <p:spPr>
          <a:xfrm>
            <a:off x="3634284" y="260398"/>
            <a:ext cx="5489003" cy="461665"/>
          </a:xfrm>
          <a:prstGeom prst="rect">
            <a:avLst/>
          </a:prstGeom>
        </p:spPr>
        <p:txBody>
          <a:bodyPr wrap="none">
            <a:spAutoFit/>
          </a:bodyPr>
          <a:lstStyle/>
          <a:p>
            <a:r>
              <a:rPr lang="en-AU" sz="2400" b="1" dirty="0">
                <a:solidFill>
                  <a:srgbClr val="006CAB"/>
                </a:solidFill>
                <a:latin typeface="Arial Narrow" panose="020B0606020202030204" pitchFamily="34" charset="0"/>
                <a:ea typeface="Arial Narrow" charset="0"/>
                <a:cs typeface="Arial Narrow" charset="0"/>
              </a:rPr>
              <a:t>Undergraduate </a:t>
            </a:r>
            <a:r>
              <a:rPr lang="en-AU" sz="2400" b="1" i="1" dirty="0">
                <a:solidFill>
                  <a:srgbClr val="006CAB"/>
                </a:solidFill>
                <a:latin typeface="Arial Narrow" panose="020B0606020202030204" pitchFamily="34" charset="0"/>
                <a:ea typeface="Arial Narrow" charset="0"/>
                <a:cs typeface="Arial Narrow" charset="0"/>
              </a:rPr>
              <a:t>– by </a:t>
            </a:r>
            <a:r>
              <a:rPr lang="en-AU" sz="2400" b="1" i="1" dirty="0" smtClean="0">
                <a:solidFill>
                  <a:srgbClr val="006CAB"/>
                </a:solidFill>
                <a:latin typeface="Arial Narrow" panose="020B0606020202030204" pitchFamily="34" charset="0"/>
                <a:ea typeface="Arial Narrow" charset="0"/>
                <a:cs typeface="Arial Narrow" charset="0"/>
              </a:rPr>
              <a:t>purpose of engagement</a:t>
            </a:r>
            <a:endParaRPr lang="en-AU" sz="2400" b="1" i="1" dirty="0">
              <a:solidFill>
                <a:srgbClr val="006CAB"/>
              </a:solidFill>
              <a:latin typeface="Arial Narrow" panose="020B0606020202030204" pitchFamily="34" charset="0"/>
              <a:ea typeface="Arial Narrow" charset="0"/>
              <a:cs typeface="Arial Narrow" charset="0"/>
            </a:endParaRPr>
          </a:p>
        </p:txBody>
      </p:sp>
    </p:spTree>
    <p:extLst>
      <p:ext uri="{BB962C8B-B14F-4D97-AF65-F5344CB8AC3E}">
        <p14:creationId xmlns:p14="http://schemas.microsoft.com/office/powerpoint/2010/main" val="1585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1054838" cy="466468"/>
          </a:xfrm>
        </p:spPr>
        <p:txBody>
          <a:bodyPr/>
          <a:lstStyle/>
          <a:p>
            <a:r>
              <a:rPr lang="en-AU" b="1" dirty="0" smtClean="0">
                <a:solidFill>
                  <a:srgbClr val="006CAB"/>
                </a:solidFill>
              </a:rPr>
              <a:t>2018 Program examples – </a:t>
            </a:r>
            <a:r>
              <a:rPr lang="en-AU" b="1" i="1" dirty="0" smtClean="0">
                <a:solidFill>
                  <a:srgbClr val="006CAB"/>
                </a:solidFill>
              </a:rPr>
              <a:t>at every stage, for every cohort</a:t>
            </a:r>
            <a:endParaRPr lang="en-AU" b="1" i="1" dirty="0">
              <a:solidFill>
                <a:srgbClr val="006CAB"/>
              </a:solidFill>
            </a:endParaRPr>
          </a:p>
          <a:p>
            <a:endParaRPr lang="en-US" sz="2000" dirty="0" smtClean="0"/>
          </a:p>
          <a:p>
            <a:endParaRPr lang="en-US" sz="2000" dirty="0" smtClean="0"/>
          </a:p>
          <a:p>
            <a:endParaRPr lang="en-US" sz="2000" dirty="0"/>
          </a:p>
          <a:p>
            <a:endParaRPr lang="en-US" sz="2000" dirty="0" smtClean="0"/>
          </a:p>
          <a:p>
            <a:r>
              <a:rPr lang="en-US" sz="2000" dirty="0" smtClean="0"/>
              <a:t/>
            </a:r>
            <a:br>
              <a:rPr lang="en-US" sz="2000" dirty="0" smtClean="0"/>
            </a:br>
            <a:endParaRPr lang="en-US" sz="2000" dirty="0" smtClean="0"/>
          </a:p>
          <a:p>
            <a:endParaRPr lang="en-AU" dirty="0" smtClean="0">
              <a:solidFill>
                <a:srgbClr val="006DAE"/>
              </a:solidFill>
            </a:endParaRPr>
          </a:p>
          <a:p>
            <a:endParaRPr lang="en-AU" dirty="0">
              <a:solidFill>
                <a:srgbClr val="006DAE"/>
              </a:solidFill>
            </a:endParaRPr>
          </a:p>
          <a:p>
            <a:endParaRPr lang="en-AU" dirty="0"/>
          </a:p>
        </p:txBody>
      </p:sp>
      <p:sp>
        <p:nvSpPr>
          <p:cNvPr id="3" name="TextBox 2"/>
          <p:cNvSpPr txBox="1"/>
          <p:nvPr/>
        </p:nvSpPr>
        <p:spPr>
          <a:xfrm>
            <a:off x="505844" y="2893616"/>
            <a:ext cx="515581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Follow up teaching program – 2 students from each class attend a follow up workshop on developing and applying a research strategy for their assignment,  then run this in their own classes for peers, using Library resources </a:t>
            </a:r>
            <a:r>
              <a:rPr lang="en-US" sz="2000" dirty="0" smtClean="0">
                <a:latin typeface="Arial Narrow" panose="020B0606020202030204" pitchFamily="34" charset="0"/>
              </a:rPr>
              <a:t/>
            </a:r>
            <a:br>
              <a:rPr lang="en-US" sz="2000" dirty="0" smtClean="0">
                <a:latin typeface="Arial Narrow" panose="020B0606020202030204" pitchFamily="34" charset="0"/>
              </a:rPr>
            </a:br>
            <a:endParaRPr lang="en-US" sz="2000" dirty="0">
              <a:latin typeface="Arial Narrow" panose="020B0606020202030204" pitchFamily="34" charset="0"/>
            </a:endParaRPr>
          </a:p>
        </p:txBody>
      </p:sp>
      <p:sp>
        <p:nvSpPr>
          <p:cNvPr id="7" name="Rectangle 6"/>
          <p:cNvSpPr/>
          <p:nvPr/>
        </p:nvSpPr>
        <p:spPr>
          <a:xfrm>
            <a:off x="437264" y="1377420"/>
            <a:ext cx="10997784" cy="1077218"/>
          </a:xfrm>
          <a:prstGeom prst="rect">
            <a:avLst/>
          </a:prstGeom>
        </p:spPr>
        <p:txBody>
          <a:bodyPr wrap="square">
            <a:spAutoFit/>
          </a:bodyPr>
          <a:lstStyle/>
          <a:p>
            <a:r>
              <a:rPr lang="en-AU" sz="2400" dirty="0" err="1">
                <a:solidFill>
                  <a:srgbClr val="006DAE"/>
                </a:solidFill>
                <a:latin typeface="Arial Narrow" panose="020B0606020202030204" pitchFamily="34" charset="0"/>
              </a:rPr>
              <a:t>MCPathways</a:t>
            </a:r>
            <a:r>
              <a:rPr lang="en-AU" sz="2400" dirty="0">
                <a:solidFill>
                  <a:srgbClr val="006DAE"/>
                </a:solidFill>
                <a:latin typeface="Arial Narrow" panose="020B0606020202030204" pitchFamily="34" charset="0"/>
              </a:rPr>
              <a:t>: </a:t>
            </a:r>
            <a:r>
              <a:rPr lang="en-AU" sz="2000" dirty="0">
                <a:latin typeface="Arial Narrow" panose="020B0606020202030204" pitchFamily="34" charset="0"/>
              </a:rPr>
              <a:t>Monash English Bridging Course 10,15 or 20 week duration, students transitioning to University, very large, repeat cohorts across year. Set </a:t>
            </a:r>
            <a:r>
              <a:rPr lang="en-US" sz="2000" dirty="0">
                <a:latin typeface="Arial Narrow" panose="020B0606020202030204" pitchFamily="34" charset="0"/>
              </a:rPr>
              <a:t>of 6 e-learning modules (</a:t>
            </a:r>
            <a:r>
              <a:rPr lang="en-US" sz="2000" dirty="0" err="1">
                <a:latin typeface="Arial Narrow" panose="020B0606020202030204" pitchFamily="34" charset="0"/>
              </a:rPr>
              <a:t>iLearn</a:t>
            </a:r>
            <a:r>
              <a:rPr lang="en-US" sz="2000" dirty="0">
                <a:latin typeface="Arial Narrow" panose="020B0606020202030204" pitchFamily="34" charset="0"/>
              </a:rPr>
              <a:t>) developed to form the basis of an embedded research skills development program for MEB.</a:t>
            </a:r>
          </a:p>
        </p:txBody>
      </p:sp>
      <p:pic>
        <p:nvPicPr>
          <p:cNvPr id="2050" name="Picture 2" descr="Study spaces, lower 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37599" b="10801"/>
          <a:stretch/>
        </p:blipFill>
        <p:spPr bwMode="auto">
          <a:xfrm>
            <a:off x="5870575" y="2454638"/>
            <a:ext cx="5715000" cy="19659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 y="5166360"/>
            <a:ext cx="8991600" cy="707886"/>
          </a:xfrm>
          <a:prstGeom prst="rect">
            <a:avLst/>
          </a:prstGeom>
          <a:noFill/>
        </p:spPr>
        <p:txBody>
          <a:bodyPr wrap="square" rtlCol="0">
            <a:spAutoFit/>
          </a:bodyPr>
          <a:lstStyle/>
          <a:p>
            <a:r>
              <a:rPr lang="en-US" sz="2000" dirty="0">
                <a:latin typeface="Arial Narrow" panose="020B0606020202030204" pitchFamily="34" charset="0"/>
              </a:rPr>
              <a:t>Feedback from course coordinators is very positive – program now in its third year</a:t>
            </a:r>
          </a:p>
          <a:p>
            <a:endParaRPr lang="en-AU" sz="2000" dirty="0"/>
          </a:p>
        </p:txBody>
      </p:sp>
    </p:spTree>
    <p:extLst>
      <p:ext uri="{BB962C8B-B14F-4D97-AF65-F5344CB8AC3E}">
        <p14:creationId xmlns:p14="http://schemas.microsoft.com/office/powerpoint/2010/main" val="249101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0211" y="1167211"/>
            <a:ext cx="10809615" cy="401647"/>
          </a:xfrm>
        </p:spPr>
        <p:txBody>
          <a:bodyPr/>
          <a:lstStyle/>
          <a:p>
            <a:r>
              <a:rPr lang="en-AU" sz="2400" dirty="0"/>
              <a:t>In the Library context what does this look like for our students?</a:t>
            </a:r>
          </a:p>
          <a:p>
            <a:endParaRPr lang="en-AU" dirty="0"/>
          </a:p>
        </p:txBody>
      </p:sp>
      <p:sp>
        <p:nvSpPr>
          <p:cNvPr id="7" name="Text Placeholder 2"/>
          <p:cNvSpPr>
            <a:spLocks noGrp="1"/>
          </p:cNvSpPr>
          <p:nvPr>
            <p:ph type="body" sz="quarter" idx="13"/>
          </p:nvPr>
        </p:nvSpPr>
        <p:spPr>
          <a:xfrm>
            <a:off x="306060" y="326309"/>
            <a:ext cx="8061044" cy="736956"/>
          </a:xfrm>
        </p:spPr>
        <p:txBody>
          <a:bodyPr/>
          <a:lstStyle/>
          <a:p>
            <a:r>
              <a:rPr lang="en-AU" dirty="0">
                <a:solidFill>
                  <a:srgbClr val="006CAB"/>
                </a:solidFill>
              </a:rPr>
              <a:t>Students’ success: </a:t>
            </a:r>
            <a:r>
              <a:rPr lang="en-AU" sz="2400" b="0" dirty="0" smtClean="0"/>
              <a:t>Transition</a:t>
            </a:r>
            <a:r>
              <a:rPr lang="en-AU" sz="2400" b="0" dirty="0"/>
              <a:t>, Orientation</a:t>
            </a:r>
            <a:r>
              <a:rPr lang="en-AU" sz="2400" b="0" dirty="0" smtClean="0"/>
              <a:t>, Retention</a:t>
            </a:r>
            <a:endParaRPr lang="en-AU" sz="2400" dirty="0"/>
          </a:p>
        </p:txBody>
      </p:sp>
      <p:sp>
        <p:nvSpPr>
          <p:cNvPr id="9" name="Text Placeholder 4"/>
          <p:cNvSpPr>
            <a:spLocks noGrp="1"/>
          </p:cNvSpPr>
          <p:nvPr>
            <p:ph type="body" sz="quarter" idx="16"/>
          </p:nvPr>
        </p:nvSpPr>
        <p:spPr>
          <a:xfrm>
            <a:off x="300211" y="1828788"/>
            <a:ext cx="10815464" cy="4214203"/>
          </a:xfrm>
        </p:spPr>
        <p:txBody>
          <a:bodyPr/>
          <a:lstStyle/>
          <a:p>
            <a:r>
              <a:rPr lang="en-AU" dirty="0" smtClean="0">
                <a:latin typeface="Arial Narrow" panose="020B0606020202030204" pitchFamily="34" charset="0"/>
              </a:rPr>
              <a:t>A successful student:</a:t>
            </a:r>
          </a:p>
          <a:p>
            <a:endParaRPr lang="en-AU" dirty="0">
              <a:latin typeface="Arial Narrow" panose="020B0606020202030204" pitchFamily="34" charset="0"/>
            </a:endParaRPr>
          </a:p>
          <a:p>
            <a:pPr marL="457200" indent="-457200">
              <a:buFont typeface="+mj-lt"/>
              <a:buAutoNum type="arabicPeriod"/>
            </a:pPr>
            <a:r>
              <a:rPr lang="en-AU" dirty="0" smtClean="0">
                <a:latin typeface="Arial Narrow" panose="020B0606020202030204" pitchFamily="34" charset="0"/>
              </a:rPr>
              <a:t>Engages with their Library</a:t>
            </a:r>
            <a:endParaRPr lang="en-AU" dirty="0">
              <a:latin typeface="Arial Narrow" panose="020B0606020202030204" pitchFamily="34" charset="0"/>
            </a:endParaRPr>
          </a:p>
          <a:p>
            <a:pPr marL="457200" indent="-457200">
              <a:buFont typeface="+mj-lt"/>
              <a:buAutoNum type="arabicPeriod"/>
            </a:pPr>
            <a:r>
              <a:rPr lang="en-AU" dirty="0" smtClean="0">
                <a:latin typeface="Arial Narrow" panose="020B0606020202030204" pitchFamily="34" charset="0"/>
              </a:rPr>
              <a:t>Uses Library spaces </a:t>
            </a:r>
            <a:r>
              <a:rPr lang="en-AU" dirty="0">
                <a:latin typeface="Arial Narrow" panose="020B0606020202030204" pitchFamily="34" charset="0"/>
              </a:rPr>
              <a:t>and </a:t>
            </a:r>
            <a:r>
              <a:rPr lang="en-AU" dirty="0" smtClean="0">
                <a:latin typeface="Arial Narrow" panose="020B0606020202030204" pitchFamily="34" charset="0"/>
              </a:rPr>
              <a:t>places </a:t>
            </a:r>
            <a:endParaRPr lang="en-AU" dirty="0">
              <a:latin typeface="Arial Narrow" panose="020B0606020202030204" pitchFamily="34" charset="0"/>
            </a:endParaRPr>
          </a:p>
          <a:p>
            <a:pPr marL="457200" indent="-457200">
              <a:buFont typeface="+mj-lt"/>
              <a:buAutoNum type="arabicPeriod"/>
            </a:pPr>
            <a:r>
              <a:rPr lang="en-AU" dirty="0" smtClean="0">
                <a:latin typeface="Arial Narrow" panose="020B0606020202030204" pitchFamily="34" charset="0"/>
              </a:rPr>
              <a:t>Develops their research and </a:t>
            </a:r>
            <a:br>
              <a:rPr lang="en-AU" dirty="0" smtClean="0">
                <a:latin typeface="Arial Narrow" panose="020B0606020202030204" pitchFamily="34" charset="0"/>
              </a:rPr>
            </a:br>
            <a:r>
              <a:rPr lang="en-AU" dirty="0" smtClean="0">
                <a:latin typeface="Arial Narrow" panose="020B0606020202030204" pitchFamily="34" charset="0"/>
              </a:rPr>
              <a:t>learning skills </a:t>
            </a:r>
          </a:p>
          <a:p>
            <a:endParaRPr lang="en-AU" dirty="0" smtClean="0">
              <a:latin typeface="Arial Narrow" panose="020B0606020202030204" pitchFamily="34" charset="0"/>
            </a:endParaRPr>
          </a:p>
          <a:p>
            <a:endParaRPr lang="en-AU" dirty="0" smtClean="0">
              <a:latin typeface="Arial Narrow" panose="020B0606020202030204" pitchFamily="34" charset="0"/>
            </a:endParaRPr>
          </a:p>
          <a:p>
            <a:endParaRPr lang="en-AU" sz="1200" dirty="0" smtClean="0">
              <a:latin typeface="Arial Narrow" panose="020B0606020202030204" pitchFamily="34" charset="0"/>
            </a:endParaRPr>
          </a:p>
          <a:p>
            <a:endParaRPr lang="en-AU" sz="1200" dirty="0">
              <a:latin typeface="Arial Narrow" panose="020B0606020202030204" pitchFamily="34" charset="0"/>
            </a:endParaRPr>
          </a:p>
          <a:p>
            <a:r>
              <a:rPr lang="en-AU" dirty="0" smtClean="0">
                <a:latin typeface="Arial Narrow" panose="020B0606020202030204" pitchFamily="34" charset="0"/>
              </a:rPr>
              <a:t>for their current studies, future work and a range of learning and life contexts</a:t>
            </a:r>
            <a:endParaRPr lang="en-AU" dirty="0">
              <a:latin typeface="Arial Narrow" panose="020B0606020202030204" pitchFamily="34" charset="0"/>
            </a:endParaRPr>
          </a:p>
          <a:p>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707" y="1828788"/>
            <a:ext cx="7563293" cy="3600893"/>
          </a:xfrm>
          <a:prstGeom prst="rect">
            <a:avLst/>
          </a:prstGeom>
        </p:spPr>
      </p:pic>
    </p:spTree>
    <p:extLst>
      <p:ext uri="{BB962C8B-B14F-4D97-AF65-F5344CB8AC3E}">
        <p14:creationId xmlns:p14="http://schemas.microsoft.com/office/powerpoint/2010/main" val="2665154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1054838" cy="466468"/>
          </a:xfrm>
        </p:spPr>
        <p:txBody>
          <a:bodyPr/>
          <a:lstStyle/>
          <a:p>
            <a:r>
              <a:rPr lang="en-AU" b="1" dirty="0" smtClean="0">
                <a:solidFill>
                  <a:srgbClr val="006CAB"/>
                </a:solidFill>
              </a:rPr>
              <a:t>2018 Program examples – </a:t>
            </a:r>
            <a:r>
              <a:rPr lang="en-AU" b="1" i="1" dirty="0" smtClean="0">
                <a:solidFill>
                  <a:srgbClr val="006CAB"/>
                </a:solidFill>
              </a:rPr>
              <a:t>at every stage, for every cohort</a:t>
            </a:r>
            <a:endParaRPr lang="en-AU" b="1" i="1" dirty="0">
              <a:solidFill>
                <a:srgbClr val="006CAB"/>
              </a:solidFill>
            </a:endParaRPr>
          </a:p>
          <a:p>
            <a:endParaRPr lang="en-US" sz="2000" dirty="0" smtClean="0"/>
          </a:p>
          <a:p>
            <a:r>
              <a:rPr lang="en-AU" dirty="0" smtClean="0">
                <a:solidFill>
                  <a:srgbClr val="006DAE"/>
                </a:solidFill>
              </a:rPr>
              <a:t>UG: </a:t>
            </a:r>
            <a:r>
              <a:rPr lang="en-AU" sz="2000" dirty="0" smtClean="0"/>
              <a:t>Art, Design, Architecture first year prescribed gateway unit </a:t>
            </a:r>
            <a:r>
              <a:rPr lang="en-AU" sz="2000" i="1" dirty="0" smtClean="0"/>
              <a:t>Introduction to Visual </a:t>
            </a:r>
            <a:r>
              <a:rPr lang="en-AU" sz="2000" dirty="0" smtClean="0"/>
              <a:t>Culture with large enrolment of c.600 students per semester. Library redesigned f2f program to blended learning approach in 2018 to extend reach and impact in developing students’ research and academic writing skills. </a:t>
            </a:r>
          </a:p>
          <a:p>
            <a:endParaRPr lang="en-AU" sz="2000" dirty="0" smtClean="0"/>
          </a:p>
          <a:p>
            <a:pPr marL="342900" indent="-342900">
              <a:buFont typeface="Arial" panose="020B0604020202020204" pitchFamily="34" charset="0"/>
              <a:buChar char="•"/>
            </a:pPr>
            <a:r>
              <a:rPr lang="en-AU" sz="2000" dirty="0" smtClean="0"/>
              <a:t>Embedded assignment aligned program of workshops </a:t>
            </a:r>
            <a:br>
              <a:rPr lang="en-AU" sz="2000" dirty="0" smtClean="0"/>
            </a:br>
            <a:r>
              <a:rPr lang="en-AU" sz="2000" dirty="0" smtClean="0"/>
              <a:t>and 4 Moodle lessons at key weeks.</a:t>
            </a:r>
          </a:p>
          <a:p>
            <a:pPr marL="342900" indent="-342900">
              <a:buFont typeface="Arial" panose="020B0604020202020204" pitchFamily="34" charset="0"/>
              <a:buChar char="•"/>
            </a:pPr>
            <a:r>
              <a:rPr lang="en-US" sz="2000" dirty="0" smtClean="0"/>
              <a:t>Increased student engagement from prior years: </a:t>
            </a:r>
            <a:br>
              <a:rPr lang="en-US" sz="2000" dirty="0" smtClean="0"/>
            </a:br>
            <a:r>
              <a:rPr lang="en-US" sz="2000" dirty="0" smtClean="0"/>
              <a:t/>
            </a:r>
            <a:br>
              <a:rPr lang="en-US" sz="2000" dirty="0" smtClean="0"/>
            </a:br>
            <a:r>
              <a:rPr lang="en-US" sz="2000" dirty="0" smtClean="0"/>
              <a:t>541 participants </a:t>
            </a:r>
            <a:r>
              <a:rPr lang="en-US" sz="2000" dirty="0"/>
              <a:t>in </a:t>
            </a:r>
            <a:r>
              <a:rPr lang="en-US" sz="2000" dirty="0" smtClean="0"/>
              <a:t>set of 4 workshops </a:t>
            </a:r>
            <a:r>
              <a:rPr lang="en-US" sz="2000" dirty="0"/>
              <a:t>in 2018 </a:t>
            </a:r>
            <a:r>
              <a:rPr lang="en-US" sz="2000" dirty="0" smtClean="0"/>
              <a:t>– </a:t>
            </a:r>
            <a:br>
              <a:rPr lang="en-US" sz="2000" dirty="0" smtClean="0"/>
            </a:br>
            <a:r>
              <a:rPr lang="en-US" sz="2000" dirty="0" smtClean="0"/>
              <a:t>234 for first assignment (39</a:t>
            </a:r>
            <a:r>
              <a:rPr lang="en-US" sz="2000" dirty="0"/>
              <a:t>% of </a:t>
            </a:r>
            <a:r>
              <a:rPr lang="en-US" sz="2000" dirty="0" smtClean="0"/>
              <a:t>cohort).</a:t>
            </a:r>
            <a:r>
              <a:rPr lang="en-US" sz="2000" dirty="0"/>
              <a:t> </a:t>
            </a:r>
            <a:br>
              <a:rPr lang="en-US" sz="2000" dirty="0"/>
            </a:br>
            <a:r>
              <a:rPr lang="en-US" sz="2000" dirty="0" smtClean="0"/>
              <a:t/>
            </a:r>
            <a:br>
              <a:rPr lang="en-US" sz="2000" dirty="0" smtClean="0"/>
            </a:br>
            <a:r>
              <a:rPr lang="en-US" sz="2000" dirty="0" smtClean="0"/>
              <a:t>1,629 views by 512 unique users of </a:t>
            </a:r>
            <a:r>
              <a:rPr lang="en-US" sz="2000" dirty="0"/>
              <a:t>Moodle lesson for </a:t>
            </a:r>
            <a:r>
              <a:rPr lang="en-US" sz="2000" dirty="0" smtClean="0"/>
              <a:t>first assignment (85</a:t>
            </a:r>
            <a:r>
              <a:rPr lang="en-US" sz="2000" dirty="0"/>
              <a:t>% of </a:t>
            </a:r>
            <a:r>
              <a:rPr lang="en-US" sz="2000" dirty="0" smtClean="0"/>
              <a:t>cohort), used </a:t>
            </a:r>
            <a:r>
              <a:rPr lang="en-US" sz="2000" dirty="0"/>
              <a:t>throughout </a:t>
            </a:r>
            <a:r>
              <a:rPr lang="en-US" sz="2000" dirty="0" smtClean="0"/>
              <a:t>semester for </a:t>
            </a:r>
            <a:r>
              <a:rPr lang="en-US" sz="2000" dirty="0"/>
              <a:t>subsequent </a:t>
            </a:r>
            <a:r>
              <a:rPr lang="en-US" sz="2000" dirty="0" smtClean="0"/>
              <a:t>assignments, with similarly strong numbers for later lessons. </a:t>
            </a:r>
            <a:r>
              <a:rPr lang="en-US" sz="2000" dirty="0"/>
              <a:t/>
            </a:r>
            <a:br>
              <a:rPr lang="en-US" sz="2000" dirty="0"/>
            </a:br>
            <a:endParaRPr lang="en-AU" sz="2000" dirty="0" smtClean="0"/>
          </a:p>
          <a:p>
            <a:endParaRPr lang="en-AU" dirty="0"/>
          </a:p>
        </p:txBody>
      </p:sp>
      <p:sp>
        <p:nvSpPr>
          <p:cNvPr id="4" name="Line Callout 1 3"/>
          <p:cNvSpPr/>
          <p:nvPr/>
        </p:nvSpPr>
        <p:spPr>
          <a:xfrm>
            <a:off x="7289518" y="2460685"/>
            <a:ext cx="3347752" cy="1649690"/>
          </a:xfrm>
          <a:prstGeom prst="borderCallout1">
            <a:avLst>
              <a:gd name="adj1" fmla="val 101035"/>
              <a:gd name="adj2" fmla="val 48151"/>
              <a:gd name="adj3" fmla="val 117193"/>
              <a:gd name="adj4" fmla="val -30374"/>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AU" dirty="0" smtClean="0"/>
              <a:t>Students and academic teaching staff said ‘workshops and Moodle lessons were very useful, accessible and key to developing students’ academic skills’</a:t>
            </a:r>
            <a:endParaRPr lang="en-AU" dirty="0">
              <a:latin typeface="Arial Narrow" panose="020B0606020202030204" pitchFamily="34" charset="0"/>
            </a:endParaRPr>
          </a:p>
        </p:txBody>
      </p:sp>
    </p:spTree>
    <p:extLst>
      <p:ext uri="{BB962C8B-B14F-4D97-AF65-F5344CB8AC3E}">
        <p14:creationId xmlns:p14="http://schemas.microsoft.com/office/powerpoint/2010/main" val="89752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1054838" cy="466468"/>
          </a:xfrm>
        </p:spPr>
        <p:txBody>
          <a:bodyPr/>
          <a:lstStyle/>
          <a:p>
            <a:r>
              <a:rPr lang="en-AU" b="1" dirty="0" smtClean="0">
                <a:solidFill>
                  <a:srgbClr val="006CAB"/>
                </a:solidFill>
              </a:rPr>
              <a:t>2018 Program examples – </a:t>
            </a:r>
            <a:r>
              <a:rPr lang="en-AU" b="1" i="1" dirty="0" smtClean="0">
                <a:solidFill>
                  <a:srgbClr val="006CAB"/>
                </a:solidFill>
              </a:rPr>
              <a:t>at every stage, for every cohort</a:t>
            </a:r>
            <a:endParaRPr lang="en-AU" b="1" i="1" dirty="0">
              <a:solidFill>
                <a:srgbClr val="006CAB"/>
              </a:solidFill>
            </a:endParaRPr>
          </a:p>
          <a:p>
            <a:endParaRPr lang="en-AU" dirty="0" smtClean="0"/>
          </a:p>
          <a:p>
            <a:endParaRPr lang="en-AU" dirty="0" smtClean="0"/>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
        <p:nvSpPr>
          <p:cNvPr id="3" name="Oval Callout 2"/>
          <p:cNvSpPr/>
          <p:nvPr/>
        </p:nvSpPr>
        <p:spPr>
          <a:xfrm>
            <a:off x="7692826" y="835629"/>
            <a:ext cx="4292380" cy="2866941"/>
          </a:xfrm>
          <a:prstGeom prst="wedgeEllipseCallout">
            <a:avLst>
              <a:gd name="adj1" fmla="val -28676"/>
              <a:gd name="adj2" fmla="val 606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this…program [is] a way of making a soft landing for us that come from all over the </a:t>
            </a:r>
            <a:r>
              <a:rPr lang="en-US" dirty="0" smtClean="0"/>
              <a:t>world and </a:t>
            </a:r>
            <a:r>
              <a:rPr lang="en-US" dirty="0"/>
              <a:t>get to the same level, to have the same basic starting point, and from there </a:t>
            </a:r>
            <a:r>
              <a:rPr lang="en-US" dirty="0" smtClean="0"/>
              <a:t>having a </a:t>
            </a:r>
            <a:r>
              <a:rPr lang="en-US" dirty="0"/>
              <a:t>better student life.</a:t>
            </a:r>
            <a:endParaRPr lang="en-US" dirty="0">
              <a:solidFill>
                <a:schemeClr val="bg1"/>
              </a:solidFill>
            </a:endParaRPr>
          </a:p>
        </p:txBody>
      </p:sp>
      <p:sp>
        <p:nvSpPr>
          <p:cNvPr id="4" name="TextBox 3"/>
          <p:cNvSpPr txBox="1"/>
          <p:nvPr/>
        </p:nvSpPr>
        <p:spPr>
          <a:xfrm>
            <a:off x="8806719" y="3984372"/>
            <a:ext cx="3043005"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2018 Arts Master Skills participant </a:t>
            </a:r>
            <a:endParaRPr lang="en-AU" dirty="0">
              <a:solidFill>
                <a:schemeClr val="bg1">
                  <a:lumMod val="65000"/>
                </a:schemeClr>
              </a:solidFill>
              <a:latin typeface="Arial Narrow" panose="020B0606020202030204" pitchFamily="34" charset="0"/>
            </a:endParaRPr>
          </a:p>
        </p:txBody>
      </p:sp>
      <p:sp>
        <p:nvSpPr>
          <p:cNvPr id="2" name="TextBox 1"/>
          <p:cNvSpPr txBox="1"/>
          <p:nvPr/>
        </p:nvSpPr>
        <p:spPr>
          <a:xfrm>
            <a:off x="457199" y="1011836"/>
            <a:ext cx="7082853" cy="4308872"/>
          </a:xfrm>
          <a:prstGeom prst="rect">
            <a:avLst/>
          </a:prstGeom>
          <a:noFill/>
        </p:spPr>
        <p:txBody>
          <a:bodyPr wrap="square" rtlCol="0">
            <a:spAutoFit/>
          </a:bodyPr>
          <a:lstStyle/>
          <a:p>
            <a:r>
              <a:rPr lang="en-AU" sz="2400" dirty="0">
                <a:solidFill>
                  <a:srgbClr val="006DAE"/>
                </a:solidFill>
                <a:latin typeface="Arial Narrow" panose="020B0606020202030204" pitchFamily="34" charset="0"/>
              </a:rPr>
              <a:t>PGC: </a:t>
            </a:r>
            <a:r>
              <a:rPr lang="en-AU" sz="2000" dirty="0">
                <a:latin typeface="Arial Narrow" panose="020B0606020202030204" pitchFamily="34" charset="0"/>
              </a:rPr>
              <a:t>Arts Master Skills 3 </a:t>
            </a:r>
            <a:r>
              <a:rPr lang="en-US" sz="2000" dirty="0">
                <a:latin typeface="Arial Narrow" panose="020B0606020202030204" pitchFamily="34" charset="0"/>
              </a:rPr>
              <a:t>day Orientation program developed in partnership with Faculty to address academic and social needs of a diverse international cohort for the Faculty of Arts Masters’ programs. </a:t>
            </a:r>
            <a:endParaRPr lang="en-US" sz="2000" dirty="0" smtClean="0">
              <a:latin typeface="Arial Narrow" panose="020B0606020202030204" pitchFamily="34" charset="0"/>
            </a:endParaRPr>
          </a:p>
          <a:p>
            <a:pPr>
              <a:spcAft>
                <a:spcPts val="2400"/>
              </a:spcAft>
            </a:pPr>
            <a:r>
              <a:rPr lang="en-US" sz="2000" dirty="0" smtClean="0">
                <a:latin typeface="Arial Narrow" panose="020B0606020202030204" pitchFamily="34" charset="0"/>
              </a:rPr>
              <a:t>Covers </a:t>
            </a:r>
            <a:r>
              <a:rPr lang="en-US" sz="2000" dirty="0">
                <a:latin typeface="Arial Narrow" panose="020B0606020202030204" pitchFamily="34" charset="0"/>
              </a:rPr>
              <a:t>academic and career skills such as time management, research, referencing, writing, argumentation and oral presentation skills. </a:t>
            </a:r>
          </a:p>
          <a:p>
            <a:pPr marL="342900" indent="-342900">
              <a:spcAft>
                <a:spcPts val="1800"/>
              </a:spcAft>
              <a:buFont typeface="Arial" panose="020B0604020202020204" pitchFamily="34" charset="0"/>
              <a:buChar char="•"/>
            </a:pPr>
            <a:r>
              <a:rPr lang="en-US" sz="2000" dirty="0">
                <a:latin typeface="Arial Narrow" panose="020B0606020202030204" pitchFamily="34" charset="0"/>
              </a:rPr>
              <a:t>F2F sessions are replicated with interactive resources on Moodle and continues to build skills with a semester workshop </a:t>
            </a:r>
            <a:r>
              <a:rPr lang="en-US" sz="2000" dirty="0" smtClean="0">
                <a:latin typeface="Arial Narrow" panose="020B0606020202030204" pitchFamily="34" charset="0"/>
              </a:rPr>
              <a:t>program</a:t>
            </a:r>
            <a:endParaRPr lang="en-US" sz="2000" dirty="0">
              <a:latin typeface="Arial Narrow" panose="020B0606020202030204" pitchFamily="34" charset="0"/>
            </a:endParaRPr>
          </a:p>
          <a:p>
            <a:pPr marL="342900" indent="-342900">
              <a:spcAft>
                <a:spcPts val="1800"/>
              </a:spcAft>
              <a:buFont typeface="Arial" panose="020B0604020202020204" pitchFamily="34" charset="0"/>
              <a:buChar char="•"/>
            </a:pPr>
            <a:r>
              <a:rPr lang="en-US" sz="2000" dirty="0">
                <a:solidFill>
                  <a:srgbClr val="006DAE"/>
                </a:solidFill>
                <a:latin typeface="Arial Narrow" panose="020B0606020202030204" pitchFamily="34" charset="0"/>
              </a:rPr>
              <a:t>80-120</a:t>
            </a:r>
            <a:r>
              <a:rPr lang="en-US" sz="2000" dirty="0">
                <a:latin typeface="Arial Narrow" panose="020B0606020202030204" pitchFamily="34" charset="0"/>
              </a:rPr>
              <a:t> new students participate each semester, with </a:t>
            </a:r>
            <a:r>
              <a:rPr lang="en-US" sz="2000" dirty="0">
                <a:solidFill>
                  <a:srgbClr val="006DAE"/>
                </a:solidFill>
                <a:latin typeface="Arial Narrow" panose="020B0606020202030204" pitchFamily="34" charset="0"/>
              </a:rPr>
              <a:t>29,524 </a:t>
            </a:r>
            <a:r>
              <a:rPr lang="en-US" sz="2000" dirty="0">
                <a:latin typeface="Arial Narrow" panose="020B0606020202030204" pitchFamily="34" charset="0"/>
              </a:rPr>
              <a:t>student views/posts to the Moodle site in </a:t>
            </a:r>
            <a:r>
              <a:rPr lang="en-US" sz="2000" dirty="0" err="1">
                <a:latin typeface="Arial Narrow" panose="020B0606020202030204" pitchFamily="34" charset="0"/>
              </a:rPr>
              <a:t>sem</a:t>
            </a:r>
            <a:r>
              <a:rPr lang="en-US" sz="2000" dirty="0">
                <a:latin typeface="Arial Narrow" panose="020B0606020202030204" pitchFamily="34" charset="0"/>
              </a:rPr>
              <a:t> 1 2018 </a:t>
            </a:r>
          </a:p>
          <a:p>
            <a:pPr marL="342900" indent="-342900">
              <a:buFont typeface="Arial" panose="020B0604020202020204" pitchFamily="34" charset="0"/>
              <a:buChar char="•"/>
            </a:pPr>
            <a:r>
              <a:rPr lang="en-US" sz="2000" dirty="0">
                <a:latin typeface="Arial Narrow" panose="020B0606020202030204" pitchFamily="34" charset="0"/>
              </a:rPr>
              <a:t>100% of participants state they had a positive student  and would recommend the program to future students</a:t>
            </a:r>
            <a:endParaRPr lang="en-AU" sz="2000" dirty="0">
              <a:latin typeface="Arial Narrow" panose="020B0606020202030204" pitchFamily="34" charset="0"/>
            </a:endParaRPr>
          </a:p>
        </p:txBody>
      </p:sp>
    </p:spTree>
    <p:extLst>
      <p:ext uri="{BB962C8B-B14F-4D97-AF65-F5344CB8AC3E}">
        <p14:creationId xmlns:p14="http://schemas.microsoft.com/office/powerpoint/2010/main" val="160569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1054838" cy="466468"/>
          </a:xfrm>
        </p:spPr>
        <p:txBody>
          <a:bodyPr/>
          <a:lstStyle/>
          <a:p>
            <a:r>
              <a:rPr lang="en-AU" b="1" dirty="0" smtClean="0">
                <a:solidFill>
                  <a:srgbClr val="006CAB"/>
                </a:solidFill>
              </a:rPr>
              <a:t>2018 Program examples – </a:t>
            </a:r>
            <a:r>
              <a:rPr lang="en-AU" b="1" i="1" dirty="0" smtClean="0">
                <a:solidFill>
                  <a:srgbClr val="006CAB"/>
                </a:solidFill>
              </a:rPr>
              <a:t>at every stage, for every cohort</a:t>
            </a:r>
            <a:endParaRPr lang="en-AU" b="1" i="1" dirty="0">
              <a:solidFill>
                <a:srgbClr val="006CAB"/>
              </a:solidFill>
            </a:endParaRPr>
          </a:p>
          <a:p>
            <a:endParaRPr lang="en-AU" dirty="0" smtClean="0"/>
          </a:p>
          <a:p>
            <a:r>
              <a:rPr lang="en-AU" dirty="0" smtClean="0">
                <a:solidFill>
                  <a:srgbClr val="006DAE"/>
                </a:solidFill>
              </a:rPr>
              <a:t>HDR:</a:t>
            </a:r>
            <a:r>
              <a:rPr lang="en-AU" dirty="0" smtClean="0"/>
              <a:t> </a:t>
            </a:r>
            <a:r>
              <a:rPr lang="en-AU" sz="2000" dirty="0" smtClean="0"/>
              <a:t>The Library contributes twelve workshops to the </a:t>
            </a:r>
            <a:br>
              <a:rPr lang="en-AU" sz="2000" dirty="0" smtClean="0"/>
            </a:br>
            <a:r>
              <a:rPr lang="en-AU" sz="2000" dirty="0" smtClean="0"/>
              <a:t>official Monash Doctoral Program – covering all stages </a:t>
            </a:r>
            <a:br>
              <a:rPr lang="en-AU" sz="2000" dirty="0" smtClean="0"/>
            </a:br>
            <a:r>
              <a:rPr lang="en-AU" sz="2000" dirty="0" smtClean="0"/>
              <a:t>of the HDR journey:</a:t>
            </a:r>
          </a:p>
          <a:p>
            <a:pPr marL="342900" indent="-342900">
              <a:buFont typeface="Arial" panose="020B0604020202020204" pitchFamily="34" charset="0"/>
              <a:buChar char="•"/>
            </a:pPr>
            <a:r>
              <a:rPr lang="en-US" sz="2000" dirty="0" smtClean="0">
                <a:ea typeface="+mn-ea"/>
                <a:cs typeface="+mn-cs"/>
              </a:rPr>
              <a:t>Developing </a:t>
            </a:r>
            <a:r>
              <a:rPr lang="en-US" sz="2000" dirty="0">
                <a:ea typeface="+mn-ea"/>
                <a:cs typeface="+mn-cs"/>
              </a:rPr>
              <a:t>a Plan for Successful Doctoral Students</a:t>
            </a:r>
          </a:p>
          <a:p>
            <a:pPr marL="342900" indent="-342900">
              <a:buFont typeface="Arial" panose="020B0604020202020204" pitchFamily="34" charset="0"/>
              <a:buChar char="•"/>
            </a:pPr>
            <a:r>
              <a:rPr lang="en-US" sz="2000" dirty="0" smtClean="0">
                <a:ea typeface="+mn-ea"/>
                <a:cs typeface="+mn-cs"/>
              </a:rPr>
              <a:t>Writing </a:t>
            </a:r>
            <a:r>
              <a:rPr lang="en-US" sz="2000" dirty="0">
                <a:ea typeface="+mn-ea"/>
                <a:cs typeface="+mn-cs"/>
              </a:rPr>
              <a:t>a Literature Review </a:t>
            </a:r>
            <a:r>
              <a:rPr lang="en-US" sz="2000" dirty="0" smtClean="0">
                <a:ea typeface="+mn-ea"/>
                <a:cs typeface="+mn-cs"/>
              </a:rPr>
              <a:t>(H&amp;SS)</a:t>
            </a:r>
            <a:endParaRPr lang="en-US" sz="2000" dirty="0">
              <a:ea typeface="+mn-ea"/>
              <a:cs typeface="+mn-cs"/>
            </a:endParaRPr>
          </a:p>
          <a:p>
            <a:pPr marL="342900" indent="-342900">
              <a:buFont typeface="Arial" panose="020B0604020202020204" pitchFamily="34" charset="0"/>
              <a:buChar char="•"/>
            </a:pPr>
            <a:r>
              <a:rPr lang="en-US" sz="2000" dirty="0" smtClean="0">
                <a:ea typeface="+mn-ea"/>
                <a:cs typeface="+mn-cs"/>
              </a:rPr>
              <a:t>Preparing </a:t>
            </a:r>
            <a:r>
              <a:rPr lang="en-US" sz="2000" dirty="0">
                <a:ea typeface="+mn-ea"/>
                <a:cs typeface="+mn-cs"/>
              </a:rPr>
              <a:t>the Research Proposal</a:t>
            </a:r>
          </a:p>
          <a:p>
            <a:pPr marL="342900" indent="-342900">
              <a:buFont typeface="Arial" panose="020B0604020202020204" pitchFamily="34" charset="0"/>
              <a:buChar char="•"/>
            </a:pPr>
            <a:r>
              <a:rPr lang="en-US" sz="2000" dirty="0" smtClean="0">
                <a:ea typeface="+mn-ea"/>
                <a:cs typeface="+mn-cs"/>
              </a:rPr>
              <a:t>Writing </a:t>
            </a:r>
            <a:r>
              <a:rPr lang="en-US" sz="2000" dirty="0">
                <a:ea typeface="+mn-ea"/>
                <a:cs typeface="+mn-cs"/>
              </a:rPr>
              <a:t>about Quantitative Data</a:t>
            </a:r>
          </a:p>
          <a:p>
            <a:pPr marL="342900" indent="-342900">
              <a:buFont typeface="Arial" panose="020B0604020202020204" pitchFamily="34" charset="0"/>
              <a:buChar char="•"/>
            </a:pPr>
            <a:r>
              <a:rPr lang="en-US" sz="2000" dirty="0" smtClean="0">
                <a:ea typeface="+mn-ea"/>
                <a:cs typeface="+mn-cs"/>
              </a:rPr>
              <a:t>Writing </a:t>
            </a:r>
            <a:r>
              <a:rPr lang="en-US" sz="2000" dirty="0">
                <a:ea typeface="+mn-ea"/>
                <a:cs typeface="+mn-cs"/>
              </a:rPr>
              <a:t>about Qualitative Data</a:t>
            </a:r>
          </a:p>
          <a:p>
            <a:pPr marL="342900" indent="-342900">
              <a:buFont typeface="Arial" panose="020B0604020202020204" pitchFamily="34" charset="0"/>
              <a:buChar char="•"/>
            </a:pPr>
            <a:r>
              <a:rPr lang="en-US" sz="2000" dirty="0" smtClean="0">
                <a:ea typeface="+mn-ea"/>
                <a:cs typeface="+mn-cs"/>
              </a:rPr>
              <a:t>Developing </a:t>
            </a:r>
            <a:r>
              <a:rPr lang="en-US" sz="2000" dirty="0">
                <a:ea typeface="+mn-ea"/>
                <a:cs typeface="+mn-cs"/>
              </a:rPr>
              <a:t>a Successful Publishing Strategy</a:t>
            </a:r>
          </a:p>
          <a:p>
            <a:pPr marL="342900" indent="-342900">
              <a:spcAft>
                <a:spcPts val="1800"/>
              </a:spcAft>
              <a:buFont typeface="Arial" panose="020B0604020202020204" pitchFamily="34" charset="0"/>
              <a:buChar char="•"/>
            </a:pPr>
            <a:r>
              <a:rPr lang="en-US" sz="2000" dirty="0" smtClean="0">
                <a:ea typeface="+mn-ea"/>
                <a:cs typeface="+mn-cs"/>
              </a:rPr>
              <a:t>Building </a:t>
            </a:r>
            <a:r>
              <a:rPr lang="en-US" sz="2000" dirty="0">
                <a:ea typeface="+mn-ea"/>
                <a:cs typeface="+mn-cs"/>
              </a:rPr>
              <a:t>an Online Research Profile </a:t>
            </a:r>
            <a:r>
              <a:rPr lang="en-US" sz="2000" dirty="0" smtClean="0">
                <a:ea typeface="+mn-ea"/>
                <a:cs typeface="+mn-cs"/>
              </a:rPr>
              <a:t>(</a:t>
            </a:r>
            <a:r>
              <a:rPr lang="en-US" sz="2000" dirty="0">
                <a:ea typeface="+mn-ea"/>
                <a:cs typeface="+mn-cs"/>
              </a:rPr>
              <a:t>to </a:t>
            </a:r>
            <a:r>
              <a:rPr lang="en-US" sz="2000" dirty="0" err="1">
                <a:ea typeface="+mn-ea"/>
                <a:cs typeface="+mn-cs"/>
              </a:rPr>
              <a:t>maximise</a:t>
            </a:r>
            <a:r>
              <a:rPr lang="en-US" sz="2000" dirty="0">
                <a:ea typeface="+mn-ea"/>
                <a:cs typeface="+mn-cs"/>
              </a:rPr>
              <a:t> impact</a:t>
            </a:r>
            <a:r>
              <a:rPr lang="en-US" sz="2000" dirty="0" smtClean="0">
                <a:ea typeface="+mn-ea"/>
                <a:cs typeface="+mn-cs"/>
              </a:rPr>
              <a:t>)</a:t>
            </a:r>
            <a:endParaRPr lang="en-US" sz="2000" dirty="0">
              <a:ea typeface="+mn-ea"/>
              <a:cs typeface="+mn-cs"/>
            </a:endParaRPr>
          </a:p>
          <a:p>
            <a:r>
              <a:rPr lang="en-AU" sz="2000" dirty="0" smtClean="0"/>
              <a:t>Faculty specific programs include – Thesis/Publication Writing Groups, </a:t>
            </a:r>
            <a:r>
              <a:rPr lang="en-AU" sz="2000" i="1" dirty="0" smtClean="0"/>
              <a:t>Shut Up and Write </a:t>
            </a:r>
            <a:r>
              <a:rPr lang="en-AU" sz="2000" dirty="0" smtClean="0"/>
              <a:t>sessions, </a:t>
            </a:r>
            <a:r>
              <a:rPr lang="en-AU" sz="2000" i="1" dirty="0" smtClean="0"/>
              <a:t>Intensive Writing Course for Science Communication</a:t>
            </a:r>
            <a:endParaRPr lang="en-AU" sz="2000" i="1" dirty="0">
              <a:solidFill>
                <a:srgbClr val="006DAE"/>
              </a:solidFill>
            </a:endParaRPr>
          </a:p>
        </p:txBody>
      </p:sp>
      <p:pic>
        <p:nvPicPr>
          <p:cNvPr id="2054" name="Picture 6" descr="The original central spiral stair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517" y="1319917"/>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91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0491160" cy="466468"/>
          </a:xfrm>
        </p:spPr>
        <p:txBody>
          <a:bodyPr/>
          <a:lstStyle/>
          <a:p>
            <a:r>
              <a:rPr lang="en-AU" b="1" dirty="0" smtClean="0">
                <a:solidFill>
                  <a:srgbClr val="006CAB"/>
                </a:solidFill>
              </a:rPr>
              <a:t>WIL, Internships, employment</a:t>
            </a:r>
            <a:endParaRPr lang="en-AU" b="1" dirty="0">
              <a:solidFill>
                <a:srgbClr val="006CAB"/>
              </a:solidFill>
            </a:endParaRPr>
          </a:p>
          <a:p>
            <a:endParaRPr lang="en-AU" sz="2000" dirty="0" smtClean="0"/>
          </a:p>
          <a:p>
            <a:r>
              <a:rPr lang="en-AU" dirty="0" smtClean="0"/>
              <a:t>Library-Faculty Collaborations</a:t>
            </a:r>
          </a:p>
          <a:p>
            <a:endParaRPr lang="en-AU" sz="1000" dirty="0" smtClean="0"/>
          </a:p>
          <a:p>
            <a:r>
              <a:rPr lang="en-AU" dirty="0" smtClean="0">
                <a:solidFill>
                  <a:srgbClr val="0070C0"/>
                </a:solidFill>
              </a:rPr>
              <a:t>Faculty of Art, Design and Architecture - Master of Design</a:t>
            </a:r>
          </a:p>
          <a:p>
            <a:r>
              <a:rPr lang="en-US" sz="2000" dirty="0" smtClean="0"/>
              <a:t>For their final year project, 8 students selected by unit coordinators are designing and installing interactive AR/VR experiences for the Library’s forthcoming WWI Repatriation exhibition </a:t>
            </a:r>
          </a:p>
          <a:p>
            <a:pPr lvl="1"/>
            <a:r>
              <a:rPr lang="en-US" sz="1800" dirty="0" smtClean="0">
                <a:latin typeface="Arial Narrow" panose="020B0606020202030204" pitchFamily="34" charset="0"/>
              </a:rPr>
              <a:t>Now course complete, the students are being employed </a:t>
            </a:r>
            <a:r>
              <a:rPr lang="en-US" sz="1800" dirty="0">
                <a:latin typeface="Arial Narrow" panose="020B0606020202030204" pitchFamily="34" charset="0"/>
              </a:rPr>
              <a:t>a</a:t>
            </a:r>
            <a:r>
              <a:rPr lang="en-US" sz="1800" dirty="0" smtClean="0">
                <a:latin typeface="Arial Narrow" panose="020B0606020202030204" pitchFamily="34" charset="0"/>
              </a:rPr>
              <a:t>s </a:t>
            </a:r>
            <a:r>
              <a:rPr lang="en-US" sz="1800" dirty="0">
                <a:latin typeface="Arial Narrow" panose="020B0606020202030204" pitchFamily="34" charset="0"/>
              </a:rPr>
              <a:t>casual staff </a:t>
            </a:r>
            <a:r>
              <a:rPr lang="en-US" sz="1800" dirty="0" smtClean="0">
                <a:latin typeface="Arial Narrow" panose="020B0606020202030204" pitchFamily="34" charset="0"/>
              </a:rPr>
              <a:t>for </a:t>
            </a:r>
            <a:r>
              <a:rPr lang="en-US" sz="1800" dirty="0">
                <a:latin typeface="Arial Narrow" panose="020B0606020202030204" pitchFamily="34" charset="0"/>
              </a:rPr>
              <a:t>six weeks </a:t>
            </a:r>
            <a:r>
              <a:rPr lang="en-US" sz="1800" dirty="0" smtClean="0">
                <a:latin typeface="Arial Narrow" panose="020B0606020202030204" pitchFamily="34" charset="0"/>
              </a:rPr>
              <a:t>to complete their project. </a:t>
            </a:r>
          </a:p>
          <a:p>
            <a:pPr marL="457200" lvl="1" indent="0">
              <a:buNone/>
            </a:pPr>
            <a:endParaRPr lang="en-US" sz="1800" dirty="0" smtClean="0">
              <a:latin typeface="Arial Narrow" panose="020B0606020202030204" pitchFamily="34" charset="0"/>
            </a:endParaRPr>
          </a:p>
          <a:p>
            <a:r>
              <a:rPr lang="en-AU" dirty="0" smtClean="0">
                <a:solidFill>
                  <a:srgbClr val="0070C0"/>
                </a:solidFill>
              </a:rPr>
              <a:t>Faculty of Arts - Korean Studies, Music and History Internships</a:t>
            </a:r>
          </a:p>
          <a:p>
            <a:r>
              <a:rPr lang="en-AU" sz="2000" dirty="0" smtClean="0"/>
              <a:t>History students are preparing a showcase of items from the Library’s Special Collections for the above exhibition as Work Integrated Learning interns.</a:t>
            </a:r>
          </a:p>
          <a:p>
            <a:r>
              <a:rPr lang="en-AU" sz="2000" dirty="0" smtClean="0"/>
              <a:t>Selected Korean Studies students undertake an industry internship with the Library </a:t>
            </a:r>
            <a:r>
              <a:rPr lang="en-AU" sz="2000" dirty="0"/>
              <a:t>to work in the Library’s Asian Collection </a:t>
            </a:r>
            <a:r>
              <a:rPr lang="en-AU" sz="2000" dirty="0" smtClean="0"/>
              <a:t>at </a:t>
            </a:r>
            <a:r>
              <a:rPr lang="en-AU" sz="2000" dirty="0"/>
              <a:t>Matheson </a:t>
            </a:r>
            <a:r>
              <a:rPr lang="en-AU" sz="2000" dirty="0" smtClean="0"/>
              <a:t>Library – now in its second year, expanded to Music students from 2019</a:t>
            </a:r>
          </a:p>
        </p:txBody>
      </p:sp>
    </p:spTree>
    <p:extLst>
      <p:ext uri="{BB962C8B-B14F-4D97-AF65-F5344CB8AC3E}">
        <p14:creationId xmlns:p14="http://schemas.microsoft.com/office/powerpoint/2010/main" val="2271982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00211" y="369161"/>
            <a:ext cx="10491160" cy="466468"/>
          </a:xfrm>
        </p:spPr>
        <p:txBody>
          <a:bodyPr/>
          <a:lstStyle/>
          <a:p>
            <a:r>
              <a:rPr lang="en-AU" b="1" dirty="0" smtClean="0">
                <a:solidFill>
                  <a:srgbClr val="006CAB"/>
                </a:solidFill>
              </a:rPr>
              <a:t>WIL, Internships, employment</a:t>
            </a:r>
            <a:endParaRPr lang="en-AU" b="1" dirty="0">
              <a:solidFill>
                <a:srgbClr val="006CAB"/>
              </a:solidFill>
            </a:endParaRPr>
          </a:p>
          <a:p>
            <a:endParaRPr lang="en-AU" sz="2000" dirty="0" smtClean="0"/>
          </a:p>
          <a:p>
            <a:r>
              <a:rPr lang="en-AU" dirty="0" smtClean="0"/>
              <a:t>Library-Faculty Collaborations</a:t>
            </a:r>
          </a:p>
          <a:p>
            <a:r>
              <a:rPr lang="en-US" sz="1800" dirty="0" smtClean="0">
                <a:latin typeface="Arial Narrow" panose="020B0606020202030204" pitchFamily="34" charset="0"/>
              </a:rPr>
              <a:t> </a:t>
            </a:r>
          </a:p>
          <a:p>
            <a:r>
              <a:rPr lang="en-AU" dirty="0" smtClean="0">
                <a:solidFill>
                  <a:srgbClr val="006DAE"/>
                </a:solidFill>
              </a:rPr>
              <a:t>Faculty of IT – Information Management – </a:t>
            </a:r>
            <a:br>
              <a:rPr lang="en-AU" dirty="0" smtClean="0">
                <a:solidFill>
                  <a:srgbClr val="006DAE"/>
                </a:solidFill>
              </a:rPr>
            </a:br>
            <a:r>
              <a:rPr lang="en-AU" dirty="0" smtClean="0">
                <a:solidFill>
                  <a:srgbClr val="006DAE"/>
                </a:solidFill>
              </a:rPr>
              <a:t>Bachelor, </a:t>
            </a:r>
            <a:r>
              <a:rPr lang="en-AU" dirty="0" err="1" smtClean="0">
                <a:solidFill>
                  <a:srgbClr val="006DAE"/>
                </a:solidFill>
              </a:rPr>
              <a:t>GradDip</a:t>
            </a:r>
            <a:r>
              <a:rPr lang="en-AU" dirty="0" smtClean="0">
                <a:solidFill>
                  <a:srgbClr val="006DAE"/>
                </a:solidFill>
              </a:rPr>
              <a:t> and Masters</a:t>
            </a:r>
          </a:p>
          <a:p>
            <a:r>
              <a:rPr lang="en-AU" sz="2000" dirty="0" smtClean="0"/>
              <a:t>Annual intake of students undertaking WIL to the Library </a:t>
            </a:r>
            <a:br>
              <a:rPr lang="en-AU" sz="2000" dirty="0" smtClean="0"/>
            </a:br>
            <a:endParaRPr lang="en-AU" sz="2000" dirty="0" smtClean="0"/>
          </a:p>
          <a:p>
            <a:pPr marL="342900" indent="-342900">
              <a:buFont typeface="Arial" panose="020B0604020202020204" pitchFamily="34" charset="0"/>
              <a:buChar char="•"/>
            </a:pPr>
            <a:r>
              <a:rPr lang="en-AU" sz="2000" dirty="0" smtClean="0"/>
              <a:t>Selected students recruited as casual staff, </a:t>
            </a:r>
            <a:br>
              <a:rPr lang="en-AU" sz="2000" dirty="0" smtClean="0"/>
            </a:br>
            <a:r>
              <a:rPr lang="en-AU" sz="2000" dirty="0" smtClean="0"/>
              <a:t>further developing team work, communication </a:t>
            </a:r>
            <a:br>
              <a:rPr lang="en-AU" sz="2000" dirty="0" smtClean="0"/>
            </a:br>
            <a:r>
              <a:rPr lang="en-AU" sz="2000" dirty="0" smtClean="0"/>
              <a:t>and other employability skills directly related </a:t>
            </a:r>
            <a:br>
              <a:rPr lang="en-AU" sz="2000" dirty="0" smtClean="0"/>
            </a:br>
            <a:r>
              <a:rPr lang="en-AU" sz="2000" dirty="0" smtClean="0"/>
              <a:t>to their studies</a:t>
            </a:r>
            <a:endParaRPr lang="en-AU" dirty="0">
              <a:solidFill>
                <a:srgbClr val="006DAE"/>
              </a:solidFill>
            </a:endParaRPr>
          </a:p>
        </p:txBody>
      </p:sp>
      <p:sp>
        <p:nvSpPr>
          <p:cNvPr id="2" name="TextBox 1"/>
          <p:cNvSpPr txBox="1"/>
          <p:nvPr/>
        </p:nvSpPr>
        <p:spPr>
          <a:xfrm>
            <a:off x="5864611" y="296805"/>
            <a:ext cx="4399614" cy="1323439"/>
          </a:xfrm>
          <a:prstGeom prst="rect">
            <a:avLst/>
          </a:prstGeom>
          <a:noFill/>
          <a:ln w="25400">
            <a:solidFill>
              <a:schemeClr val="accent2"/>
            </a:solidFill>
          </a:ln>
        </p:spPr>
        <p:txBody>
          <a:bodyPr wrap="square" rtlCol="0">
            <a:spAutoFit/>
          </a:bodyPr>
          <a:lstStyle/>
          <a:p>
            <a:r>
              <a:rPr lang="en-AU" sz="4000" dirty="0">
                <a:solidFill>
                  <a:schemeClr val="accent1"/>
                </a:solidFill>
                <a:sym typeface="Webdings" panose="05030102010509060703" pitchFamily="18" charset="2"/>
              </a:rPr>
              <a:t> </a:t>
            </a:r>
            <a:r>
              <a:rPr lang="en-AU" sz="2000" dirty="0" smtClean="0">
                <a:latin typeface="Arial Narrow" panose="020B0606020202030204" pitchFamily="34" charset="0"/>
              </a:rPr>
              <a:t>The Library employs students from a wide range of faculties as casual staff in client facing, technology, and other roles</a:t>
            </a:r>
            <a:endParaRPr lang="en-AU" sz="2000" dirty="0">
              <a:latin typeface="Arial Narrow" panose="020B0606020202030204" pitchFamily="34" charset="0"/>
            </a:endParaRPr>
          </a:p>
        </p:txBody>
      </p:sp>
      <p:pic>
        <p:nvPicPr>
          <p:cNvPr id="3074" name="Picture 2" descr="https://www.monash.edu/__data/assets/image/0011/1484714/varieties/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611" y="1914232"/>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77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Text Placeholder 2"/>
          <p:cNvSpPr>
            <a:spLocks noGrp="1"/>
          </p:cNvSpPr>
          <p:nvPr>
            <p:ph type="body" sz="quarter" idx="13"/>
          </p:nvPr>
        </p:nvSpPr>
        <p:spPr/>
        <p:txBody>
          <a:bodyPr/>
          <a:lstStyle/>
          <a:p>
            <a:endParaRPr lang="en-AU"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60" y="291815"/>
            <a:ext cx="10058400" cy="2521476"/>
          </a:xfrm>
          <a:prstGeom prst="rect">
            <a:avLst/>
          </a:prstGeom>
        </p:spPr>
      </p:pic>
      <p:sp>
        <p:nvSpPr>
          <p:cNvPr id="7" name="TextBox 6"/>
          <p:cNvSpPr txBox="1"/>
          <p:nvPr/>
        </p:nvSpPr>
        <p:spPr>
          <a:xfrm>
            <a:off x="3086817" y="481256"/>
            <a:ext cx="6118917" cy="738664"/>
          </a:xfrm>
          <a:prstGeom prst="rect">
            <a:avLst/>
          </a:prstGeom>
          <a:noFill/>
        </p:spPr>
        <p:txBody>
          <a:bodyPr wrap="square" rtlCol="0">
            <a:spAutoFit/>
          </a:bodyPr>
          <a:lstStyle/>
          <a:p>
            <a:r>
              <a:rPr lang="en-AU" sz="4200" b="1" dirty="0" smtClean="0">
                <a:latin typeface="Arial Narrow" panose="020B0606020202030204" pitchFamily="34" charset="0"/>
              </a:rPr>
              <a:t>Inclusive Teaching Toolkit</a:t>
            </a:r>
            <a:endParaRPr lang="en-AU" sz="4200" b="1" dirty="0">
              <a:latin typeface="Arial Narrow" panose="020B0606020202030204" pitchFamily="34" charset="0"/>
            </a:endParaRPr>
          </a:p>
        </p:txBody>
      </p:sp>
      <p:sp>
        <p:nvSpPr>
          <p:cNvPr id="8" name="Cloud Callout 7"/>
          <p:cNvSpPr/>
          <p:nvPr/>
        </p:nvSpPr>
        <p:spPr>
          <a:xfrm>
            <a:off x="730890" y="2863446"/>
            <a:ext cx="5415386" cy="3067378"/>
          </a:xfrm>
          <a:prstGeom prst="cloudCallout">
            <a:avLst>
              <a:gd name="adj1" fmla="val 66328"/>
              <a:gd name="adj2" fmla="val 4783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AU" sz="2000" dirty="0" smtClean="0">
                <a:solidFill>
                  <a:schemeClr val="tx1"/>
                </a:solidFill>
                <a:latin typeface="Arial Narrow" panose="020B0606020202030204" pitchFamily="34" charset="0"/>
              </a:rPr>
              <a:t>When teaching staff made an effort to include me or others, I felt elated because someone actually took the time to care. It make the university a more welcoming and positive environment and energised me to attend classes and do my work.</a:t>
            </a:r>
            <a:endParaRPr lang="en-AU" sz="2000" dirty="0">
              <a:solidFill>
                <a:schemeClr val="tx1"/>
              </a:solidFill>
              <a:latin typeface="Arial Narrow" panose="020B0606020202030204" pitchFamily="34" charset="0"/>
            </a:endParaRPr>
          </a:p>
        </p:txBody>
      </p:sp>
      <p:sp>
        <p:nvSpPr>
          <p:cNvPr id="9" name="TextBox 8"/>
          <p:cNvSpPr txBox="1"/>
          <p:nvPr/>
        </p:nvSpPr>
        <p:spPr>
          <a:xfrm>
            <a:off x="8342721" y="5444069"/>
            <a:ext cx="2696066" cy="369332"/>
          </a:xfrm>
          <a:prstGeom prst="rect">
            <a:avLst/>
          </a:prstGeom>
          <a:noFill/>
        </p:spPr>
        <p:txBody>
          <a:bodyPr wrap="square" rtlCol="0">
            <a:spAutoFit/>
          </a:bodyPr>
          <a:lstStyle/>
          <a:p>
            <a:r>
              <a:rPr lang="en-AU" dirty="0">
                <a:solidFill>
                  <a:schemeClr val="bg1">
                    <a:lumMod val="65000"/>
                  </a:schemeClr>
                </a:solidFill>
                <a:latin typeface="Arial Narrow" panose="020B0606020202030204" pitchFamily="34" charset="0"/>
              </a:rPr>
              <a:t>Library staff </a:t>
            </a:r>
            <a:r>
              <a:rPr lang="en-AU" dirty="0" smtClean="0">
                <a:solidFill>
                  <a:schemeClr val="bg1">
                    <a:lumMod val="65000"/>
                  </a:schemeClr>
                </a:solidFill>
                <a:latin typeface="Arial Narrow" panose="020B0606020202030204" pitchFamily="34" charset="0"/>
              </a:rPr>
              <a:t>member</a:t>
            </a:r>
            <a:endParaRPr lang="en-AU" dirty="0">
              <a:solidFill>
                <a:schemeClr val="bg1">
                  <a:lumMod val="65000"/>
                </a:schemeClr>
              </a:solidFill>
              <a:latin typeface="Arial Narrow" panose="020B0606020202030204" pitchFamily="34" charset="0"/>
            </a:endParaRPr>
          </a:p>
        </p:txBody>
      </p:sp>
      <p:sp>
        <p:nvSpPr>
          <p:cNvPr id="11" name="TextBox 10"/>
          <p:cNvSpPr txBox="1"/>
          <p:nvPr/>
        </p:nvSpPr>
        <p:spPr>
          <a:xfrm>
            <a:off x="2677212" y="1379634"/>
            <a:ext cx="7687248" cy="1323439"/>
          </a:xfrm>
          <a:prstGeom prst="rect">
            <a:avLst/>
          </a:prstGeom>
          <a:noFill/>
        </p:spPr>
        <p:txBody>
          <a:bodyPr wrap="square" rtlCol="0">
            <a:spAutoFit/>
          </a:bodyPr>
          <a:lstStyle/>
          <a:p>
            <a:r>
              <a:rPr lang="en-AU" sz="2000" dirty="0" smtClean="0">
                <a:latin typeface="Arial Narrow" panose="020B0606020202030204" pitchFamily="34" charset="0"/>
              </a:rPr>
              <a:t>Principles, guidelines, resources for teaching inclusively in library environment</a:t>
            </a:r>
          </a:p>
          <a:p>
            <a:r>
              <a:rPr lang="en-AU" sz="2000" dirty="0" smtClean="0">
                <a:latin typeface="Arial Narrow" panose="020B0606020202030204" pitchFamily="34" charset="0"/>
              </a:rPr>
              <a:t>Library </a:t>
            </a:r>
            <a:r>
              <a:rPr lang="en-AU" sz="2000" dirty="0">
                <a:latin typeface="Arial Narrow" panose="020B0606020202030204" pitchFamily="34" charset="0"/>
              </a:rPr>
              <a:t>developed, being used by Library staff to inform their </a:t>
            </a:r>
            <a:r>
              <a:rPr lang="en-AU" sz="2000" dirty="0" smtClean="0">
                <a:latin typeface="Arial Narrow" panose="020B0606020202030204" pitchFamily="34" charset="0"/>
              </a:rPr>
              <a:t>practice</a:t>
            </a:r>
            <a:endParaRPr lang="en-AU" sz="2000" dirty="0">
              <a:latin typeface="Arial Narrow" panose="020B0606020202030204" pitchFamily="34" charset="0"/>
            </a:endParaRPr>
          </a:p>
          <a:p>
            <a:r>
              <a:rPr lang="en-US" sz="2000" dirty="0">
                <a:latin typeface="Arial Narrow" panose="020B0606020202030204" pitchFamily="34" charset="0"/>
              </a:rPr>
              <a:t>Inclusive teaching helps all students succeed at </a:t>
            </a:r>
            <a:r>
              <a:rPr lang="en-US" sz="2000" dirty="0" smtClean="0">
                <a:latin typeface="Arial Narrow" panose="020B0606020202030204" pitchFamily="34" charset="0"/>
              </a:rPr>
              <a:t>university</a:t>
            </a:r>
            <a:endParaRPr lang="en-AU" sz="2000" dirty="0">
              <a:latin typeface="Arial Narrow" panose="020B0606020202030204" pitchFamily="34" charset="0"/>
            </a:endParaRPr>
          </a:p>
          <a:p>
            <a:endParaRPr lang="en-AU" sz="2000" dirty="0"/>
          </a:p>
        </p:txBody>
      </p:sp>
      <p:sp>
        <p:nvSpPr>
          <p:cNvPr id="12" name="Cloud Callout 11"/>
          <p:cNvSpPr/>
          <p:nvPr/>
        </p:nvSpPr>
        <p:spPr>
          <a:xfrm>
            <a:off x="6843860" y="2097681"/>
            <a:ext cx="5272132" cy="3333091"/>
          </a:xfrm>
          <a:prstGeom prst="cloudCallout">
            <a:avLst>
              <a:gd name="adj1" fmla="val -49897"/>
              <a:gd name="adj2" fmla="val 6148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AU" sz="2000" dirty="0" smtClean="0">
                <a:solidFill>
                  <a:schemeClr val="tx1"/>
                </a:solidFill>
                <a:latin typeface="Arial Narrow" panose="020B0606020202030204" pitchFamily="34" charset="0"/>
              </a:rPr>
              <a:t>Inclusive teaching is making sure that every student in the classroom regardless of their individual needs and circumstances isn’t disadvantaged in any way. Everyone is included and everyone … benefits equally. </a:t>
            </a:r>
            <a:endParaRPr lang="en-AU" sz="2000" dirty="0">
              <a:solidFill>
                <a:schemeClr val="tx1"/>
              </a:solidFill>
              <a:latin typeface="Arial Narrow" panose="020B0606020202030204" pitchFamily="34" charset="0"/>
            </a:endParaRPr>
          </a:p>
        </p:txBody>
      </p:sp>
      <p:sp>
        <p:nvSpPr>
          <p:cNvPr id="13" name="TextBox 12"/>
          <p:cNvSpPr txBox="1"/>
          <p:nvPr/>
        </p:nvSpPr>
        <p:spPr>
          <a:xfrm>
            <a:off x="245098" y="5588808"/>
            <a:ext cx="2696066"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Monash student</a:t>
            </a:r>
            <a:endParaRPr lang="en-AU" dirty="0">
              <a:solidFill>
                <a:schemeClr val="bg1">
                  <a:lumMod val="65000"/>
                </a:schemeClr>
              </a:solidFill>
              <a:latin typeface="Arial Narrow" panose="020B0606020202030204" pitchFamily="34" charset="0"/>
            </a:endParaRPr>
          </a:p>
        </p:txBody>
      </p:sp>
    </p:spTree>
    <p:extLst>
      <p:ext uri="{BB962C8B-B14F-4D97-AF65-F5344CB8AC3E}">
        <p14:creationId xmlns:p14="http://schemas.microsoft.com/office/powerpoint/2010/main" val="4097071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Learning </a:t>
            </a:r>
            <a:r>
              <a:rPr lang="en-AU" dirty="0"/>
              <a:t>Skills </a:t>
            </a:r>
            <a:r>
              <a:rPr lang="en-AU" dirty="0" smtClean="0"/>
              <a:t>Adviser and Subject Librarian (Social Inclusion)</a:t>
            </a:r>
            <a:endParaRPr lang="en-AU" dirty="0"/>
          </a:p>
        </p:txBody>
      </p:sp>
      <p:sp>
        <p:nvSpPr>
          <p:cNvPr id="3" name="Text Placeholder 2"/>
          <p:cNvSpPr>
            <a:spLocks noGrp="1"/>
          </p:cNvSpPr>
          <p:nvPr>
            <p:ph type="body" sz="quarter" idx="13"/>
          </p:nvPr>
        </p:nvSpPr>
        <p:spPr/>
        <p:txBody>
          <a:bodyPr/>
          <a:lstStyle/>
          <a:p>
            <a:r>
              <a:rPr lang="en-AU" dirty="0">
                <a:solidFill>
                  <a:srgbClr val="006CAB"/>
                </a:solidFill>
              </a:rPr>
              <a:t>Specific social inclusion programs</a:t>
            </a:r>
          </a:p>
        </p:txBody>
      </p:sp>
      <p:sp>
        <p:nvSpPr>
          <p:cNvPr id="5" name="Text Placeholder 4"/>
          <p:cNvSpPr>
            <a:spLocks noGrp="1"/>
          </p:cNvSpPr>
          <p:nvPr>
            <p:ph type="body" sz="quarter" idx="16"/>
          </p:nvPr>
        </p:nvSpPr>
        <p:spPr>
          <a:xfrm>
            <a:off x="300210" y="1555423"/>
            <a:ext cx="11709538" cy="4487158"/>
          </a:xfrm>
        </p:spPr>
        <p:txBody>
          <a:bodyPr/>
          <a:lstStyle/>
          <a:p>
            <a:r>
              <a:rPr lang="en-AU" sz="2400" dirty="0" smtClean="0">
                <a:solidFill>
                  <a:srgbClr val="006DAE"/>
                </a:solidFill>
                <a:latin typeface="Arial Narrow" panose="020B0606020202030204" pitchFamily="34" charset="0"/>
              </a:rPr>
              <a:t>2018 highlights</a:t>
            </a:r>
          </a:p>
          <a:p>
            <a:r>
              <a:rPr lang="en-AU" dirty="0">
                <a:latin typeface="Arial Narrow" panose="020B0606020202030204" pitchFamily="34" charset="0"/>
              </a:rPr>
              <a:t>Embedded research and learning skills development programs </a:t>
            </a:r>
            <a:endParaRPr lang="en-AU" dirty="0" smtClean="0">
              <a:latin typeface="Arial Narrow" panose="020B0606020202030204" pitchFamily="34" charset="0"/>
            </a:endParaRPr>
          </a:p>
          <a:p>
            <a:r>
              <a:rPr lang="en-AU" dirty="0" smtClean="0">
                <a:latin typeface="Arial Narrow" panose="020B0606020202030204" pitchFamily="34" charset="0"/>
              </a:rPr>
              <a:t>Faculty of Education Pathways Programs: </a:t>
            </a:r>
            <a:br>
              <a:rPr lang="en-AU" dirty="0" smtClean="0">
                <a:latin typeface="Arial Narrow" panose="020B0606020202030204" pitchFamily="34" charset="0"/>
              </a:rPr>
            </a:br>
            <a:r>
              <a:rPr lang="en-AU" dirty="0" smtClean="0">
                <a:latin typeface="Arial Narrow" panose="020B0606020202030204" pitchFamily="34" charset="0"/>
              </a:rPr>
              <a:t/>
            </a:r>
            <a:br>
              <a:rPr lang="en-AU" dirty="0" smtClean="0">
                <a:latin typeface="Arial Narrow" panose="020B0606020202030204" pitchFamily="34" charset="0"/>
              </a:rPr>
            </a:br>
            <a:r>
              <a:rPr lang="en-AU" dirty="0" smtClean="0">
                <a:solidFill>
                  <a:srgbClr val="0070C0"/>
                </a:solidFill>
                <a:latin typeface="Arial Narrow" panose="020B0606020202030204" pitchFamily="34" charset="0"/>
              </a:rPr>
              <a:t>Diploma </a:t>
            </a:r>
            <a:r>
              <a:rPr lang="en-AU" dirty="0">
                <a:solidFill>
                  <a:srgbClr val="0070C0"/>
                </a:solidFill>
                <a:latin typeface="Arial Narrow" panose="020B0606020202030204" pitchFamily="34" charset="0"/>
              </a:rPr>
              <a:t>of Tertiary Studies and </a:t>
            </a:r>
            <a:r>
              <a:rPr lang="en-AU" dirty="0" smtClean="0">
                <a:solidFill>
                  <a:srgbClr val="0070C0"/>
                </a:solidFill>
                <a:latin typeface="Arial Narrow" panose="020B0606020202030204" pitchFamily="34" charset="0"/>
              </a:rPr>
              <a:t>Diploma of Higher Education  </a:t>
            </a:r>
            <a:br>
              <a:rPr lang="en-AU" dirty="0" smtClean="0">
                <a:solidFill>
                  <a:srgbClr val="0070C0"/>
                </a:solidFill>
                <a:latin typeface="Arial Narrow" panose="020B0606020202030204" pitchFamily="34" charset="0"/>
              </a:rPr>
            </a:br>
            <a:r>
              <a:rPr lang="en-AU" dirty="0" smtClean="0">
                <a:latin typeface="Arial Narrow" panose="020B0606020202030204" pitchFamily="34" charset="0"/>
              </a:rPr>
              <a:t>2 core </a:t>
            </a:r>
            <a:r>
              <a:rPr lang="en-AU" dirty="0" err="1" smtClean="0">
                <a:latin typeface="Arial Narrow" panose="020B0606020202030204" pitchFamily="34" charset="0"/>
              </a:rPr>
              <a:t>sem</a:t>
            </a:r>
            <a:r>
              <a:rPr lang="en-AU" dirty="0" smtClean="0">
                <a:latin typeface="Arial Narrow" panose="020B0606020202030204" pitchFamily="34" charset="0"/>
              </a:rPr>
              <a:t> 1 and 2 units (</a:t>
            </a:r>
            <a:r>
              <a:rPr lang="en-AU" dirty="0">
                <a:latin typeface="Arial Narrow" panose="020B0606020202030204" pitchFamily="34" charset="0"/>
              </a:rPr>
              <a:t>Learning in a University Context; </a:t>
            </a:r>
            <a:r>
              <a:rPr lang="en-AU" dirty="0" smtClean="0">
                <a:latin typeface="Arial Narrow" panose="020B0606020202030204" pitchFamily="34" charset="0"/>
              </a:rPr>
              <a:t>Knowledge </a:t>
            </a:r>
            <a:r>
              <a:rPr lang="en-AU" dirty="0">
                <a:latin typeface="Arial Narrow" panose="020B0606020202030204" pitchFamily="34" charset="0"/>
              </a:rPr>
              <a:t>and </a:t>
            </a:r>
            <a:r>
              <a:rPr lang="en-AU" dirty="0" smtClean="0">
                <a:latin typeface="Arial Narrow" panose="020B0606020202030204" pitchFamily="34" charset="0"/>
              </a:rPr>
              <a:t>Content) </a:t>
            </a:r>
            <a:br>
              <a:rPr lang="en-AU" dirty="0" smtClean="0">
                <a:latin typeface="Arial Narrow" panose="020B0606020202030204" pitchFamily="34" charset="0"/>
              </a:rPr>
            </a:br>
            <a:r>
              <a:rPr lang="en-AU" dirty="0" smtClean="0">
                <a:latin typeface="Arial Narrow" panose="020B0606020202030204" pitchFamily="34" charset="0"/>
              </a:rPr>
              <a:t>159 students Clayton and Peninsula campuses</a:t>
            </a:r>
            <a:br>
              <a:rPr lang="en-AU" dirty="0" smtClean="0">
                <a:latin typeface="Arial Narrow" panose="020B0606020202030204" pitchFamily="34" charset="0"/>
              </a:rPr>
            </a:br>
            <a:r>
              <a:rPr lang="en-AU" sz="4000" dirty="0" smtClean="0">
                <a:solidFill>
                  <a:srgbClr val="006DAE"/>
                </a:solidFill>
                <a:latin typeface="Arial Narrow" panose="020B0606020202030204" pitchFamily="34" charset="0"/>
                <a:sym typeface="Wingdings" panose="05000000000000000000" pitchFamily="2" charset="2"/>
              </a:rPr>
              <a:t></a:t>
            </a:r>
            <a:r>
              <a:rPr lang="en-AU" dirty="0" smtClean="0">
                <a:latin typeface="Arial Narrow" panose="020B0606020202030204" pitchFamily="34" charset="0"/>
              </a:rPr>
              <a:t>24+ hours f2f in 19 workshops on research skills and assignment writing; +45 consultations for total 418 participants</a:t>
            </a:r>
          </a:p>
          <a:p>
            <a:r>
              <a:rPr lang="en-AU" dirty="0" smtClean="0">
                <a:solidFill>
                  <a:srgbClr val="0070C0"/>
                </a:solidFill>
                <a:latin typeface="Arial Narrow" panose="020B0606020202030204" pitchFamily="34" charset="0"/>
              </a:rPr>
              <a:t>Mature Age and Part-time  Students </a:t>
            </a:r>
            <a:r>
              <a:rPr lang="en-AU" dirty="0" smtClean="0">
                <a:latin typeface="Arial Narrow" panose="020B0606020202030204" pitchFamily="34" charset="0"/>
              </a:rPr>
              <a:t>– low SES</a:t>
            </a:r>
            <a:br>
              <a:rPr lang="en-AU" dirty="0" smtClean="0">
                <a:latin typeface="Arial Narrow" panose="020B0606020202030204" pitchFamily="34" charset="0"/>
              </a:rPr>
            </a:br>
            <a:r>
              <a:rPr lang="en-AU" dirty="0" smtClean="0">
                <a:latin typeface="Arial Narrow" panose="020B0606020202030204" pitchFamily="34" charset="0"/>
              </a:rPr>
              <a:t>tailored cohort tour, orientation and skill development for first assignment in core unit (Learning in a University Context)</a:t>
            </a:r>
            <a:br>
              <a:rPr lang="en-AU" dirty="0" smtClean="0">
                <a:latin typeface="Arial Narrow" panose="020B0606020202030204" pitchFamily="34" charset="0"/>
              </a:rPr>
            </a:br>
            <a:r>
              <a:rPr lang="en-AU" sz="4000" dirty="0" smtClean="0">
                <a:solidFill>
                  <a:srgbClr val="006DAE"/>
                </a:solidFill>
                <a:latin typeface="Arial Narrow" panose="020B0606020202030204" pitchFamily="34" charset="0"/>
                <a:sym typeface="Wingdings" panose="05000000000000000000" pitchFamily="2" charset="2"/>
              </a:rPr>
              <a:t></a:t>
            </a:r>
            <a:r>
              <a:rPr lang="en-AU" dirty="0" smtClean="0">
                <a:latin typeface="Arial Narrow" panose="020B0606020202030204" pitchFamily="34" charset="0"/>
              </a:rPr>
              <a:t>2 hours f2f + Moodle </a:t>
            </a:r>
            <a:r>
              <a:rPr lang="en-AU" dirty="0" err="1" smtClean="0">
                <a:latin typeface="Arial Narrow" panose="020B0606020202030204" pitchFamily="34" charset="0"/>
              </a:rPr>
              <a:t>elearning</a:t>
            </a:r>
            <a:r>
              <a:rPr lang="en-AU" dirty="0" smtClean="0">
                <a:latin typeface="Arial Narrow" panose="020B0606020202030204" pitchFamily="34" charset="0"/>
              </a:rPr>
              <a:t> resources on research skills; + tour, information session, orientation for total 55 participants</a:t>
            </a:r>
          </a:p>
          <a:p>
            <a:endParaRPr lang="en-AU" dirty="0">
              <a:latin typeface="Arial Narrow" panose="020B0606020202030204" pitchFamily="34" charset="0"/>
            </a:endParaRPr>
          </a:p>
        </p:txBody>
      </p:sp>
      <p:sp>
        <p:nvSpPr>
          <p:cNvPr id="6" name="Line Callout 1 5"/>
          <p:cNvSpPr/>
          <p:nvPr/>
        </p:nvSpPr>
        <p:spPr>
          <a:xfrm>
            <a:off x="8644379" y="1401022"/>
            <a:ext cx="3271101" cy="1649690"/>
          </a:xfrm>
          <a:prstGeom prst="borderCallout1">
            <a:avLst>
              <a:gd name="adj1" fmla="val 101035"/>
              <a:gd name="adj2" fmla="val 48151"/>
              <a:gd name="adj3" fmla="val 155357"/>
              <a:gd name="adj4" fmla="val -29687"/>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AU" dirty="0"/>
              <a:t>78.4% of </a:t>
            </a:r>
            <a:r>
              <a:rPr lang="en-AU" dirty="0" smtClean="0"/>
              <a:t>37 </a:t>
            </a:r>
            <a:r>
              <a:rPr lang="en-US" dirty="0"/>
              <a:t>survey respondents </a:t>
            </a:r>
            <a:r>
              <a:rPr lang="en-US" dirty="0" smtClean="0"/>
              <a:t>agreed </a:t>
            </a:r>
            <a:r>
              <a:rPr lang="en-US" dirty="0"/>
              <a:t>or strongly agreed </a:t>
            </a:r>
            <a:r>
              <a:rPr lang="en-US" dirty="0" smtClean="0"/>
              <a:t>that </a:t>
            </a:r>
            <a:r>
              <a:rPr lang="en-US" dirty="0"/>
              <a:t>‘I</a:t>
            </a:r>
          </a:p>
          <a:p>
            <a:r>
              <a:rPr lang="en-US" dirty="0"/>
              <a:t>better understand how to structure an essay after this class’,</a:t>
            </a:r>
            <a:endParaRPr lang="en-AU" dirty="0">
              <a:latin typeface="Arial Narrow" panose="020B0606020202030204" pitchFamily="34" charset="0"/>
            </a:endParaRPr>
          </a:p>
        </p:txBody>
      </p:sp>
    </p:spTree>
    <p:extLst>
      <p:ext uri="{BB962C8B-B14F-4D97-AF65-F5344CB8AC3E}">
        <p14:creationId xmlns:p14="http://schemas.microsoft.com/office/powerpoint/2010/main" val="2246827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Learning </a:t>
            </a:r>
            <a:r>
              <a:rPr lang="en-AU" dirty="0"/>
              <a:t>Skills </a:t>
            </a:r>
            <a:r>
              <a:rPr lang="en-AU" dirty="0" smtClean="0"/>
              <a:t>Adviser and Subject Librarian (Social Inclusion)</a:t>
            </a:r>
            <a:endParaRPr lang="en-AU" dirty="0"/>
          </a:p>
        </p:txBody>
      </p:sp>
      <p:sp>
        <p:nvSpPr>
          <p:cNvPr id="3" name="Text Placeholder 2"/>
          <p:cNvSpPr>
            <a:spLocks noGrp="1"/>
          </p:cNvSpPr>
          <p:nvPr>
            <p:ph type="body" sz="quarter" idx="13"/>
          </p:nvPr>
        </p:nvSpPr>
        <p:spPr/>
        <p:txBody>
          <a:bodyPr/>
          <a:lstStyle/>
          <a:p>
            <a:r>
              <a:rPr lang="en-AU" sz="2400" dirty="0">
                <a:solidFill>
                  <a:srgbClr val="006CAB"/>
                </a:solidFill>
              </a:rPr>
              <a:t>Specific social inclusion programs</a:t>
            </a:r>
          </a:p>
        </p:txBody>
      </p:sp>
      <p:sp>
        <p:nvSpPr>
          <p:cNvPr id="5" name="Text Placeholder 4"/>
          <p:cNvSpPr>
            <a:spLocks noGrp="1"/>
          </p:cNvSpPr>
          <p:nvPr>
            <p:ph type="body" sz="quarter" idx="16"/>
          </p:nvPr>
        </p:nvSpPr>
        <p:spPr>
          <a:xfrm>
            <a:off x="300210" y="1555422"/>
            <a:ext cx="11709538" cy="4383465"/>
          </a:xfrm>
        </p:spPr>
        <p:txBody>
          <a:bodyPr/>
          <a:lstStyle/>
          <a:p>
            <a:r>
              <a:rPr lang="en-AU" dirty="0" err="1" smtClean="0">
                <a:latin typeface="Arial Narrow" panose="020B0606020202030204" pitchFamily="34" charset="0"/>
              </a:rPr>
              <a:t>Yulendj</a:t>
            </a:r>
            <a:r>
              <a:rPr lang="en-AU" dirty="0" smtClean="0">
                <a:latin typeface="Arial Narrow" panose="020B0606020202030204" pitchFamily="34" charset="0"/>
              </a:rPr>
              <a:t> Indigenous Engagement Unit Programs designed to facilitate Indigenous students’ access and retention: </a:t>
            </a:r>
            <a:r>
              <a:rPr lang="en-AU" dirty="0" smtClean="0">
                <a:solidFill>
                  <a:srgbClr val="0070C0"/>
                </a:solidFill>
                <a:latin typeface="Arial Narrow" panose="020B0606020202030204" pitchFamily="34" charset="0"/>
              </a:rPr>
              <a:t/>
            </a:r>
            <a:br>
              <a:rPr lang="en-AU" dirty="0" smtClean="0">
                <a:solidFill>
                  <a:srgbClr val="0070C0"/>
                </a:solidFill>
                <a:latin typeface="Arial Narrow" panose="020B0606020202030204" pitchFamily="34" charset="0"/>
              </a:rPr>
            </a:br>
            <a:r>
              <a:rPr lang="en-AU" dirty="0">
                <a:latin typeface="Arial Narrow" panose="020B0606020202030204" pitchFamily="34" charset="0"/>
              </a:rPr>
              <a:t/>
            </a:r>
            <a:br>
              <a:rPr lang="en-AU" dirty="0">
                <a:latin typeface="Arial Narrow" panose="020B0606020202030204" pitchFamily="34" charset="0"/>
              </a:rPr>
            </a:br>
            <a:r>
              <a:rPr lang="en-AU" dirty="0" smtClean="0">
                <a:solidFill>
                  <a:srgbClr val="0070C0"/>
                </a:solidFill>
                <a:latin typeface="Arial Narrow" panose="020B0606020202030204" pitchFamily="34" charset="0"/>
              </a:rPr>
              <a:t>Monash Indigenous Enabling Program</a:t>
            </a:r>
            <a:r>
              <a:rPr lang="en-AU" dirty="0" smtClean="0">
                <a:latin typeface="Arial Narrow" panose="020B0606020202030204" pitchFamily="34" charset="0"/>
              </a:rPr>
              <a:t/>
            </a:r>
            <a:br>
              <a:rPr lang="en-AU" dirty="0" smtClean="0">
                <a:latin typeface="Arial Narrow" panose="020B0606020202030204" pitchFamily="34" charset="0"/>
              </a:rPr>
            </a:br>
            <a:r>
              <a:rPr lang="en-AU" dirty="0" smtClean="0">
                <a:latin typeface="Arial Narrow" panose="020B0606020202030204" pitchFamily="34" charset="0"/>
              </a:rPr>
              <a:t>Library induction and study skills workshop </a:t>
            </a:r>
            <a:br>
              <a:rPr lang="en-AU" dirty="0" smtClean="0">
                <a:latin typeface="Arial Narrow" panose="020B0606020202030204" pitchFamily="34" charset="0"/>
              </a:rPr>
            </a:br>
            <a:endParaRPr lang="en-AU" dirty="0" smtClean="0">
              <a:latin typeface="Arial Narrow" panose="020B0606020202030204" pitchFamily="34" charset="0"/>
            </a:endParaRPr>
          </a:p>
          <a:p>
            <a:r>
              <a:rPr lang="en-AU" dirty="0" err="1" smtClean="0">
                <a:solidFill>
                  <a:srgbClr val="0070C0"/>
                </a:solidFill>
                <a:latin typeface="Arial Narrow" panose="020B0606020202030204" pitchFamily="34" charset="0"/>
              </a:rPr>
              <a:t>Yulendj</a:t>
            </a:r>
            <a:r>
              <a:rPr lang="en-AU" dirty="0" smtClean="0">
                <a:solidFill>
                  <a:srgbClr val="0070C0"/>
                </a:solidFill>
                <a:latin typeface="Arial Narrow" panose="020B0606020202030204" pitchFamily="34" charset="0"/>
              </a:rPr>
              <a:t> ‘Hands on Monash Camp’</a:t>
            </a:r>
            <a:br>
              <a:rPr lang="en-AU" dirty="0" smtClean="0">
                <a:solidFill>
                  <a:srgbClr val="0070C0"/>
                </a:solidFill>
                <a:latin typeface="Arial Narrow" panose="020B0606020202030204" pitchFamily="34" charset="0"/>
              </a:rPr>
            </a:br>
            <a:r>
              <a:rPr lang="en-AU" dirty="0" smtClean="0">
                <a:latin typeface="Arial Narrow" panose="020B0606020202030204" pitchFamily="34" charset="0"/>
              </a:rPr>
              <a:t>for 37 prospective Indigenous students (years 10-12)</a:t>
            </a:r>
            <a:br>
              <a:rPr lang="en-AU" dirty="0" smtClean="0">
                <a:latin typeface="Arial Narrow" panose="020B0606020202030204" pitchFamily="34" charset="0"/>
              </a:rPr>
            </a:br>
            <a:r>
              <a:rPr lang="en-AU" dirty="0" smtClean="0">
                <a:latin typeface="Arial Narrow" panose="020B0606020202030204" pitchFamily="34" charset="0"/>
              </a:rPr>
              <a:t>‘Indigenous Rights: Protest in Print’ exhibition and artefacts</a:t>
            </a:r>
            <a:br>
              <a:rPr lang="en-AU" dirty="0" smtClean="0">
                <a:latin typeface="Arial Narrow" panose="020B0606020202030204" pitchFamily="34" charset="0"/>
              </a:rPr>
            </a:br>
            <a:r>
              <a:rPr lang="en-AU" dirty="0" smtClean="0">
                <a:latin typeface="Arial Narrow" panose="020B0606020202030204" pitchFamily="34" charset="0"/>
              </a:rPr>
              <a:t>exploration, Library ‘scavenger hunt’</a:t>
            </a:r>
            <a:br>
              <a:rPr lang="en-AU" dirty="0" smtClean="0">
                <a:latin typeface="Arial Narrow" panose="020B0606020202030204" pitchFamily="34" charset="0"/>
              </a:rPr>
            </a:br>
            <a:endParaRPr lang="en-AU" dirty="0" smtClean="0">
              <a:latin typeface="Arial Narrow" panose="020B0606020202030204" pitchFamily="34" charset="0"/>
            </a:endParaRPr>
          </a:p>
          <a:p>
            <a:r>
              <a:rPr lang="en-AU" dirty="0" err="1" smtClean="0">
                <a:solidFill>
                  <a:srgbClr val="0070C0"/>
                </a:solidFill>
                <a:latin typeface="Arial Narrow" panose="020B0606020202030204" pitchFamily="34" charset="0"/>
              </a:rPr>
              <a:t>Yulendj</a:t>
            </a:r>
            <a:r>
              <a:rPr lang="en-AU" dirty="0" smtClean="0">
                <a:solidFill>
                  <a:srgbClr val="0070C0"/>
                </a:solidFill>
                <a:latin typeface="Arial Narrow" panose="020B0606020202030204" pitchFamily="34" charset="0"/>
              </a:rPr>
              <a:t> Lounge Drop-in Research and Learning Sessions</a:t>
            </a:r>
            <a:br>
              <a:rPr lang="en-AU" dirty="0" smtClean="0">
                <a:solidFill>
                  <a:srgbClr val="0070C0"/>
                </a:solidFill>
                <a:latin typeface="Arial Narrow" panose="020B0606020202030204" pitchFamily="34" charset="0"/>
              </a:rPr>
            </a:br>
            <a:r>
              <a:rPr lang="en-AU" dirty="0" smtClean="0">
                <a:latin typeface="Arial Narrow" panose="020B0606020202030204" pitchFamily="34" charset="0"/>
              </a:rPr>
              <a:t>One to one expert </a:t>
            </a:r>
            <a:r>
              <a:rPr lang="en-AU" dirty="0">
                <a:latin typeface="Arial Narrow" panose="020B0606020202030204" pitchFamily="34" charset="0"/>
              </a:rPr>
              <a:t>advice on study, research and writing </a:t>
            </a:r>
            <a:r>
              <a:rPr lang="en-AU" dirty="0" smtClean="0">
                <a:latin typeface="Arial Narrow" panose="020B0606020202030204" pitchFamily="34" charset="0"/>
              </a:rPr>
              <a:t>skills</a:t>
            </a:r>
            <a:br>
              <a:rPr lang="en-AU" dirty="0" smtClean="0">
                <a:latin typeface="Arial Narrow" panose="020B0606020202030204" pitchFamily="34" charset="0"/>
              </a:rPr>
            </a:br>
            <a:r>
              <a:rPr lang="en-AU" dirty="0" smtClean="0">
                <a:latin typeface="Arial Narrow" panose="020B0606020202030204" pitchFamily="34" charset="0"/>
              </a:rPr>
              <a:t>38 sessions, 61 students at Clayton and Peninsula campuses</a:t>
            </a:r>
            <a:r>
              <a:rPr lang="en-AU" dirty="0">
                <a:latin typeface="Arial Narrow" panose="020B0606020202030204" pitchFamily="34" charset="0"/>
              </a:rPr>
              <a:t/>
            </a:r>
            <a:br>
              <a:rPr lang="en-AU" dirty="0">
                <a:latin typeface="Arial Narrow" panose="020B0606020202030204" pitchFamily="34" charset="0"/>
              </a:rPr>
            </a:br>
            <a:endParaRPr lang="en-AU" dirty="0" smtClean="0">
              <a:latin typeface="Arial Narrow" panose="020B0606020202030204" pitchFamily="34" charset="0"/>
            </a:endParaRPr>
          </a:p>
        </p:txBody>
      </p:sp>
      <p:pic>
        <p:nvPicPr>
          <p:cNvPr id="1026" name="Picture 2" descr="Lower Ground foyer with Maree Clarke&#10;On the banks of the Murray 2017 lenticular photographic prints, LED lightboxes"/>
          <p:cNvPicPr>
            <a:picLocks noChangeAspect="1" noChangeArrowheads="1"/>
          </p:cNvPicPr>
          <p:nvPr/>
        </p:nvPicPr>
        <p:blipFill rotWithShape="1">
          <a:blip r:embed="rId2">
            <a:extLst>
              <a:ext uri="{28A0092B-C50C-407E-A947-70E740481C1C}">
                <a14:useLocalDpi xmlns:a14="http://schemas.microsoft.com/office/drawing/2010/main" val="0"/>
              </a:ext>
            </a:extLst>
          </a:blip>
          <a:srcRect t="16884" b="25025"/>
          <a:stretch/>
        </p:blipFill>
        <p:spPr bwMode="auto">
          <a:xfrm>
            <a:off x="6223559" y="2278380"/>
            <a:ext cx="5715000" cy="2202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2819" y="4683062"/>
            <a:ext cx="4328160" cy="369332"/>
          </a:xfrm>
          <a:prstGeom prst="rect">
            <a:avLst/>
          </a:prstGeom>
          <a:noFill/>
        </p:spPr>
        <p:txBody>
          <a:bodyPr wrap="square" rtlCol="0">
            <a:spAutoFit/>
          </a:bodyPr>
          <a:lstStyle/>
          <a:p>
            <a:r>
              <a:rPr lang="en-AU" dirty="0">
                <a:solidFill>
                  <a:schemeClr val="bg1">
                    <a:lumMod val="65000"/>
                  </a:schemeClr>
                </a:solidFill>
                <a:latin typeface="Arial Narrow" panose="020B0606020202030204" pitchFamily="34" charset="0"/>
              </a:rPr>
              <a:t>Maree Clarke On the banks of the Murray 2017</a:t>
            </a:r>
          </a:p>
        </p:txBody>
      </p:sp>
    </p:spTree>
    <p:extLst>
      <p:ext uri="{BB962C8B-B14F-4D97-AF65-F5344CB8AC3E}">
        <p14:creationId xmlns:p14="http://schemas.microsoft.com/office/powerpoint/2010/main" val="992273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Learning </a:t>
            </a:r>
            <a:r>
              <a:rPr lang="en-AU" dirty="0"/>
              <a:t>Skills </a:t>
            </a:r>
            <a:r>
              <a:rPr lang="en-AU" dirty="0" smtClean="0"/>
              <a:t>Adviser and Subject Librarian (Social Inclusion)</a:t>
            </a:r>
            <a:endParaRPr lang="en-AU" dirty="0"/>
          </a:p>
        </p:txBody>
      </p:sp>
      <p:sp>
        <p:nvSpPr>
          <p:cNvPr id="3" name="Text Placeholder 2"/>
          <p:cNvSpPr>
            <a:spLocks noGrp="1"/>
          </p:cNvSpPr>
          <p:nvPr>
            <p:ph type="body" sz="quarter" idx="13"/>
          </p:nvPr>
        </p:nvSpPr>
        <p:spPr/>
        <p:txBody>
          <a:bodyPr/>
          <a:lstStyle/>
          <a:p>
            <a:r>
              <a:rPr lang="en-AU" sz="2400" dirty="0">
                <a:solidFill>
                  <a:srgbClr val="006CAB"/>
                </a:solidFill>
              </a:rPr>
              <a:t>Specific social inclusion programs</a:t>
            </a:r>
          </a:p>
        </p:txBody>
      </p:sp>
      <p:sp>
        <p:nvSpPr>
          <p:cNvPr id="5" name="Text Placeholder 4"/>
          <p:cNvSpPr>
            <a:spLocks noGrp="1"/>
          </p:cNvSpPr>
          <p:nvPr>
            <p:ph type="body" sz="quarter" idx="16"/>
          </p:nvPr>
        </p:nvSpPr>
        <p:spPr>
          <a:xfrm>
            <a:off x="300210" y="1555422"/>
            <a:ext cx="11709538" cy="5175315"/>
          </a:xfrm>
        </p:spPr>
        <p:txBody>
          <a:bodyPr/>
          <a:lstStyle/>
          <a:p>
            <a:r>
              <a:rPr lang="en-AU" dirty="0">
                <a:latin typeface="Arial Narrow" panose="020B0606020202030204" pitchFamily="34" charset="0"/>
              </a:rPr>
              <a:t>Programs for Students in Low-SES High </a:t>
            </a:r>
            <a:r>
              <a:rPr lang="en-AU" dirty="0" smtClean="0">
                <a:latin typeface="Arial Narrow" panose="020B0606020202030204" pitchFamily="34" charset="0"/>
              </a:rPr>
              <a:t>Schools designed to reduce intimidation of University study, critically engage with advantages of attending university and develop teamwork, critical thinking, research skills:</a:t>
            </a:r>
          </a:p>
          <a:p>
            <a:endParaRPr lang="en-AU" dirty="0">
              <a:latin typeface="Arial Narrow" panose="020B0606020202030204" pitchFamily="34" charset="0"/>
            </a:endParaRPr>
          </a:p>
          <a:p>
            <a:pPr>
              <a:spcAft>
                <a:spcPts val="1200"/>
              </a:spcAft>
            </a:pPr>
            <a:r>
              <a:rPr lang="en-AU" dirty="0">
                <a:solidFill>
                  <a:srgbClr val="0070C0"/>
                </a:solidFill>
                <a:latin typeface="Arial Narrow" panose="020B0606020202030204" pitchFamily="34" charset="0"/>
              </a:rPr>
              <a:t>Access Monash Leadership Day program </a:t>
            </a:r>
            <a:br>
              <a:rPr lang="en-AU" dirty="0">
                <a:solidFill>
                  <a:srgbClr val="0070C0"/>
                </a:solidFill>
                <a:latin typeface="Arial Narrow" panose="020B0606020202030204" pitchFamily="34" charset="0"/>
              </a:rPr>
            </a:br>
            <a:r>
              <a:rPr lang="en-AU" dirty="0" smtClean="0">
                <a:latin typeface="Arial Narrow" panose="020B0606020202030204" pitchFamily="34" charset="0"/>
              </a:rPr>
              <a:t>for </a:t>
            </a:r>
            <a:r>
              <a:rPr lang="en-AU" dirty="0">
                <a:latin typeface="Arial Narrow" panose="020B0606020202030204" pitchFamily="34" charset="0"/>
              </a:rPr>
              <a:t>years 9-10 students - 2 days at 2 </a:t>
            </a:r>
            <a:r>
              <a:rPr lang="en-AU" dirty="0" smtClean="0">
                <a:latin typeface="Arial Narrow" panose="020B0606020202030204" pitchFamily="34" charset="0"/>
              </a:rPr>
              <a:t>venues</a:t>
            </a:r>
            <a:br>
              <a:rPr lang="en-AU" dirty="0" smtClean="0">
                <a:latin typeface="Arial Narrow" panose="020B0606020202030204" pitchFamily="34" charset="0"/>
              </a:rPr>
            </a:br>
            <a:r>
              <a:rPr lang="en-AU" dirty="0" smtClean="0">
                <a:latin typeface="Arial Narrow" panose="020B0606020202030204" pitchFamily="34" charset="0"/>
              </a:rPr>
              <a:t>4 research and critical thinking skills workshops for 120 students – </a:t>
            </a:r>
            <a:br>
              <a:rPr lang="en-AU" dirty="0" smtClean="0">
                <a:latin typeface="Arial Narrow" panose="020B0606020202030204" pitchFamily="34" charset="0"/>
              </a:rPr>
            </a:br>
            <a:r>
              <a:rPr lang="en-AU" dirty="0" smtClean="0">
                <a:latin typeface="Arial Narrow" panose="020B0606020202030204" pitchFamily="34" charset="0"/>
              </a:rPr>
              <a:t>project on promoting benefit of tertiary education to peers</a:t>
            </a:r>
          </a:p>
          <a:p>
            <a:pPr>
              <a:spcAft>
                <a:spcPts val="1200"/>
              </a:spcAft>
            </a:pPr>
            <a:r>
              <a:rPr lang="en-AU" dirty="0" smtClean="0">
                <a:solidFill>
                  <a:srgbClr val="0070C0"/>
                </a:solidFill>
                <a:latin typeface="Arial Narrow" panose="020B0606020202030204" pitchFamily="34" charset="0"/>
              </a:rPr>
              <a:t>Year 10 Champions Camp</a:t>
            </a:r>
            <a:br>
              <a:rPr lang="en-AU" dirty="0" smtClean="0">
                <a:solidFill>
                  <a:srgbClr val="0070C0"/>
                </a:solidFill>
                <a:latin typeface="Arial Narrow" panose="020B0606020202030204" pitchFamily="34" charset="0"/>
              </a:rPr>
            </a:br>
            <a:r>
              <a:rPr lang="en-AU" dirty="0" smtClean="0">
                <a:latin typeface="Arial Narrow" panose="020B0606020202030204" pitchFamily="34" charset="0"/>
              </a:rPr>
              <a:t>2 Library scavenger hunts with 38 participants</a:t>
            </a:r>
          </a:p>
          <a:p>
            <a:r>
              <a:rPr lang="en-AU" dirty="0" smtClean="0">
                <a:solidFill>
                  <a:srgbClr val="0070C0"/>
                </a:solidFill>
                <a:latin typeface="Arial Narrow" panose="020B0606020202030204" pitchFamily="34" charset="0"/>
              </a:rPr>
              <a:t>Advancement via Individual Determination (AVID) Program</a:t>
            </a:r>
            <a:br>
              <a:rPr lang="en-AU" dirty="0" smtClean="0">
                <a:solidFill>
                  <a:srgbClr val="0070C0"/>
                </a:solidFill>
                <a:latin typeface="Arial Narrow" panose="020B0606020202030204" pitchFamily="34" charset="0"/>
              </a:rPr>
            </a:br>
            <a:r>
              <a:rPr lang="en-AU" dirty="0" smtClean="0">
                <a:latin typeface="Arial Narrow" panose="020B0606020202030204" pitchFamily="34" charset="0"/>
              </a:rPr>
              <a:t>Library tour, research workshops tailored for 60 year 9 and year 10 students</a:t>
            </a:r>
            <a:endParaRPr lang="en-AU" dirty="0">
              <a:latin typeface="Arial Narrow" panose="020B0606020202030204" pitchFamily="34" charset="0"/>
            </a:endParaRPr>
          </a:p>
        </p:txBody>
      </p:sp>
      <p:pic>
        <p:nvPicPr>
          <p:cNvPr id="1026" name="Picture 2" descr="Lecturer points out 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292" y="2740231"/>
            <a:ext cx="34290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12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26972"/>
          <a:stretch/>
        </p:blipFill>
        <p:spPr>
          <a:xfrm>
            <a:off x="0" y="25489"/>
            <a:ext cx="8090822" cy="6023112"/>
          </a:xfrm>
          <a:prstGeom prst="rect">
            <a:avLst/>
          </a:prstGeom>
        </p:spPr>
      </p:pic>
      <p:pic>
        <p:nvPicPr>
          <p:cNvPr id="7" name="Picture 6"/>
          <p:cNvPicPr>
            <a:picLocks noChangeAspect="1"/>
          </p:cNvPicPr>
          <p:nvPr/>
        </p:nvPicPr>
        <p:blipFill>
          <a:blip r:embed="rId3"/>
          <a:stretch>
            <a:fillRect/>
          </a:stretch>
        </p:blipFill>
        <p:spPr>
          <a:xfrm>
            <a:off x="7808713" y="0"/>
            <a:ext cx="4383287" cy="6048601"/>
          </a:xfrm>
          <a:prstGeom prst="rect">
            <a:avLst/>
          </a:prstGeom>
        </p:spPr>
      </p:pic>
      <p:sp>
        <p:nvSpPr>
          <p:cNvPr id="9" name="TextBox 8"/>
          <p:cNvSpPr txBox="1"/>
          <p:nvPr/>
        </p:nvSpPr>
        <p:spPr>
          <a:xfrm>
            <a:off x="705678" y="646044"/>
            <a:ext cx="5049078" cy="1384995"/>
          </a:xfrm>
          <a:prstGeom prst="rect">
            <a:avLst/>
          </a:prstGeom>
          <a:noFill/>
        </p:spPr>
        <p:txBody>
          <a:bodyPr wrap="square" rtlCol="0">
            <a:spAutoFit/>
          </a:bodyPr>
          <a:lstStyle/>
          <a:p>
            <a:r>
              <a:rPr lang="en-AU" sz="4200" b="1" dirty="0" smtClean="0">
                <a:solidFill>
                  <a:schemeClr val="bg1"/>
                </a:solidFill>
                <a:latin typeface="Arial Narrow" panose="020B0606020202030204" pitchFamily="34" charset="0"/>
              </a:rPr>
              <a:t>Thank you</a:t>
            </a:r>
          </a:p>
          <a:p>
            <a:r>
              <a:rPr lang="en-AU" sz="4200" b="1" dirty="0" smtClean="0">
                <a:solidFill>
                  <a:schemeClr val="bg1"/>
                </a:solidFill>
                <a:latin typeface="Arial Narrow" panose="020B0606020202030204" pitchFamily="34" charset="0"/>
              </a:rPr>
              <a:t>Questions?</a:t>
            </a:r>
            <a:endParaRPr lang="en-AU" sz="4200" b="1" dirty="0">
              <a:solidFill>
                <a:schemeClr val="bg1"/>
              </a:solidFill>
              <a:latin typeface="Arial Narrow" panose="020B0606020202030204" pitchFamily="34" charset="0"/>
            </a:endParaRPr>
          </a:p>
        </p:txBody>
      </p:sp>
      <p:sp>
        <p:nvSpPr>
          <p:cNvPr id="10" name="TextBox 9"/>
          <p:cNvSpPr txBox="1"/>
          <p:nvPr/>
        </p:nvSpPr>
        <p:spPr>
          <a:xfrm>
            <a:off x="477078" y="5486400"/>
            <a:ext cx="3130826" cy="400110"/>
          </a:xfrm>
          <a:prstGeom prst="rect">
            <a:avLst/>
          </a:prstGeom>
          <a:noFill/>
        </p:spPr>
        <p:txBody>
          <a:bodyPr wrap="square" rtlCol="0">
            <a:spAutoFit/>
          </a:bodyPr>
          <a:lstStyle/>
          <a:p>
            <a:r>
              <a:rPr lang="en-AU" sz="2000" dirty="0" smtClean="0">
                <a:solidFill>
                  <a:schemeClr val="bg1"/>
                </a:solidFill>
                <a:latin typeface="Arial Narrow" panose="020B0606020202030204" pitchFamily="34" charset="0"/>
              </a:rPr>
              <a:t>Lisa.Smith@monash.edu</a:t>
            </a:r>
            <a:endParaRPr lang="en-AU" sz="2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4781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068" t="2206"/>
          <a:stretch/>
        </p:blipFill>
        <p:spPr>
          <a:xfrm>
            <a:off x="283310" y="151254"/>
            <a:ext cx="4883674" cy="6706746"/>
          </a:xfrm>
          <a:prstGeom prst="rect">
            <a:avLst/>
          </a:prstGeom>
        </p:spPr>
      </p:pic>
      <p:sp>
        <p:nvSpPr>
          <p:cNvPr id="12" name="Text Placeholder 2"/>
          <p:cNvSpPr txBox="1">
            <a:spLocks noGrp="1"/>
          </p:cNvSpPr>
          <p:nvPr>
            <p:ph type="body" sz="quarter" idx="13"/>
          </p:nvPr>
        </p:nvSpPr>
        <p:spPr>
          <a:xfrm>
            <a:off x="5840361" y="172763"/>
            <a:ext cx="5534301" cy="736956"/>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4200" b="1" dirty="0">
                <a:solidFill>
                  <a:srgbClr val="006CAB"/>
                </a:solidFill>
                <a:latin typeface="Arial Narrow" panose="020B0606020202030204" pitchFamily="34" charset="0"/>
              </a:rPr>
              <a:t>Engagement</a:t>
            </a:r>
          </a:p>
        </p:txBody>
      </p:sp>
      <p:sp>
        <p:nvSpPr>
          <p:cNvPr id="13" name="TextBox 12"/>
          <p:cNvSpPr txBox="1"/>
          <p:nvPr/>
        </p:nvSpPr>
        <p:spPr>
          <a:xfrm>
            <a:off x="5446643" y="1094071"/>
            <a:ext cx="6052931" cy="2062103"/>
          </a:xfrm>
          <a:prstGeom prst="rect">
            <a:avLst/>
          </a:prstGeom>
          <a:noFill/>
        </p:spPr>
        <p:txBody>
          <a:bodyPr wrap="square" rtlCol="0">
            <a:spAutoFit/>
          </a:bodyPr>
          <a:lstStyle/>
          <a:p>
            <a:r>
              <a:rPr lang="en-AU" sz="2400" dirty="0">
                <a:latin typeface="Arial Narrow" panose="020B0606020202030204" pitchFamily="34" charset="0"/>
              </a:rPr>
              <a:t>Early and often, physical and online, </a:t>
            </a:r>
            <a:r>
              <a:rPr lang="en-AU" sz="2400" dirty="0" smtClean="0">
                <a:latin typeface="Arial Narrow" panose="020B0606020202030204" pitchFamily="34" charset="0"/>
              </a:rPr>
              <a:t>a </a:t>
            </a:r>
            <a:r>
              <a:rPr lang="en-AU" sz="2400" dirty="0">
                <a:latin typeface="Arial Narrow" panose="020B0606020202030204" pitchFamily="34" charset="0"/>
              </a:rPr>
              <a:t>‘sense of belonging</a:t>
            </a:r>
            <a:r>
              <a:rPr lang="en-AU" sz="2400" dirty="0" smtClean="0">
                <a:latin typeface="Arial Narrow" panose="020B0606020202030204" pitchFamily="34" charset="0"/>
              </a:rPr>
              <a:t>’</a:t>
            </a:r>
          </a:p>
          <a:p>
            <a:endParaRPr lang="en-AU" sz="2000" dirty="0" smtClean="0">
              <a:latin typeface="Arial Narrow" panose="020B0606020202030204" pitchFamily="34" charset="0"/>
            </a:endParaRPr>
          </a:p>
          <a:p>
            <a:r>
              <a:rPr lang="en-US" sz="2000" dirty="0" smtClean="0">
                <a:latin typeface="Arial Narrow" panose="020B0606020202030204" pitchFamily="34" charset="0"/>
              </a:rPr>
              <a:t>Monash University Library User Surveys have shown that  79</a:t>
            </a:r>
            <a:r>
              <a:rPr lang="en-US" sz="2000" dirty="0">
                <a:latin typeface="Arial Narrow" panose="020B0606020202030204" pitchFamily="34" charset="0"/>
              </a:rPr>
              <a:t>% of students </a:t>
            </a:r>
            <a:r>
              <a:rPr lang="en-US" sz="2000" dirty="0" smtClean="0">
                <a:latin typeface="Arial Narrow" panose="020B0606020202030204" pitchFamily="34" charset="0"/>
              </a:rPr>
              <a:t>who used </a:t>
            </a:r>
            <a:r>
              <a:rPr lang="en-US" sz="2000" dirty="0">
                <a:latin typeface="Arial Narrow" panose="020B0606020202030204" pitchFamily="34" charset="0"/>
              </a:rPr>
              <a:t>the Library </a:t>
            </a:r>
            <a:r>
              <a:rPr lang="en-US" sz="2000" dirty="0" smtClean="0">
                <a:latin typeface="Arial Narrow" panose="020B0606020202030204" pitchFamily="34" charset="0"/>
              </a:rPr>
              <a:t>achieved at </a:t>
            </a:r>
            <a:r>
              <a:rPr lang="en-US" sz="2000" dirty="0">
                <a:latin typeface="Arial Narrow" panose="020B0606020202030204" pitchFamily="34" charset="0"/>
              </a:rPr>
              <a:t>least a </a:t>
            </a:r>
            <a:r>
              <a:rPr lang="en-US" sz="2000" dirty="0" smtClean="0">
                <a:latin typeface="Arial Narrow" panose="020B0606020202030204" pitchFamily="34" charset="0"/>
              </a:rPr>
              <a:t>Distinction (</a:t>
            </a:r>
            <a:r>
              <a:rPr lang="en-US" sz="2000" dirty="0" err="1" smtClean="0">
                <a:latin typeface="Arial Narrow" panose="020B0606020202030204" pitchFamily="34" charset="0"/>
              </a:rPr>
              <a:t>InSynch</a:t>
            </a:r>
            <a:r>
              <a:rPr lang="en-US" sz="2000" dirty="0" smtClean="0">
                <a:latin typeface="Arial Narrow" panose="020B0606020202030204" pitchFamily="34" charset="0"/>
              </a:rPr>
              <a:t> National Benchmarking Survey)</a:t>
            </a:r>
            <a:endParaRPr lang="en-AU" sz="2000" dirty="0">
              <a:latin typeface="Arial Narrow" panose="020B0606020202030204" pitchFamily="34" charset="0"/>
            </a:endParaRPr>
          </a:p>
        </p:txBody>
      </p:sp>
      <p:sp>
        <p:nvSpPr>
          <p:cNvPr id="14" name="TextBox 13"/>
          <p:cNvSpPr txBox="1"/>
          <p:nvPr/>
        </p:nvSpPr>
        <p:spPr>
          <a:xfrm>
            <a:off x="283310" y="6275441"/>
            <a:ext cx="4709504"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Library 2019 Orientation Banner</a:t>
            </a:r>
            <a:endParaRPr lang="en-AU" dirty="0">
              <a:solidFill>
                <a:schemeClr val="bg1">
                  <a:lumMod val="65000"/>
                </a:schemeClr>
              </a:solidFill>
              <a:latin typeface="Arial Narrow" panose="020B0606020202030204" pitchFamily="34" charset="0"/>
            </a:endParaRPr>
          </a:p>
        </p:txBody>
      </p:sp>
      <p:sp>
        <p:nvSpPr>
          <p:cNvPr id="6" name="Oval Callout 5"/>
          <p:cNvSpPr/>
          <p:nvPr/>
        </p:nvSpPr>
        <p:spPr>
          <a:xfrm>
            <a:off x="5166984" y="3205104"/>
            <a:ext cx="4292380" cy="2866941"/>
          </a:xfrm>
          <a:prstGeom prst="wedgeEllipseCallout">
            <a:avLst>
              <a:gd name="adj1" fmla="val -28676"/>
              <a:gd name="adj2" fmla="val 606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a typeface="Arial" charset="0"/>
                <a:cs typeface="Arial" charset="0"/>
              </a:rPr>
              <a:t>The facilities are wonderful and enable a student to pursue their education to the depth and breadth they </a:t>
            </a:r>
            <a:r>
              <a:rPr lang="en-US" dirty="0" smtClean="0">
                <a:solidFill>
                  <a:schemeClr val="bg1"/>
                </a:solidFill>
                <a:ea typeface="Arial" charset="0"/>
                <a:cs typeface="Arial" charset="0"/>
              </a:rPr>
              <a:t>want …the </a:t>
            </a:r>
            <a:r>
              <a:rPr lang="en-US" dirty="0">
                <a:solidFill>
                  <a:schemeClr val="bg1"/>
                </a:solidFill>
                <a:ea typeface="Arial" charset="0"/>
                <a:cs typeface="Arial" charset="0"/>
              </a:rPr>
              <a:t>library is the perfect place for students to equip themselves with the resources they need to do well</a:t>
            </a:r>
            <a:endParaRPr lang="en-US" dirty="0">
              <a:solidFill>
                <a:schemeClr val="bg1"/>
              </a:solidFill>
            </a:endParaRPr>
          </a:p>
        </p:txBody>
      </p:sp>
      <p:sp>
        <p:nvSpPr>
          <p:cNvPr id="2" name="TextBox 1"/>
          <p:cNvSpPr txBox="1"/>
          <p:nvPr/>
        </p:nvSpPr>
        <p:spPr>
          <a:xfrm>
            <a:off x="8525454" y="5906109"/>
            <a:ext cx="2246243" cy="369332"/>
          </a:xfrm>
          <a:prstGeom prst="rect">
            <a:avLst/>
          </a:prstGeom>
          <a:noFill/>
        </p:spPr>
        <p:txBody>
          <a:bodyPr wrap="square" rtlCol="0">
            <a:spAutoFit/>
          </a:bodyPr>
          <a:lstStyle/>
          <a:p>
            <a:r>
              <a:rPr lang="en-AU" dirty="0">
                <a:solidFill>
                  <a:schemeClr val="bg1">
                    <a:lumMod val="65000"/>
                  </a:schemeClr>
                </a:solidFill>
                <a:latin typeface="Arial Narrow" panose="020B0606020202030204" pitchFamily="34" charset="0"/>
              </a:rPr>
              <a:t>Monash graduate</a:t>
            </a:r>
          </a:p>
        </p:txBody>
      </p:sp>
      <p:sp>
        <p:nvSpPr>
          <p:cNvPr id="8" name="Oval Callout 7"/>
          <p:cNvSpPr/>
          <p:nvPr/>
        </p:nvSpPr>
        <p:spPr>
          <a:xfrm>
            <a:off x="9516132" y="3758108"/>
            <a:ext cx="2624667" cy="2168797"/>
          </a:xfrm>
          <a:prstGeom prst="wedgeEllipseCallout">
            <a:avLst>
              <a:gd name="adj1" fmla="val -55845"/>
              <a:gd name="adj2" fmla="val 515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a:t>
            </a:r>
            <a:r>
              <a:rPr lang="en-US" dirty="0"/>
              <a:t>was a great place for my </a:t>
            </a:r>
            <a:r>
              <a:rPr lang="en-US" dirty="0" smtClean="0"/>
              <a:t>assignments</a:t>
            </a:r>
            <a:r>
              <a:rPr lang="en-US" dirty="0"/>
              <a:t>. Miss it so much!</a:t>
            </a:r>
          </a:p>
        </p:txBody>
      </p:sp>
      <p:sp>
        <p:nvSpPr>
          <p:cNvPr id="9" name="TextBox 8"/>
          <p:cNvSpPr txBox="1"/>
          <p:nvPr/>
        </p:nvSpPr>
        <p:spPr>
          <a:xfrm>
            <a:off x="6226865" y="6342897"/>
            <a:ext cx="2246243"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Clayton UG, Arts</a:t>
            </a:r>
            <a:endParaRPr lang="en-AU" dirty="0">
              <a:solidFill>
                <a:schemeClr val="bg1">
                  <a:lumMod val="65000"/>
                </a:schemeClr>
              </a:solidFill>
              <a:latin typeface="Arial Narrow" panose="020B0606020202030204" pitchFamily="34" charset="0"/>
            </a:endParaRPr>
          </a:p>
        </p:txBody>
      </p:sp>
    </p:spTree>
    <p:extLst>
      <p:ext uri="{BB962C8B-B14F-4D97-AF65-F5344CB8AC3E}">
        <p14:creationId xmlns:p14="http://schemas.microsoft.com/office/powerpoint/2010/main" val="369022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0211" y="369161"/>
            <a:ext cx="7451725" cy="466468"/>
          </a:xfrm>
        </p:spPr>
        <p:txBody>
          <a:bodyPr/>
          <a:lstStyle/>
          <a:p>
            <a:r>
              <a:rPr lang="en-AU" b="1" dirty="0" smtClean="0">
                <a:solidFill>
                  <a:srgbClr val="006CAB"/>
                </a:solidFill>
              </a:rPr>
              <a:t>What does </a:t>
            </a:r>
            <a:r>
              <a:rPr lang="en-AU" b="1" i="1" dirty="0" smtClean="0">
                <a:solidFill>
                  <a:srgbClr val="006CAB"/>
                </a:solidFill>
              </a:rPr>
              <a:t>Physical Engagement </a:t>
            </a:r>
            <a:r>
              <a:rPr lang="en-AU" b="1" dirty="0" smtClean="0">
                <a:solidFill>
                  <a:srgbClr val="006CAB"/>
                </a:solidFill>
              </a:rPr>
              <a:t>look like?</a:t>
            </a:r>
            <a:endParaRPr lang="en-AU" b="1" dirty="0">
              <a:solidFill>
                <a:srgbClr val="006CAB"/>
              </a:solidFill>
            </a:endParaRPr>
          </a:p>
          <a:p>
            <a:r>
              <a:rPr lang="en-AU" sz="2000" dirty="0" smtClean="0"/>
              <a:t/>
            </a:r>
            <a:br>
              <a:rPr lang="en-AU" sz="2000" dirty="0" smtClean="0"/>
            </a:br>
            <a:r>
              <a:rPr lang="en-AU" b="1" dirty="0">
                <a:solidFill>
                  <a:schemeClr val="accent1"/>
                </a:solidFill>
              </a:rPr>
              <a:t>In 2018: </a:t>
            </a:r>
            <a:r>
              <a:rPr lang="en-AU" b="1" dirty="0" smtClean="0">
                <a:solidFill>
                  <a:schemeClr val="accent1"/>
                </a:solidFill>
              </a:rPr>
              <a:t/>
            </a:r>
            <a:br>
              <a:rPr lang="en-AU" b="1" dirty="0" smtClean="0">
                <a:solidFill>
                  <a:schemeClr val="accent1"/>
                </a:solidFill>
              </a:rPr>
            </a:br>
            <a:r>
              <a:rPr lang="en-AU" sz="800" dirty="0" smtClean="0"/>
              <a:t/>
            </a:r>
            <a:br>
              <a:rPr lang="en-AU" sz="800" dirty="0" smtClean="0"/>
            </a:br>
            <a:endParaRPr lang="en-AU" sz="20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6434" r="14847" b="-1"/>
          <a:stretch/>
        </p:blipFill>
        <p:spPr>
          <a:xfrm>
            <a:off x="359435" y="3529985"/>
            <a:ext cx="7856671" cy="1772181"/>
          </a:xfrm>
          <a:prstGeom prst="rect">
            <a:avLst/>
          </a:prstGeom>
          <a:ln w="25400">
            <a:solidFill>
              <a:schemeClr val="accent2"/>
            </a:solidFill>
          </a:ln>
        </p:spPr>
      </p:pic>
      <p:sp>
        <p:nvSpPr>
          <p:cNvPr id="9" name="TextBox 8"/>
          <p:cNvSpPr txBox="1"/>
          <p:nvPr/>
        </p:nvSpPr>
        <p:spPr>
          <a:xfrm>
            <a:off x="3790754" y="2807622"/>
            <a:ext cx="2909226" cy="369332"/>
          </a:xfrm>
          <a:prstGeom prst="rect">
            <a:avLst/>
          </a:prstGeom>
          <a:noFill/>
        </p:spPr>
        <p:txBody>
          <a:bodyPr wrap="square" rtlCol="0">
            <a:spAutoFit/>
          </a:bodyPr>
          <a:lstStyle/>
          <a:p>
            <a:r>
              <a:rPr lang="en-AU" dirty="0" smtClean="0">
                <a:solidFill>
                  <a:srgbClr val="969696"/>
                </a:solidFill>
                <a:latin typeface="Arial Narrow" panose="020B0606020202030204" pitchFamily="34" charset="0"/>
              </a:rPr>
              <a:t>Physical Library use by month</a:t>
            </a:r>
            <a:endParaRPr lang="en-AU" dirty="0">
              <a:solidFill>
                <a:srgbClr val="969696"/>
              </a:solidFill>
              <a:latin typeface="Arial Narrow" panose="020B0606020202030204" pitchFamily="34" charset="0"/>
            </a:endParaRPr>
          </a:p>
        </p:txBody>
      </p:sp>
      <p:pic>
        <p:nvPicPr>
          <p:cNvPr id="11" name="Picture 10"/>
          <p:cNvPicPr>
            <a:picLocks noChangeAspect="1"/>
          </p:cNvPicPr>
          <p:nvPr/>
        </p:nvPicPr>
        <p:blipFill>
          <a:blip r:embed="rId3"/>
          <a:stretch>
            <a:fillRect/>
          </a:stretch>
        </p:blipFill>
        <p:spPr>
          <a:xfrm>
            <a:off x="8368271" y="4197319"/>
            <a:ext cx="1333569" cy="958899"/>
          </a:xfrm>
          <a:prstGeom prst="rect">
            <a:avLst/>
          </a:prstGeom>
        </p:spPr>
      </p:pic>
      <p:sp>
        <p:nvSpPr>
          <p:cNvPr id="12" name="TextBox 11"/>
          <p:cNvSpPr txBox="1"/>
          <p:nvPr/>
        </p:nvSpPr>
        <p:spPr>
          <a:xfrm>
            <a:off x="8420619" y="3514513"/>
            <a:ext cx="2562442" cy="369332"/>
          </a:xfrm>
          <a:prstGeom prst="rect">
            <a:avLst/>
          </a:prstGeom>
          <a:noFill/>
        </p:spPr>
        <p:txBody>
          <a:bodyPr wrap="square" rtlCol="0">
            <a:spAutoFit/>
          </a:bodyPr>
          <a:lstStyle/>
          <a:p>
            <a:r>
              <a:rPr lang="en-AU" dirty="0" smtClean="0">
                <a:solidFill>
                  <a:srgbClr val="969696"/>
                </a:solidFill>
                <a:latin typeface="Arial Narrow" panose="020B0606020202030204" pitchFamily="34" charset="0"/>
              </a:rPr>
              <a:t>Physical loans by month</a:t>
            </a:r>
            <a:endParaRPr lang="en-AU" dirty="0">
              <a:solidFill>
                <a:srgbClr val="969696"/>
              </a:solidFill>
              <a:latin typeface="Arial Narrow" panose="020B0606020202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560" y="1150559"/>
            <a:ext cx="8791575" cy="1609725"/>
          </a:xfrm>
          <a:prstGeom prst="rect">
            <a:avLst/>
          </a:prstGeom>
          <a:ln w="25400">
            <a:solidFill>
              <a:schemeClr val="accent2"/>
            </a:solidFill>
          </a:ln>
        </p:spPr>
      </p:pic>
      <p:sp>
        <p:nvSpPr>
          <p:cNvPr id="4" name="Rectangle 3"/>
          <p:cNvSpPr/>
          <p:nvPr/>
        </p:nvSpPr>
        <p:spPr>
          <a:xfrm>
            <a:off x="6797615" y="2837256"/>
            <a:ext cx="4425351" cy="369332"/>
          </a:xfrm>
          <a:prstGeom prst="rect">
            <a:avLst/>
          </a:prstGeom>
        </p:spPr>
        <p:txBody>
          <a:bodyPr wrap="square">
            <a:spAutoFit/>
          </a:bodyPr>
          <a:lstStyle/>
          <a:p>
            <a:r>
              <a:rPr lang="en-AU" dirty="0" smtClean="0">
                <a:latin typeface="Arial Narrow" panose="020B0606020202030204" pitchFamily="34" charset="0"/>
              </a:rPr>
              <a:t>Total </a:t>
            </a:r>
            <a:r>
              <a:rPr lang="en-AU" dirty="0" smtClean="0">
                <a:solidFill>
                  <a:srgbClr val="0070C0"/>
                </a:solidFill>
                <a:latin typeface="Arial Narrow" panose="020B0606020202030204" pitchFamily="34" charset="0"/>
              </a:rPr>
              <a:t>4,121,311 </a:t>
            </a:r>
            <a:r>
              <a:rPr lang="en-AU" dirty="0">
                <a:latin typeface="Arial Narrow" panose="020B0606020202030204" pitchFamily="34" charset="0"/>
              </a:rPr>
              <a:t>Visits to 6 Library branches</a:t>
            </a:r>
          </a:p>
        </p:txBody>
      </p:sp>
      <p:sp>
        <p:nvSpPr>
          <p:cNvPr id="5" name="Rectangle 4"/>
          <p:cNvSpPr/>
          <p:nvPr/>
        </p:nvSpPr>
        <p:spPr>
          <a:xfrm>
            <a:off x="296210" y="1715927"/>
            <a:ext cx="2214077" cy="1477328"/>
          </a:xfrm>
          <a:prstGeom prst="rect">
            <a:avLst/>
          </a:prstGeom>
        </p:spPr>
        <p:txBody>
          <a:bodyPr wrap="square">
            <a:spAutoFit/>
          </a:bodyPr>
          <a:lstStyle/>
          <a:p>
            <a:r>
              <a:rPr lang="en-AU" dirty="0">
                <a:solidFill>
                  <a:srgbClr val="969696"/>
                </a:solidFill>
                <a:latin typeface="Arial Narrow" panose="020B0606020202030204" pitchFamily="34" charset="0"/>
              </a:rPr>
              <a:t>Discussion room </a:t>
            </a:r>
            <a:r>
              <a:rPr lang="en-AU" dirty="0" smtClean="0">
                <a:solidFill>
                  <a:srgbClr val="969696"/>
                </a:solidFill>
                <a:latin typeface="Arial Narrow" panose="020B0606020202030204" pitchFamily="34" charset="0"/>
              </a:rPr>
              <a:t>bookings</a:t>
            </a:r>
          </a:p>
          <a:p>
            <a:endParaRPr lang="en-AU" dirty="0">
              <a:solidFill>
                <a:srgbClr val="969696"/>
              </a:solidFill>
              <a:latin typeface="Arial Narrow" panose="020B0606020202030204" pitchFamily="34" charset="0"/>
            </a:endParaRPr>
          </a:p>
          <a:p>
            <a:r>
              <a:rPr lang="en-AU" dirty="0" smtClean="0">
                <a:latin typeface="Arial Narrow" panose="020B0606020202030204" pitchFamily="34" charset="0"/>
              </a:rPr>
              <a:t>April </a:t>
            </a:r>
            <a:r>
              <a:rPr lang="en-AU" dirty="0">
                <a:solidFill>
                  <a:srgbClr val="0070C0"/>
                </a:solidFill>
                <a:latin typeface="Arial Narrow" panose="020B0606020202030204" pitchFamily="34" charset="0"/>
              </a:rPr>
              <a:t>84%</a:t>
            </a:r>
            <a:r>
              <a:rPr lang="en-AU" dirty="0">
                <a:latin typeface="Arial Narrow" panose="020B0606020202030204" pitchFamily="34" charset="0"/>
              </a:rPr>
              <a:t> &amp; August </a:t>
            </a:r>
            <a:r>
              <a:rPr lang="en-AU" dirty="0">
                <a:solidFill>
                  <a:srgbClr val="0070C0"/>
                </a:solidFill>
                <a:latin typeface="Arial Narrow" panose="020B0606020202030204" pitchFamily="34" charset="0"/>
              </a:rPr>
              <a:t>89%</a:t>
            </a:r>
          </a:p>
        </p:txBody>
      </p:sp>
    </p:spTree>
    <p:extLst>
      <p:ext uri="{BB962C8B-B14F-4D97-AF65-F5344CB8AC3E}">
        <p14:creationId xmlns:p14="http://schemas.microsoft.com/office/powerpoint/2010/main" val="6920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0211" y="369161"/>
            <a:ext cx="7451725" cy="466468"/>
          </a:xfrm>
        </p:spPr>
        <p:txBody>
          <a:bodyPr/>
          <a:lstStyle/>
          <a:p>
            <a:r>
              <a:rPr lang="en-AU" b="1" dirty="0" smtClean="0">
                <a:solidFill>
                  <a:srgbClr val="006CAB"/>
                </a:solidFill>
              </a:rPr>
              <a:t>What does </a:t>
            </a:r>
            <a:r>
              <a:rPr lang="en-AU" b="1" i="1" dirty="0" smtClean="0">
                <a:solidFill>
                  <a:srgbClr val="006CAB"/>
                </a:solidFill>
              </a:rPr>
              <a:t>Online Engagement </a:t>
            </a:r>
            <a:r>
              <a:rPr lang="en-AU" b="1" dirty="0" smtClean="0">
                <a:solidFill>
                  <a:srgbClr val="006CAB"/>
                </a:solidFill>
              </a:rPr>
              <a:t>look like?</a:t>
            </a:r>
            <a:endParaRPr lang="en-AU" b="1" dirty="0">
              <a:solidFill>
                <a:srgbClr val="006CAB"/>
              </a:solidFill>
            </a:endParaRPr>
          </a:p>
          <a:p>
            <a:endParaRPr lang="en-AU" dirty="0" smtClean="0"/>
          </a:p>
          <a:p>
            <a:endParaRPr lang="en-AU" dirty="0" smtClean="0"/>
          </a:p>
          <a:p>
            <a:endParaRPr lang="en-AU" dirty="0"/>
          </a:p>
        </p:txBody>
      </p:sp>
      <p:sp>
        <p:nvSpPr>
          <p:cNvPr id="12" name="TextBox 11"/>
          <p:cNvSpPr txBox="1"/>
          <p:nvPr/>
        </p:nvSpPr>
        <p:spPr>
          <a:xfrm>
            <a:off x="6394461" y="2701714"/>
            <a:ext cx="3359387" cy="369332"/>
          </a:xfrm>
          <a:prstGeom prst="rect">
            <a:avLst/>
          </a:prstGeom>
          <a:noFill/>
        </p:spPr>
        <p:txBody>
          <a:bodyPr wrap="square" rtlCol="0">
            <a:spAutoFit/>
          </a:bodyPr>
          <a:lstStyle/>
          <a:p>
            <a:r>
              <a:rPr lang="en-AU" dirty="0" smtClean="0">
                <a:solidFill>
                  <a:srgbClr val="969696"/>
                </a:solidFill>
                <a:latin typeface="Arial Narrow" panose="020B0606020202030204" pitchFamily="34" charset="0"/>
              </a:rPr>
              <a:t>eBook section downloads by month</a:t>
            </a:r>
            <a:endParaRPr lang="en-AU" dirty="0">
              <a:solidFill>
                <a:srgbClr val="969696"/>
              </a:solidFill>
              <a:latin typeface="Arial Narrow" panose="020B0606020202030204" pitchFamily="34" charset="0"/>
            </a:endParaRPr>
          </a:p>
        </p:txBody>
      </p:sp>
      <p:sp>
        <p:nvSpPr>
          <p:cNvPr id="4" name="TextBox 3"/>
          <p:cNvSpPr txBox="1"/>
          <p:nvPr/>
        </p:nvSpPr>
        <p:spPr>
          <a:xfrm>
            <a:off x="300211" y="1068536"/>
            <a:ext cx="11065879" cy="1877437"/>
          </a:xfrm>
          <a:prstGeom prst="rect">
            <a:avLst/>
          </a:prstGeom>
          <a:noFill/>
        </p:spPr>
        <p:txBody>
          <a:bodyPr wrap="square" rtlCol="0">
            <a:spAutoFit/>
          </a:bodyPr>
          <a:lstStyle/>
          <a:p>
            <a:r>
              <a:rPr lang="en-AU" sz="2400" b="1" dirty="0">
                <a:solidFill>
                  <a:schemeClr val="accent1"/>
                </a:solidFill>
                <a:latin typeface="Arial Narrow" panose="020B0606020202030204" pitchFamily="34" charset="0"/>
                <a:ea typeface="Arial Narrow" charset="0"/>
                <a:cs typeface="Arial Narrow" charset="0"/>
              </a:rPr>
              <a:t>In 2018: </a:t>
            </a:r>
            <a:endParaRPr lang="en-AU" sz="2400" b="1" dirty="0" smtClean="0">
              <a:solidFill>
                <a:schemeClr val="accent1"/>
              </a:solidFill>
              <a:latin typeface="Arial Narrow" panose="020B0606020202030204" pitchFamily="34" charset="0"/>
              <a:ea typeface="Arial Narrow" charset="0"/>
              <a:cs typeface="Arial Narrow" charset="0"/>
            </a:endParaRPr>
          </a:p>
          <a:p>
            <a:r>
              <a:rPr lang="en-AU" sz="2000" dirty="0">
                <a:latin typeface="Arial Narrow" panose="020B0606020202030204" pitchFamily="34" charset="0"/>
              </a:rPr>
              <a:t/>
            </a:r>
            <a:br>
              <a:rPr lang="en-AU" sz="2000" dirty="0">
                <a:latin typeface="Arial Narrow" panose="020B0606020202030204" pitchFamily="34" charset="0"/>
              </a:rPr>
            </a:br>
            <a:r>
              <a:rPr lang="en-AU" sz="2400" dirty="0">
                <a:solidFill>
                  <a:srgbClr val="006DAE"/>
                </a:solidFill>
                <a:latin typeface="Arial Narrow" panose="020B0606020202030204" pitchFamily="34" charset="0"/>
              </a:rPr>
              <a:t>8,821,732</a:t>
            </a:r>
            <a:r>
              <a:rPr lang="en-AU" sz="2000" dirty="0">
                <a:latin typeface="Arial Narrow" panose="020B0606020202030204" pitchFamily="34" charset="0"/>
              </a:rPr>
              <a:t> Book section </a:t>
            </a:r>
            <a:r>
              <a:rPr lang="en-AU" sz="2000" dirty="0" smtClean="0">
                <a:latin typeface="Arial Narrow" panose="020B0606020202030204" pitchFamily="34" charset="0"/>
              </a:rPr>
              <a:t>downloads </a:t>
            </a:r>
            <a:br>
              <a:rPr lang="en-AU" sz="2000" dirty="0" smtClean="0">
                <a:latin typeface="Arial Narrow" panose="020B0606020202030204" pitchFamily="34" charset="0"/>
              </a:rPr>
            </a:br>
            <a:r>
              <a:rPr lang="en-AU" sz="2400" dirty="0" smtClean="0">
                <a:solidFill>
                  <a:srgbClr val="006DAE"/>
                </a:solidFill>
                <a:latin typeface="Arial Narrow" panose="020B0606020202030204" pitchFamily="34" charset="0"/>
              </a:rPr>
              <a:t>9,881,181</a:t>
            </a:r>
            <a:r>
              <a:rPr lang="en-AU" sz="2000" dirty="0" smtClean="0">
                <a:latin typeface="Arial Narrow" panose="020B0606020202030204" pitchFamily="34" charset="0"/>
              </a:rPr>
              <a:t> </a:t>
            </a:r>
            <a:r>
              <a:rPr lang="en-AU" sz="2000" dirty="0">
                <a:latin typeface="Arial Narrow" panose="020B0606020202030204" pitchFamily="34" charset="0"/>
              </a:rPr>
              <a:t>Journal </a:t>
            </a:r>
            <a:r>
              <a:rPr lang="en-AU" sz="2000" dirty="0" smtClean="0">
                <a:latin typeface="Arial Narrow" panose="020B0606020202030204" pitchFamily="34" charset="0"/>
              </a:rPr>
              <a:t>downloads</a:t>
            </a:r>
          </a:p>
          <a:p>
            <a:r>
              <a:rPr lang="en-AU" sz="2400" dirty="0" smtClean="0">
                <a:solidFill>
                  <a:srgbClr val="006DAE"/>
                </a:solidFill>
                <a:latin typeface="Arial Narrow" panose="020B0606020202030204" pitchFamily="34" charset="0"/>
              </a:rPr>
              <a:t>6,335,973</a:t>
            </a:r>
            <a:r>
              <a:rPr lang="en-AU" sz="2000" dirty="0" smtClean="0">
                <a:latin typeface="Arial Narrow" panose="020B0606020202030204" pitchFamily="34" charset="0"/>
              </a:rPr>
              <a:t> </a:t>
            </a:r>
            <a:r>
              <a:rPr lang="en-AU" sz="2000" dirty="0">
                <a:latin typeface="Arial Narrow" panose="020B0606020202030204" pitchFamily="34" charset="0"/>
              </a:rPr>
              <a:t>views of 141 Library </a:t>
            </a:r>
            <a:r>
              <a:rPr lang="en-AU" sz="2000" dirty="0" smtClean="0">
                <a:latin typeface="Arial Narrow" panose="020B0606020202030204" pitchFamily="34" charset="0"/>
              </a:rPr>
              <a:t>Guides</a:t>
            </a:r>
            <a:endParaRPr lang="en-AU" sz="2000" dirty="0">
              <a:latin typeface="Arial Narrow" panose="020B0606020202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7466"/>
          <a:stretch/>
        </p:blipFill>
        <p:spPr>
          <a:xfrm>
            <a:off x="198137" y="3687426"/>
            <a:ext cx="5885677" cy="1363079"/>
          </a:xfrm>
          <a:prstGeom prst="rect">
            <a:avLst/>
          </a:prstGeom>
          <a:ln w="25400">
            <a:solidFill>
              <a:schemeClr val="accent2"/>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845"/>
          <a:stretch/>
        </p:blipFill>
        <p:spPr>
          <a:xfrm>
            <a:off x="6244258" y="3592401"/>
            <a:ext cx="1676854" cy="14124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2144"/>
          <a:stretch/>
        </p:blipFill>
        <p:spPr>
          <a:xfrm>
            <a:off x="5447973" y="1210161"/>
            <a:ext cx="6508386" cy="1360512"/>
          </a:xfrm>
          <a:prstGeom prst="rect">
            <a:avLst/>
          </a:prstGeom>
          <a:ln w="25400">
            <a:solidFill>
              <a:schemeClr val="accent2"/>
            </a:solidFill>
          </a:ln>
        </p:spPr>
      </p:pic>
      <p:sp>
        <p:nvSpPr>
          <p:cNvPr id="8" name="TextBox 7"/>
          <p:cNvSpPr txBox="1"/>
          <p:nvPr/>
        </p:nvSpPr>
        <p:spPr>
          <a:xfrm>
            <a:off x="3494872" y="5237804"/>
            <a:ext cx="3131246" cy="369332"/>
          </a:xfrm>
          <a:prstGeom prst="rect">
            <a:avLst/>
          </a:prstGeom>
          <a:noFill/>
        </p:spPr>
        <p:txBody>
          <a:bodyPr wrap="square" rtlCol="0">
            <a:spAutoFit/>
          </a:bodyPr>
          <a:lstStyle/>
          <a:p>
            <a:r>
              <a:rPr lang="en-AU" dirty="0" smtClean="0">
                <a:solidFill>
                  <a:srgbClr val="969696"/>
                </a:solidFill>
                <a:latin typeface="Arial Narrow" panose="020B0606020202030204" pitchFamily="34" charset="0"/>
              </a:rPr>
              <a:t>Library Guide views by month</a:t>
            </a:r>
            <a:endParaRPr lang="en-AU" dirty="0">
              <a:solidFill>
                <a:srgbClr val="969696"/>
              </a:solidFill>
              <a:latin typeface="Arial Narrow" panose="020B0606020202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991" y="2746920"/>
            <a:ext cx="1341620" cy="897375"/>
          </a:xfrm>
          <a:prstGeom prst="rect">
            <a:avLst/>
          </a:prstGeom>
        </p:spPr>
      </p:pic>
    </p:spTree>
    <p:extLst>
      <p:ext uri="{BB962C8B-B14F-4D97-AF65-F5344CB8AC3E}">
        <p14:creationId xmlns:p14="http://schemas.microsoft.com/office/powerpoint/2010/main" val="82601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3104844" y="4536122"/>
            <a:ext cx="3067051" cy="1715930"/>
          </a:xfrm>
          <a:prstGeom prst="wedgeEllipseCallout">
            <a:avLst>
              <a:gd name="adj1" fmla="val 21199"/>
              <a:gd name="adj2" fmla="val -818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these </a:t>
            </a:r>
            <a:r>
              <a:rPr lang="en-US" dirty="0" smtClean="0"/>
              <a:t>are </a:t>
            </a:r>
            <a:r>
              <a:rPr lang="en-US" dirty="0"/>
              <a:t>the reasons why I always go to </a:t>
            </a:r>
            <a:r>
              <a:rPr lang="en-US" dirty="0" smtClean="0"/>
              <a:t>campus</a:t>
            </a:r>
            <a:endParaRPr lang="en-US" dirty="0"/>
          </a:p>
        </p:txBody>
      </p:sp>
      <p:sp>
        <p:nvSpPr>
          <p:cNvPr id="3" name="Text Placeholder 2"/>
          <p:cNvSpPr>
            <a:spLocks noGrp="1"/>
          </p:cNvSpPr>
          <p:nvPr>
            <p:ph type="body" sz="quarter" idx="13"/>
          </p:nvPr>
        </p:nvSpPr>
        <p:spPr>
          <a:xfrm>
            <a:off x="306059" y="326309"/>
            <a:ext cx="8864573" cy="736956"/>
          </a:xfrm>
        </p:spPr>
        <p:txBody>
          <a:bodyPr/>
          <a:lstStyle/>
          <a:p>
            <a:r>
              <a:rPr lang="en-AU" dirty="0">
                <a:solidFill>
                  <a:srgbClr val="006CAB"/>
                </a:solidFill>
              </a:rPr>
              <a:t>Spaces and places</a:t>
            </a:r>
          </a:p>
        </p:txBody>
      </p:sp>
      <p:sp>
        <p:nvSpPr>
          <p:cNvPr id="4" name="Text Placeholder 3"/>
          <p:cNvSpPr>
            <a:spLocks noGrp="1"/>
          </p:cNvSpPr>
          <p:nvPr>
            <p:ph type="body" sz="quarter" idx="14"/>
          </p:nvPr>
        </p:nvSpPr>
        <p:spPr>
          <a:xfrm>
            <a:off x="306060" y="1148158"/>
            <a:ext cx="9881549" cy="740278"/>
          </a:xfrm>
        </p:spPr>
        <p:txBody>
          <a:bodyPr/>
          <a:lstStyle/>
          <a:p>
            <a:r>
              <a:rPr lang="en-US" sz="2400" dirty="0" smtClean="0">
                <a:cs typeface="Arial" panose="020B0604020202020204" pitchFamily="34" charset="0"/>
              </a:rPr>
              <a:t>Spaces </a:t>
            </a:r>
            <a:r>
              <a:rPr lang="en-US" sz="2400" dirty="0">
                <a:cs typeface="Arial" panose="020B0604020202020204" pitchFamily="34" charset="0"/>
              </a:rPr>
              <a:t>and technology to inspire </a:t>
            </a:r>
            <a:r>
              <a:rPr lang="en-US" sz="2400" dirty="0" smtClean="0">
                <a:cs typeface="Arial" panose="020B0604020202020204" pitchFamily="34" charset="0"/>
              </a:rPr>
              <a:t>and enable the learning of all students</a:t>
            </a:r>
            <a:endParaRPr lang="en-AU" sz="2400" dirty="0"/>
          </a:p>
          <a:p>
            <a:endParaRPr lang="en-AU" dirty="0" smtClean="0"/>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AU" dirty="0"/>
          </a:p>
        </p:txBody>
      </p:sp>
      <p:sp>
        <p:nvSpPr>
          <p:cNvPr id="5" name="Text Placeholder 4"/>
          <p:cNvSpPr>
            <a:spLocks noGrp="1"/>
          </p:cNvSpPr>
          <p:nvPr>
            <p:ph type="body" sz="quarter" idx="16"/>
          </p:nvPr>
        </p:nvSpPr>
        <p:spPr>
          <a:xfrm>
            <a:off x="6554478" y="2072930"/>
            <a:ext cx="5380437" cy="3683293"/>
          </a:xfrm>
          <a:ln w="25400">
            <a:solidFill>
              <a:schemeClr val="accent2"/>
            </a:solidFill>
          </a:ln>
        </p:spPr>
        <p:txBody>
          <a:bodyPr/>
          <a:lstStyle/>
          <a:p>
            <a:r>
              <a:rPr lang="en-AU" sz="2400" dirty="0" smtClean="0">
                <a:solidFill>
                  <a:srgbClr val="006DAE"/>
                </a:solidFill>
              </a:rPr>
              <a:t>6,379</a:t>
            </a:r>
            <a:r>
              <a:rPr lang="en-AU" dirty="0" smtClean="0"/>
              <a:t> seats across 6 libraries at 4 campuses</a:t>
            </a:r>
          </a:p>
          <a:p>
            <a:pPr marL="342900" indent="-342900">
              <a:buFont typeface="Wingdings" panose="05000000000000000000" pitchFamily="2" charset="2"/>
              <a:buChar char="q"/>
            </a:pPr>
            <a:r>
              <a:rPr lang="en-AU" dirty="0" smtClean="0"/>
              <a:t>4,127 Study Seats – individual, quiet; group, collaborative</a:t>
            </a:r>
          </a:p>
          <a:p>
            <a:pPr marL="342900" indent="-342900">
              <a:buFont typeface="Wingdings" panose="05000000000000000000" pitchFamily="2" charset="2"/>
              <a:buChar char="q"/>
            </a:pPr>
            <a:r>
              <a:rPr lang="en-AU" dirty="0" smtClean="0"/>
              <a:t>688 Computer workstations</a:t>
            </a:r>
          </a:p>
          <a:p>
            <a:pPr marL="342900" indent="-342900">
              <a:buFont typeface="Wingdings" panose="05000000000000000000" pitchFamily="2" charset="2"/>
              <a:buChar char="q"/>
            </a:pPr>
            <a:r>
              <a:rPr lang="en-AU" dirty="0" smtClean="0"/>
              <a:t>650 Teaching room seats</a:t>
            </a:r>
          </a:p>
          <a:p>
            <a:pPr marL="342900" indent="-342900">
              <a:buFont typeface="Wingdings" panose="05000000000000000000" pitchFamily="2" charset="2"/>
              <a:buChar char="q"/>
            </a:pPr>
            <a:r>
              <a:rPr lang="en-AU" dirty="0"/>
              <a:t>22 </a:t>
            </a:r>
            <a:r>
              <a:rPr lang="en-AU" dirty="0" smtClean="0"/>
              <a:t>Wheelchair </a:t>
            </a:r>
            <a:r>
              <a:rPr lang="en-AU" dirty="0"/>
              <a:t>Access Tables</a:t>
            </a:r>
          </a:p>
          <a:p>
            <a:r>
              <a:rPr lang="en-AU" sz="4400" dirty="0" smtClean="0">
                <a:solidFill>
                  <a:srgbClr val="006DAE"/>
                </a:solidFill>
                <a:sym typeface="Wingdings 2" panose="05020102010507070707" pitchFamily="18" charset="2"/>
              </a:rPr>
              <a:t></a:t>
            </a:r>
            <a:r>
              <a:rPr lang="en-AU" dirty="0" smtClean="0"/>
              <a:t>Open </a:t>
            </a:r>
            <a:r>
              <a:rPr lang="en-AU" dirty="0"/>
              <a:t>a total 465 hours per week in semester, and 505 hours during exam study weeks</a:t>
            </a:r>
          </a:p>
          <a:p>
            <a:endParaRPr lang="en-AU" dirty="0" smtClean="0"/>
          </a:p>
        </p:txBody>
      </p:sp>
      <p:sp>
        <p:nvSpPr>
          <p:cNvPr id="7" name="Oval Callout 6"/>
          <p:cNvSpPr/>
          <p:nvPr/>
        </p:nvSpPr>
        <p:spPr>
          <a:xfrm>
            <a:off x="4138276" y="1652815"/>
            <a:ext cx="2073164" cy="1689101"/>
          </a:xfrm>
          <a:prstGeom prst="wedgeEllipseCallout">
            <a:avLst>
              <a:gd name="adj1" fmla="val -20548"/>
              <a:gd name="adj2" fmla="val 762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Life is so much easier in the lib</a:t>
            </a:r>
            <a:endParaRPr lang="en-US" dirty="0"/>
          </a:p>
        </p:txBody>
      </p:sp>
      <p:sp>
        <p:nvSpPr>
          <p:cNvPr id="8" name="Oval Callout 7"/>
          <p:cNvSpPr/>
          <p:nvPr/>
        </p:nvSpPr>
        <p:spPr>
          <a:xfrm flipH="1">
            <a:off x="236239" y="4779011"/>
            <a:ext cx="2574396" cy="1689101"/>
          </a:xfrm>
          <a:prstGeom prst="wedgeEllipseCallout">
            <a:avLst>
              <a:gd name="adj1" fmla="val -26947"/>
              <a:gd name="adj2" fmla="val 61169"/>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Arial" charset="0"/>
                <a:cs typeface="Arial" charset="0"/>
              </a:rPr>
              <a:t>the Library is the only place I would consider to meet up as a group</a:t>
            </a:r>
            <a:endParaRPr lang="en-US" dirty="0"/>
          </a:p>
        </p:txBody>
      </p:sp>
      <p:sp>
        <p:nvSpPr>
          <p:cNvPr id="9" name="TextBox 8"/>
          <p:cNvSpPr txBox="1"/>
          <p:nvPr/>
        </p:nvSpPr>
        <p:spPr>
          <a:xfrm>
            <a:off x="2202007" y="6419346"/>
            <a:ext cx="2722262"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Caulfield UG, </a:t>
            </a:r>
            <a:r>
              <a:rPr lang="en-AU" dirty="0" err="1" smtClean="0">
                <a:solidFill>
                  <a:schemeClr val="bg1">
                    <a:lumMod val="65000"/>
                  </a:schemeClr>
                </a:solidFill>
                <a:latin typeface="Arial Narrow" panose="020B0606020202030204" pitchFamily="34" charset="0"/>
              </a:rPr>
              <a:t>BusEco</a:t>
            </a:r>
            <a:endParaRPr lang="en-AU" dirty="0">
              <a:solidFill>
                <a:schemeClr val="bg1">
                  <a:lumMod val="65000"/>
                </a:schemeClr>
              </a:solidFill>
              <a:latin typeface="Arial Narrow" panose="020B0606020202030204" pitchFamily="34" charset="0"/>
            </a:endParaRPr>
          </a:p>
        </p:txBody>
      </p:sp>
      <p:sp>
        <p:nvSpPr>
          <p:cNvPr id="10" name="Oval Callout 9"/>
          <p:cNvSpPr/>
          <p:nvPr/>
        </p:nvSpPr>
        <p:spPr>
          <a:xfrm>
            <a:off x="197164" y="1607374"/>
            <a:ext cx="4045052" cy="2866941"/>
          </a:xfrm>
          <a:prstGeom prst="wedgeEllipseCallout">
            <a:avLst>
              <a:gd name="adj1" fmla="val -44566"/>
              <a:gd name="adj2" fmla="val 452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a typeface="Arial" charset="0"/>
                <a:cs typeface="Arial" charset="0"/>
              </a:rPr>
              <a:t>I </a:t>
            </a:r>
            <a:r>
              <a:rPr lang="en-US" dirty="0">
                <a:ea typeface="Arial" charset="0"/>
                <a:cs typeface="Arial" charset="0"/>
              </a:rPr>
              <a:t>really love the </a:t>
            </a:r>
            <a:r>
              <a:rPr lang="en-US" dirty="0" smtClean="0">
                <a:ea typeface="Arial" charset="0"/>
                <a:cs typeface="Arial" charset="0"/>
              </a:rPr>
              <a:t>renovations </a:t>
            </a:r>
            <a:r>
              <a:rPr lang="en-US" dirty="0">
                <a:ea typeface="Arial" charset="0"/>
                <a:cs typeface="Arial" charset="0"/>
              </a:rPr>
              <a:t>of Caulfield Library. It's so clean, modern, spacious and it is a beautiful environment to study in. It caters for all my needs and I especially love how open and light it is with all the natural </a:t>
            </a:r>
            <a:r>
              <a:rPr lang="en-US" dirty="0" smtClean="0">
                <a:ea typeface="Arial" charset="0"/>
                <a:cs typeface="Arial" charset="0"/>
              </a:rPr>
              <a:t>lighting</a:t>
            </a:r>
            <a:endParaRPr lang="en-US" dirty="0"/>
          </a:p>
        </p:txBody>
      </p:sp>
      <p:sp>
        <p:nvSpPr>
          <p:cNvPr id="13" name="TextBox 12"/>
          <p:cNvSpPr txBox="1"/>
          <p:nvPr/>
        </p:nvSpPr>
        <p:spPr>
          <a:xfrm>
            <a:off x="4171142" y="3666173"/>
            <a:ext cx="2246243" cy="369332"/>
          </a:xfrm>
          <a:prstGeom prst="rect">
            <a:avLst/>
          </a:prstGeom>
          <a:noFill/>
        </p:spPr>
        <p:txBody>
          <a:bodyPr wrap="square" rtlCol="0">
            <a:spAutoFit/>
          </a:bodyPr>
          <a:lstStyle/>
          <a:p>
            <a:r>
              <a:rPr lang="en-AU" dirty="0">
                <a:solidFill>
                  <a:schemeClr val="bg1">
                    <a:lumMod val="65000"/>
                  </a:schemeClr>
                </a:solidFill>
                <a:latin typeface="Arial Narrow" panose="020B0606020202030204" pitchFamily="34" charset="0"/>
              </a:rPr>
              <a:t>Monash </a:t>
            </a:r>
            <a:r>
              <a:rPr lang="en-AU" dirty="0" smtClean="0">
                <a:solidFill>
                  <a:schemeClr val="bg1">
                    <a:lumMod val="65000"/>
                  </a:schemeClr>
                </a:solidFill>
                <a:latin typeface="Arial Narrow" panose="020B0606020202030204" pitchFamily="34" charset="0"/>
              </a:rPr>
              <a:t>students</a:t>
            </a:r>
            <a:endParaRPr lang="en-AU" dirty="0">
              <a:solidFill>
                <a:schemeClr val="bg1">
                  <a:lumMod val="65000"/>
                </a:schemeClr>
              </a:solidFill>
              <a:latin typeface="Arial Narrow" panose="020B0606020202030204" pitchFamily="34" charset="0"/>
            </a:endParaRPr>
          </a:p>
        </p:txBody>
      </p:sp>
      <p:sp>
        <p:nvSpPr>
          <p:cNvPr id="14" name="TextBox 13"/>
          <p:cNvSpPr txBox="1"/>
          <p:nvPr/>
        </p:nvSpPr>
        <p:spPr>
          <a:xfrm>
            <a:off x="0" y="4400053"/>
            <a:ext cx="2722262" cy="369332"/>
          </a:xfrm>
          <a:prstGeom prst="rect">
            <a:avLst/>
          </a:prstGeom>
          <a:noFill/>
        </p:spPr>
        <p:txBody>
          <a:bodyPr wrap="square" rtlCol="0">
            <a:spAutoFit/>
          </a:bodyPr>
          <a:lstStyle/>
          <a:p>
            <a:r>
              <a:rPr lang="en-AU" dirty="0" smtClean="0">
                <a:solidFill>
                  <a:schemeClr val="bg1">
                    <a:lumMod val="65000"/>
                  </a:schemeClr>
                </a:solidFill>
                <a:latin typeface="Arial Narrow" panose="020B0606020202030204" pitchFamily="34" charset="0"/>
              </a:rPr>
              <a:t>Caulfield UG, Arts</a:t>
            </a:r>
            <a:endParaRPr lang="en-AU" dirty="0">
              <a:solidFill>
                <a:schemeClr val="bg1">
                  <a:lumMod val="65000"/>
                </a:schemeClr>
              </a:solidFill>
              <a:latin typeface="Arial Narrow" panose="020B0606020202030204" pitchFamily="34" charset="0"/>
            </a:endParaRPr>
          </a:p>
        </p:txBody>
      </p:sp>
    </p:spTree>
    <p:extLst>
      <p:ext uri="{BB962C8B-B14F-4D97-AF65-F5344CB8AC3E}">
        <p14:creationId xmlns:p14="http://schemas.microsoft.com/office/powerpoint/2010/main" val="408993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a:solidFill>
                  <a:srgbClr val="006CAB"/>
                </a:solidFill>
              </a:rPr>
              <a:t>Skill development</a:t>
            </a:r>
          </a:p>
        </p:txBody>
      </p:sp>
      <p:sp>
        <p:nvSpPr>
          <p:cNvPr id="4" name="Text Placeholder 3"/>
          <p:cNvSpPr>
            <a:spLocks noGrp="1"/>
          </p:cNvSpPr>
          <p:nvPr>
            <p:ph type="body" sz="quarter" idx="14"/>
          </p:nvPr>
        </p:nvSpPr>
        <p:spPr>
          <a:xfrm>
            <a:off x="4524377" y="493631"/>
            <a:ext cx="7372893" cy="401647"/>
          </a:xfrm>
        </p:spPr>
        <p:txBody>
          <a:bodyPr/>
          <a:lstStyle/>
          <a:p>
            <a:r>
              <a:rPr lang="en-US" sz="2400" dirty="0" smtClean="0"/>
              <a:t>Research and Learning Programs, Resources, Drop-ins</a:t>
            </a:r>
          </a:p>
        </p:txBody>
      </p:sp>
      <p:sp>
        <p:nvSpPr>
          <p:cNvPr id="5" name="Text Placeholder 4"/>
          <p:cNvSpPr>
            <a:spLocks noGrp="1"/>
          </p:cNvSpPr>
          <p:nvPr>
            <p:ph type="body" sz="quarter" idx="16"/>
          </p:nvPr>
        </p:nvSpPr>
        <p:spPr>
          <a:xfrm>
            <a:off x="300211" y="2362975"/>
            <a:ext cx="10815464" cy="3326508"/>
          </a:xfrm>
          <a:ln w="25400">
            <a:solidFill>
              <a:schemeClr val="accent2"/>
            </a:solidFill>
          </a:ln>
        </p:spPr>
        <p:txBody>
          <a:bodyPr/>
          <a:lstStyle/>
          <a:p>
            <a:r>
              <a:rPr lang="en-AU" sz="2400" b="1" dirty="0" smtClean="0">
                <a:latin typeface="Arial Narrow" panose="020B0606020202030204" pitchFamily="34" charset="0"/>
              </a:rPr>
              <a:t>982 </a:t>
            </a:r>
            <a:r>
              <a:rPr lang="en-AU" dirty="0">
                <a:latin typeface="Arial Narrow" panose="020B0606020202030204" pitchFamily="34" charset="0"/>
              </a:rPr>
              <a:t>skill development </a:t>
            </a:r>
            <a:r>
              <a:rPr lang="en-AU" dirty="0" smtClean="0">
                <a:latin typeface="Arial Narrow" panose="020B0606020202030204" pitchFamily="34" charset="0"/>
              </a:rPr>
              <a:t>programs with </a:t>
            </a:r>
            <a:r>
              <a:rPr lang="en-AU" sz="2400" b="1" dirty="0" smtClean="0">
                <a:latin typeface="Arial Narrow" panose="020B0606020202030204" pitchFamily="34" charset="0"/>
              </a:rPr>
              <a:t>2,169</a:t>
            </a:r>
            <a:r>
              <a:rPr lang="en-AU" dirty="0" smtClean="0">
                <a:latin typeface="Arial Narrow" panose="020B0606020202030204" pitchFamily="34" charset="0"/>
              </a:rPr>
              <a:t> f2f sessions for </a:t>
            </a:r>
            <a:r>
              <a:rPr lang="en-AU" sz="2400" b="1" dirty="0" smtClean="0">
                <a:latin typeface="Arial Narrow" panose="020B0606020202030204" pitchFamily="34" charset="0"/>
              </a:rPr>
              <a:t>72,497</a:t>
            </a:r>
            <a:r>
              <a:rPr lang="en-AU" dirty="0" smtClean="0">
                <a:latin typeface="Arial Narrow" panose="020B0606020202030204" pitchFamily="34" charset="0"/>
              </a:rPr>
              <a:t> UG, PG, HDR participants</a:t>
            </a:r>
          </a:p>
          <a:p>
            <a:r>
              <a:rPr lang="en-AU" dirty="0" smtClean="0">
                <a:latin typeface="Arial Narrow" panose="020B0606020202030204" pitchFamily="34" charset="0"/>
              </a:rPr>
              <a:t>	</a:t>
            </a:r>
            <a:r>
              <a:rPr lang="en-AU" sz="2400" b="1" dirty="0" smtClean="0">
                <a:latin typeface="Arial Narrow" panose="020B0606020202030204" pitchFamily="34" charset="0"/>
              </a:rPr>
              <a:t>60%</a:t>
            </a:r>
            <a:r>
              <a:rPr lang="en-AU" dirty="0" smtClean="0">
                <a:latin typeface="Arial Narrow" panose="020B0606020202030204" pitchFamily="34" charset="0"/>
              </a:rPr>
              <a:t> of programs delivered in-curriculum</a:t>
            </a:r>
          </a:p>
          <a:p>
            <a:r>
              <a:rPr lang="en-AU" dirty="0" smtClean="0">
                <a:latin typeface="Arial Narrow" panose="020B0606020202030204" pitchFamily="34" charset="0"/>
              </a:rPr>
              <a:t>	</a:t>
            </a:r>
            <a:r>
              <a:rPr lang="en-AU" sz="2400" b="1" dirty="0" smtClean="0">
                <a:latin typeface="Arial Narrow" panose="020B0606020202030204" pitchFamily="34" charset="0"/>
              </a:rPr>
              <a:t>40% </a:t>
            </a:r>
            <a:r>
              <a:rPr lang="en-AU" dirty="0" smtClean="0">
                <a:latin typeface="Arial Narrow" panose="020B0606020202030204" pitchFamily="34" charset="0"/>
              </a:rPr>
              <a:t>of these used a blended learning approach</a:t>
            </a:r>
          </a:p>
          <a:p>
            <a:r>
              <a:rPr lang="en-AU" sz="2400" b="1" dirty="0" smtClean="0">
                <a:latin typeface="Arial Narrow" panose="020B0606020202030204" pitchFamily="34" charset="0"/>
              </a:rPr>
              <a:t>37 </a:t>
            </a:r>
            <a:r>
              <a:rPr lang="en-AU" dirty="0" smtClean="0">
                <a:latin typeface="Arial Narrow" panose="020B0606020202030204" pitchFamily="34" charset="0"/>
              </a:rPr>
              <a:t>Library owned Moodle courses for student learning</a:t>
            </a:r>
          </a:p>
          <a:p>
            <a:r>
              <a:rPr lang="en-AU" dirty="0" smtClean="0">
                <a:latin typeface="Arial Narrow" panose="020B0606020202030204" pitchFamily="34" charset="0"/>
              </a:rPr>
              <a:t>	</a:t>
            </a:r>
            <a:r>
              <a:rPr lang="en-AU" sz="2400" b="1" dirty="0" smtClean="0">
                <a:latin typeface="Arial Narrow" panose="020B0606020202030204" pitchFamily="34" charset="0"/>
              </a:rPr>
              <a:t>260,985</a:t>
            </a:r>
            <a:r>
              <a:rPr lang="en-AU" dirty="0" smtClean="0">
                <a:latin typeface="Arial Narrow" panose="020B0606020202030204" pitchFamily="34" charset="0"/>
              </a:rPr>
              <a:t> views of 5 newly created Moodle courses </a:t>
            </a:r>
          </a:p>
          <a:p>
            <a:endParaRPr lang="en-AU" sz="2400" b="1" dirty="0" smtClean="0">
              <a:latin typeface="Arial Narrow" panose="020B0606020202030204" pitchFamily="34" charset="0"/>
            </a:endParaRPr>
          </a:p>
          <a:p>
            <a:r>
              <a:rPr lang="en-AU" sz="2400" b="1" dirty="0" smtClean="0">
                <a:latin typeface="Arial Narrow" panose="020B0606020202030204" pitchFamily="34" charset="0"/>
              </a:rPr>
              <a:t>6,175</a:t>
            </a:r>
            <a:r>
              <a:rPr lang="en-AU" dirty="0" smtClean="0">
                <a:latin typeface="Arial Narrow" panose="020B0606020202030204" pitchFamily="34" charset="0"/>
              </a:rPr>
              <a:t> drop-in sessions at Library Research and Learning points</a:t>
            </a:r>
          </a:p>
          <a:p>
            <a:endParaRPr lang="en-AU" dirty="0" smtClean="0">
              <a:latin typeface="Arial Narrow" panose="020B0606020202030204" pitchFamily="34" charset="0"/>
            </a:endParaRPr>
          </a:p>
        </p:txBody>
      </p:sp>
      <p:sp>
        <p:nvSpPr>
          <p:cNvPr id="2" name="TextBox 1"/>
          <p:cNvSpPr txBox="1"/>
          <p:nvPr/>
        </p:nvSpPr>
        <p:spPr>
          <a:xfrm>
            <a:off x="171273" y="1316534"/>
            <a:ext cx="3860800" cy="1046440"/>
          </a:xfrm>
          <a:prstGeom prst="rect">
            <a:avLst/>
          </a:prstGeom>
          <a:noFill/>
        </p:spPr>
        <p:txBody>
          <a:bodyPr wrap="square" rtlCol="0">
            <a:spAutoFit/>
          </a:bodyPr>
          <a:lstStyle/>
          <a:p>
            <a:r>
              <a:rPr lang="en-AU" sz="4400" dirty="0" smtClean="0">
                <a:solidFill>
                  <a:srgbClr val="006DAE"/>
                </a:solidFill>
                <a:latin typeface="Arial Narrow" panose="020B0606020202030204" pitchFamily="34" charset="0"/>
                <a:sym typeface="Webdings" panose="05030102010509060703" pitchFamily="18" charset="2"/>
              </a:rPr>
              <a:t></a:t>
            </a:r>
            <a:r>
              <a:rPr lang="en-AU" sz="2400" dirty="0" smtClean="0">
                <a:solidFill>
                  <a:srgbClr val="006DAE"/>
                </a:solidFill>
                <a:latin typeface="Arial Narrow" panose="020B0606020202030204" pitchFamily="34" charset="0"/>
              </a:rPr>
              <a:t>2018 </a:t>
            </a:r>
            <a:r>
              <a:rPr lang="en-AU" sz="2400" dirty="0">
                <a:solidFill>
                  <a:srgbClr val="006DAE"/>
                </a:solidFill>
                <a:latin typeface="Arial Narrow" panose="020B0606020202030204" pitchFamily="34" charset="0"/>
              </a:rPr>
              <a:t>snapshot</a:t>
            </a:r>
          </a:p>
          <a:p>
            <a:endParaRPr lang="en-AU" dirty="0"/>
          </a:p>
        </p:txBody>
      </p:sp>
      <p:sp>
        <p:nvSpPr>
          <p:cNvPr id="10" name="TextBox 9"/>
          <p:cNvSpPr txBox="1"/>
          <p:nvPr/>
        </p:nvSpPr>
        <p:spPr>
          <a:xfrm>
            <a:off x="2769079" y="1614311"/>
            <a:ext cx="7444596" cy="400110"/>
          </a:xfrm>
          <a:prstGeom prst="rect">
            <a:avLst/>
          </a:prstGeom>
          <a:noFill/>
        </p:spPr>
        <p:txBody>
          <a:bodyPr wrap="square" rtlCol="0">
            <a:spAutoFit/>
          </a:bodyPr>
          <a:lstStyle/>
          <a:p>
            <a:pPr indent="-228600"/>
            <a:r>
              <a:rPr lang="en-US" sz="2000" i="1" dirty="0">
                <a:solidFill>
                  <a:schemeClr val="accent1"/>
                </a:solidFill>
                <a:latin typeface="Arial Narrow" panose="020B0606020202030204" pitchFamily="34" charset="0"/>
              </a:rPr>
              <a:t>Depth, breadth, </a:t>
            </a:r>
            <a:r>
              <a:rPr lang="en-US" sz="2000" i="1" dirty="0" err="1">
                <a:solidFill>
                  <a:schemeClr val="accent1"/>
                </a:solidFill>
                <a:latin typeface="Arial Narrow" panose="020B0606020202030204" pitchFamily="34" charset="0"/>
              </a:rPr>
              <a:t>scaffolded</a:t>
            </a:r>
            <a:r>
              <a:rPr lang="en-US" sz="2000" i="1" dirty="0">
                <a:solidFill>
                  <a:schemeClr val="accent1"/>
                </a:solidFill>
                <a:latin typeface="Arial Narrow" panose="020B0606020202030204" pitchFamily="34" charset="0"/>
              </a:rPr>
              <a:t> learning, anywhere, anytime, inclusive of and for all</a:t>
            </a:r>
          </a:p>
        </p:txBody>
      </p:sp>
    </p:spTree>
    <p:extLst>
      <p:ext uri="{BB962C8B-B14F-4D97-AF65-F5344CB8AC3E}">
        <p14:creationId xmlns:p14="http://schemas.microsoft.com/office/powerpoint/2010/main" val="149691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188" y="1365385"/>
            <a:ext cx="9582150" cy="3952875"/>
          </a:xfrm>
          <a:prstGeom prst="rect">
            <a:avLst/>
          </a:prstGeom>
          <a:solidFill>
            <a:schemeClr val="bg1"/>
          </a:solidFill>
          <a:ln w="25400">
            <a:solidFill>
              <a:schemeClr val="accent2"/>
            </a:solidFill>
          </a:ln>
        </p:spPr>
      </p:pic>
      <p:sp>
        <p:nvSpPr>
          <p:cNvPr id="9" name="Text Placeholder 1"/>
          <p:cNvSpPr>
            <a:spLocks noGrp="1"/>
          </p:cNvSpPr>
          <p:nvPr>
            <p:ph type="body" sz="quarter" idx="11"/>
          </p:nvPr>
        </p:nvSpPr>
        <p:spPr>
          <a:xfrm>
            <a:off x="384718" y="214661"/>
            <a:ext cx="8396973"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Research and Learning Programs</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a:p>
            <a:endParaRPr lang="en-AU" dirty="0"/>
          </a:p>
        </p:txBody>
      </p:sp>
      <p:sp>
        <p:nvSpPr>
          <p:cNvPr id="13" name="Text Placeholder 12"/>
          <p:cNvSpPr txBox="1">
            <a:spLocks noGrp="1"/>
          </p:cNvSpPr>
          <p:nvPr>
            <p:ph type="body" sz="quarter" idx="16"/>
          </p:nvPr>
        </p:nvSpPr>
        <p:spPr>
          <a:xfrm>
            <a:off x="196848" y="1072087"/>
            <a:ext cx="2347943" cy="4632037"/>
          </a:xfrm>
          <a:prstGeom prst="rect">
            <a:avLst/>
          </a:prstGeom>
          <a:noFill/>
        </p:spPr>
        <p:txBody>
          <a:bodyPr wrap="square" rtlCol="0">
            <a:spAutoFit/>
          </a:bodyPr>
          <a:lstStyle/>
          <a:p>
            <a:r>
              <a:rPr lang="en-US" sz="2000" i="1" dirty="0" smtClean="0">
                <a:solidFill>
                  <a:schemeClr val="accent1"/>
                </a:solidFill>
                <a:latin typeface="Arial Narrow" panose="020B0606020202030204" pitchFamily="34" charset="0"/>
              </a:rPr>
              <a:t>A </a:t>
            </a:r>
            <a:r>
              <a:rPr lang="en-US" sz="2000" i="1" dirty="0">
                <a:solidFill>
                  <a:schemeClr val="accent1"/>
                </a:solidFill>
                <a:latin typeface="Arial Narrow" panose="020B0606020202030204" pitchFamily="34" charset="0"/>
              </a:rPr>
              <a:t>program is a holistic suite and approach to skill development </a:t>
            </a:r>
            <a:endParaRPr lang="en-US" sz="2000" i="1" dirty="0" smtClean="0">
              <a:solidFill>
                <a:schemeClr val="accent1"/>
              </a:solidFill>
              <a:latin typeface="Arial Narrow" panose="020B0606020202030204" pitchFamily="34" charset="0"/>
            </a:endParaRPr>
          </a:p>
          <a:p>
            <a:r>
              <a:rPr lang="en-US" sz="1800" i="1" dirty="0" err="1" smtClean="0">
                <a:latin typeface="Arial Narrow" panose="020B0606020202030204" pitchFamily="34" charset="0"/>
              </a:rPr>
              <a:t>eg</a:t>
            </a:r>
            <a:r>
              <a:rPr lang="en-US" sz="1800" dirty="0" smtClean="0">
                <a:latin typeface="Arial Narrow" panose="020B0606020202030204" pitchFamily="34" charset="0"/>
              </a:rPr>
              <a:t> in </a:t>
            </a:r>
            <a:r>
              <a:rPr lang="en-US" sz="1800" dirty="0">
                <a:latin typeface="Arial Narrow" panose="020B0606020202030204" pitchFamily="34" charset="0"/>
              </a:rPr>
              <a:t>a unit </a:t>
            </a:r>
            <a:r>
              <a:rPr lang="en-US" sz="1800" dirty="0" smtClean="0">
                <a:latin typeface="Arial Narrow" panose="020B0606020202030204" pitchFamily="34" charset="0"/>
              </a:rPr>
              <a:t>with </a:t>
            </a:r>
            <a:r>
              <a:rPr lang="en-US" sz="1800" dirty="0">
                <a:latin typeface="Arial Narrow" panose="020B0606020202030204" pitchFamily="34" charset="0"/>
              </a:rPr>
              <a:t>a </a:t>
            </a:r>
            <a:r>
              <a:rPr lang="en-US" sz="1800" dirty="0" smtClean="0">
                <a:latin typeface="Arial Narrow" panose="020B0606020202030204" pitchFamily="34" charset="0"/>
              </a:rPr>
              <a:t>series </a:t>
            </a:r>
            <a:r>
              <a:rPr lang="en-US" sz="1800" dirty="0">
                <a:latin typeface="Arial Narrow" panose="020B0606020202030204" pitchFamily="34" charset="0"/>
              </a:rPr>
              <a:t>of </a:t>
            </a:r>
            <a:r>
              <a:rPr lang="en-US" sz="1800" dirty="0" smtClean="0">
                <a:latin typeface="Arial Narrow" panose="020B0606020202030204" pitchFamily="34" charset="0"/>
              </a:rPr>
              <a:t>workshops</a:t>
            </a:r>
            <a:r>
              <a:rPr lang="en-US" sz="1800" dirty="0">
                <a:latin typeface="Arial Narrow" panose="020B0606020202030204" pitchFamily="34" charset="0"/>
              </a:rPr>
              <a:t>, </a:t>
            </a:r>
            <a:r>
              <a:rPr lang="en-US" sz="1800" dirty="0" err="1" smtClean="0">
                <a:latin typeface="Arial Narrow" panose="020B0606020202030204" pitchFamily="34" charset="0"/>
              </a:rPr>
              <a:t>elearning</a:t>
            </a:r>
            <a:r>
              <a:rPr lang="en-US" sz="1800" dirty="0" smtClean="0">
                <a:latin typeface="Arial Narrow" panose="020B0606020202030204" pitchFamily="34" charset="0"/>
              </a:rPr>
              <a:t> resources; </a:t>
            </a:r>
            <a:r>
              <a:rPr lang="en-US" sz="1800" dirty="0">
                <a:latin typeface="Arial Narrow" panose="020B0606020202030204" pitchFamily="34" charset="0"/>
              </a:rPr>
              <a:t/>
            </a:r>
            <a:br>
              <a:rPr lang="en-US" sz="1800" dirty="0">
                <a:latin typeface="Arial Narrow" panose="020B0606020202030204" pitchFamily="34" charset="0"/>
              </a:rPr>
            </a:br>
            <a:r>
              <a:rPr lang="en-US" sz="1800" dirty="0">
                <a:latin typeface="Arial Narrow" panose="020B0606020202030204" pitchFamily="34" charset="0"/>
              </a:rPr>
              <a:t>a</a:t>
            </a:r>
            <a:r>
              <a:rPr lang="en-US" sz="1800" dirty="0" smtClean="0">
                <a:latin typeface="Arial Narrow" panose="020B0606020202030204" pitchFamily="34" charset="0"/>
              </a:rPr>
              <a:t>t </a:t>
            </a:r>
            <a:r>
              <a:rPr lang="en-US" sz="1800" dirty="0">
                <a:latin typeface="Arial Narrow" panose="020B0606020202030204" pitchFamily="34" charset="0"/>
              </a:rPr>
              <a:t>course level developing </a:t>
            </a:r>
            <a:r>
              <a:rPr lang="en-US" sz="1800" dirty="0" smtClean="0">
                <a:latin typeface="Arial Narrow" panose="020B0606020202030204" pitchFamily="34" charset="0"/>
              </a:rPr>
              <a:t>skill </a:t>
            </a:r>
            <a:r>
              <a:rPr lang="en-US" sz="1800" dirty="0">
                <a:latin typeface="Arial Narrow" panose="020B0606020202030204" pitchFamily="34" charset="0"/>
              </a:rPr>
              <a:t>development </a:t>
            </a:r>
            <a:r>
              <a:rPr lang="en-US" sz="1800" dirty="0" smtClean="0">
                <a:latin typeface="Arial Narrow" panose="020B0606020202030204" pitchFamily="34" charset="0"/>
              </a:rPr>
              <a:t>teaching resources for </a:t>
            </a:r>
            <a:r>
              <a:rPr lang="en-US" sz="1800" dirty="0">
                <a:latin typeface="Arial Narrow" panose="020B0606020202030204" pitchFamily="34" charset="0"/>
              </a:rPr>
              <a:t>use by </a:t>
            </a:r>
            <a:r>
              <a:rPr lang="en-US" sz="1800" dirty="0" smtClean="0">
                <a:latin typeface="Arial Narrow" panose="020B0606020202030204" pitchFamily="34" charset="0"/>
              </a:rPr>
              <a:t>tutors</a:t>
            </a:r>
          </a:p>
          <a:p>
            <a:r>
              <a:rPr lang="en-US" i="1" dirty="0">
                <a:solidFill>
                  <a:schemeClr val="accent1"/>
                </a:solidFill>
                <a:latin typeface="Arial Narrow" panose="020B0606020202030204" pitchFamily="34" charset="0"/>
              </a:rPr>
              <a:t>A program may also be an independent stand-alone offering </a:t>
            </a:r>
          </a:p>
          <a:p>
            <a:r>
              <a:rPr lang="en-US" sz="1800" i="1" dirty="0" err="1" smtClean="0">
                <a:latin typeface="Arial Narrow" panose="020B0606020202030204" pitchFamily="34" charset="0"/>
              </a:rPr>
              <a:t>eg</a:t>
            </a:r>
            <a:r>
              <a:rPr lang="en-US" sz="1800" i="1" dirty="0" smtClean="0">
                <a:latin typeface="Arial Narrow" panose="020B0606020202030204" pitchFamily="34" charset="0"/>
              </a:rPr>
              <a:t> </a:t>
            </a:r>
            <a:r>
              <a:rPr lang="en-US" sz="1800" dirty="0">
                <a:latin typeface="Arial Narrow" panose="020B0606020202030204" pitchFamily="34" charset="0"/>
              </a:rPr>
              <a:t>in week 4 of semester, in </a:t>
            </a:r>
            <a:r>
              <a:rPr lang="en-US" sz="1800" dirty="0" smtClean="0">
                <a:latin typeface="Arial Narrow" panose="020B0606020202030204" pitchFamily="34" charset="0"/>
              </a:rPr>
              <a:t>a specific unit </a:t>
            </a:r>
            <a:endParaRPr lang="en-AU" sz="1800" dirty="0">
              <a:latin typeface="Arial Narrow" panose="020B0606020202030204" pitchFamily="34" charset="0"/>
            </a:endParaRPr>
          </a:p>
        </p:txBody>
      </p:sp>
    </p:spTree>
    <p:extLst>
      <p:ext uri="{BB962C8B-B14F-4D97-AF65-F5344CB8AC3E}">
        <p14:creationId xmlns:p14="http://schemas.microsoft.com/office/powerpoint/2010/main" val="4244401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1"/>
          </p:nvPr>
        </p:nvSpPr>
        <p:spPr>
          <a:xfrm>
            <a:off x="400950" y="210093"/>
            <a:ext cx="8406620" cy="466468"/>
          </a:xfrm>
          <a:solidFill>
            <a:schemeClr val="bg1"/>
          </a:solidFill>
        </p:spPr>
        <p:txBody>
          <a:bodyPr/>
          <a:lstStyle/>
          <a:p>
            <a:r>
              <a:rPr lang="en-AU" sz="2400" b="1" dirty="0" smtClean="0">
                <a:solidFill>
                  <a:srgbClr val="006CAB"/>
                </a:solidFill>
                <a:latin typeface="Arial Narrow" panose="020B0606020202030204" pitchFamily="34" charset="0"/>
                <a:ea typeface="Arial Narrow" charset="0"/>
                <a:cs typeface="Arial Narrow" charset="0"/>
              </a:rPr>
              <a:t>2018 Skill development </a:t>
            </a:r>
            <a:r>
              <a:rPr lang="en-AU" sz="2400" b="1" i="1" dirty="0" smtClean="0">
                <a:solidFill>
                  <a:srgbClr val="006CAB"/>
                </a:solidFill>
                <a:latin typeface="Arial Narrow" panose="020B0606020202030204" pitchFamily="34" charset="0"/>
                <a:ea typeface="Arial Narrow" charset="0"/>
                <a:cs typeface="Arial Narrow" charset="0"/>
              </a:rPr>
              <a:t>– Research and Learning Online Resources</a:t>
            </a:r>
            <a:endParaRPr lang="en-AU" sz="2400" b="1" i="1" dirty="0">
              <a:solidFill>
                <a:srgbClr val="006CAB"/>
              </a:solidFill>
              <a:latin typeface="Arial Narrow" panose="020B0606020202030204" pitchFamily="34" charset="0"/>
              <a:ea typeface="Arial Narrow" charset="0"/>
              <a:cs typeface="Arial Narrow" charset="0"/>
            </a:endParaRPr>
          </a:p>
          <a:p>
            <a:endParaRPr lang="en-AU" dirty="0" smtClean="0"/>
          </a:p>
          <a:p>
            <a:endParaRPr lang="en-AU" dirty="0" smtClean="0"/>
          </a:p>
          <a:p>
            <a:endParaRPr lang="en-AU" dirty="0"/>
          </a:p>
        </p:txBody>
      </p:sp>
      <p:sp>
        <p:nvSpPr>
          <p:cNvPr id="6" name="Text Placeholder 4"/>
          <p:cNvSpPr>
            <a:spLocks noGrp="1"/>
          </p:cNvSpPr>
          <p:nvPr>
            <p:ph type="body" sz="quarter" idx="16"/>
          </p:nvPr>
        </p:nvSpPr>
        <p:spPr>
          <a:xfrm>
            <a:off x="400950" y="5549171"/>
            <a:ext cx="10815464" cy="395352"/>
          </a:xfrm>
          <a:ln w="25400">
            <a:solidFill>
              <a:schemeClr val="accent2"/>
            </a:solidFill>
          </a:ln>
        </p:spPr>
        <p:txBody>
          <a:bodyPr/>
          <a:lstStyle/>
          <a:p>
            <a:r>
              <a:rPr lang="en-AU" dirty="0" smtClean="0">
                <a:latin typeface="Arial Narrow" panose="020B0606020202030204" pitchFamily="34" charset="0"/>
              </a:rPr>
              <a:t>Other top pages: preparing and studying for exams; writing assignments, essays, reports, theses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026" y="910698"/>
            <a:ext cx="9639300" cy="4524375"/>
          </a:xfrm>
          <a:prstGeom prst="rect">
            <a:avLst/>
          </a:prstGeom>
        </p:spPr>
      </p:pic>
      <p:sp>
        <p:nvSpPr>
          <p:cNvPr id="12" name="TextBox 11"/>
          <p:cNvSpPr txBox="1"/>
          <p:nvPr/>
        </p:nvSpPr>
        <p:spPr>
          <a:xfrm>
            <a:off x="272575" y="1328468"/>
            <a:ext cx="1961308" cy="2954655"/>
          </a:xfrm>
          <a:prstGeom prst="rect">
            <a:avLst/>
          </a:prstGeom>
          <a:noFill/>
          <a:ln w="25400">
            <a:solidFill>
              <a:schemeClr val="accent2"/>
            </a:solidFill>
          </a:ln>
        </p:spPr>
        <p:txBody>
          <a:bodyPr wrap="square" rtlCol="0">
            <a:spAutoFit/>
          </a:bodyPr>
          <a:lstStyle/>
          <a:p>
            <a:pPr marL="342900" indent="-342900">
              <a:buFont typeface="Webdings" panose="05030102010509060703" pitchFamily="18" charset="2"/>
              <a:buChar char="ý"/>
            </a:pPr>
            <a:r>
              <a:rPr lang="en-AU" sz="2000" b="1" dirty="0" smtClean="0">
                <a:latin typeface="Arial Narrow" panose="020B0606020202030204" pitchFamily="34" charset="0"/>
              </a:rPr>
              <a:t>1,628,376</a:t>
            </a:r>
          </a:p>
          <a:p>
            <a:r>
              <a:rPr lang="en-AU" dirty="0" smtClean="0">
                <a:latin typeface="Arial Narrow" panose="020B0606020202030204" pitchFamily="34" charset="0"/>
              </a:rPr>
              <a:t>unique </a:t>
            </a:r>
            <a:r>
              <a:rPr lang="en-AU" dirty="0">
                <a:latin typeface="Arial Narrow" panose="020B0606020202030204" pitchFamily="34" charset="0"/>
              </a:rPr>
              <a:t>page </a:t>
            </a:r>
            <a:r>
              <a:rPr lang="en-AU" dirty="0" smtClean="0">
                <a:latin typeface="Arial Narrow" panose="020B0606020202030204" pitchFamily="34" charset="0"/>
              </a:rPr>
              <a:t>views</a:t>
            </a:r>
          </a:p>
          <a:p>
            <a:r>
              <a:rPr lang="en-AU" dirty="0">
                <a:solidFill>
                  <a:srgbClr val="0070C0"/>
                </a:solidFill>
                <a:latin typeface="Arial Narrow" panose="020B0606020202030204" pitchFamily="34" charset="0"/>
              </a:rPr>
              <a:t>Academic Integrity Tutorial</a:t>
            </a:r>
          </a:p>
          <a:p>
            <a:r>
              <a:rPr lang="en-AU" sz="2000" b="1" dirty="0">
                <a:latin typeface="Arial Narrow" panose="020B0606020202030204" pitchFamily="34" charset="0"/>
              </a:rPr>
              <a:t>48,677</a:t>
            </a:r>
            <a:r>
              <a:rPr lang="en-AU" dirty="0">
                <a:latin typeface="Arial Narrow" panose="020B0606020202030204" pitchFamily="34" charset="0"/>
              </a:rPr>
              <a:t> unique page views</a:t>
            </a:r>
          </a:p>
          <a:p>
            <a:r>
              <a:rPr lang="en-AU" dirty="0">
                <a:solidFill>
                  <a:srgbClr val="0070C0"/>
                </a:solidFill>
                <a:latin typeface="Arial Narrow" panose="020B0606020202030204" pitchFamily="34" charset="0"/>
              </a:rPr>
              <a:t>Citing and Referencing Tutorial</a:t>
            </a:r>
          </a:p>
          <a:p>
            <a:r>
              <a:rPr lang="en-AU" sz="2000" b="1" dirty="0">
                <a:latin typeface="Arial Narrow" panose="020B0606020202030204" pitchFamily="34" charset="0"/>
              </a:rPr>
              <a:t>110,244</a:t>
            </a:r>
            <a:r>
              <a:rPr lang="en-AU" dirty="0">
                <a:latin typeface="Arial Narrow" panose="020B0606020202030204" pitchFamily="34" charset="0"/>
              </a:rPr>
              <a:t> unique page </a:t>
            </a:r>
            <a:r>
              <a:rPr lang="en-AU" dirty="0" smtClean="0">
                <a:latin typeface="Arial Narrow" panose="020B0606020202030204" pitchFamily="34" charset="0"/>
              </a:rPr>
              <a:t>views</a:t>
            </a:r>
            <a:endParaRPr lang="en-AU" dirty="0"/>
          </a:p>
        </p:txBody>
      </p:sp>
    </p:spTree>
    <p:extLst>
      <p:ext uri="{BB962C8B-B14F-4D97-AF65-F5344CB8AC3E}">
        <p14:creationId xmlns:p14="http://schemas.microsoft.com/office/powerpoint/2010/main" val="808817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mage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26346</TotalTime>
  <Words>1456</Words>
  <Application>Microsoft Office PowerPoint</Application>
  <PresentationFormat>Widescreen</PresentationFormat>
  <Paragraphs>211</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Calibri</vt:lpstr>
      <vt:lpstr>Webdings</vt:lpstr>
      <vt:lpstr>Wingdings</vt:lpstr>
      <vt:lpstr>Wingdings 2</vt:lpstr>
      <vt:lpstr>Image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Burnett</dc:creator>
  <cp:lastModifiedBy>Ben Grunberg</cp:lastModifiedBy>
  <cp:revision>636</cp:revision>
  <cp:lastPrinted>2019-08-09T06:26:56Z</cp:lastPrinted>
  <dcterms:created xsi:type="dcterms:W3CDTF">2017-05-31T01:24:04Z</dcterms:created>
  <dcterms:modified xsi:type="dcterms:W3CDTF">2019-10-10T00:09:06Z</dcterms:modified>
</cp:coreProperties>
</file>