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8" r:id="rId4"/>
    <p:sldId id="274" r:id="rId5"/>
    <p:sldId id="290" r:id="rId6"/>
    <p:sldId id="291" r:id="rId7"/>
    <p:sldId id="289" r:id="rId8"/>
    <p:sldId id="294" r:id="rId9"/>
    <p:sldId id="298" r:id="rId10"/>
    <p:sldId id="292" r:id="rId11"/>
    <p:sldId id="275" r:id="rId12"/>
    <p:sldId id="293" r:id="rId13"/>
    <p:sldId id="296" r:id="rId14"/>
    <p:sldId id="295" r:id="rId15"/>
    <p:sldId id="286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8DB8-A450-46A4-9275-F1D2FEFAD6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C4AC-5545-4C35-9BF1-48F8311A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5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8DB8-A450-46A4-9275-F1D2FEFAD6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C4AC-5545-4C35-9BF1-48F8311A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9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8DB8-A450-46A4-9275-F1D2FEFAD6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C4AC-5545-4C35-9BF1-48F8311A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8DB8-A450-46A4-9275-F1D2FEFAD6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C4AC-5545-4C35-9BF1-48F8311A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7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8DB8-A450-46A4-9275-F1D2FEFAD6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C4AC-5545-4C35-9BF1-48F8311A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8DB8-A450-46A4-9275-F1D2FEFAD6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C4AC-5545-4C35-9BF1-48F8311A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8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8DB8-A450-46A4-9275-F1D2FEFAD6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C4AC-5545-4C35-9BF1-48F8311A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8DB8-A450-46A4-9275-F1D2FEFAD6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C4AC-5545-4C35-9BF1-48F8311A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7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8DB8-A450-46A4-9275-F1D2FEFAD6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C4AC-5545-4C35-9BF1-48F8311A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1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8DB8-A450-46A4-9275-F1D2FEFAD6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C4AC-5545-4C35-9BF1-48F8311A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3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8DB8-A450-46A4-9275-F1D2FEFAD6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C4AC-5545-4C35-9BF1-48F8311A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0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B8DB8-A450-46A4-9275-F1D2FEFAD6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C4AC-5545-4C35-9BF1-48F8311A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8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cielo, edificio, esterni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9" y="0"/>
            <a:ext cx="7717971" cy="6808191"/>
          </a:xfrm>
          <a:prstGeom prst="rect">
            <a:avLst/>
          </a:prstGeom>
        </p:spPr>
      </p:pic>
      <p:sp>
        <p:nvSpPr>
          <p:cNvPr id="28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0030" y="3657600"/>
            <a:ext cx="6876288" cy="2659873"/>
          </a:xfrm>
        </p:spPr>
        <p:txBody>
          <a:bodyPr anchor="t">
            <a:normAutofit/>
          </a:bodyPr>
          <a:lstStyle/>
          <a:p>
            <a:pPr algn="l"/>
            <a:r>
              <a:rPr lang="en-US" sz="3000" dirty="0"/>
              <a:t>Re-shaping the past, </a:t>
            </a:r>
            <a:br>
              <a:rPr lang="en-US" sz="3000" dirty="0"/>
            </a:br>
            <a:r>
              <a:rPr lang="en-US" sz="3000" dirty="0"/>
              <a:t>preserving the future 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2800" dirty="0"/>
              <a:t>Libraries as cultural heritage holders: </a:t>
            </a:r>
            <a:br>
              <a:rPr lang="en-US" sz="2800" dirty="0"/>
            </a:br>
            <a:r>
              <a:rPr lang="en-US" sz="2800" dirty="0"/>
              <a:t>the case of the </a:t>
            </a:r>
            <a:r>
              <a:rPr lang="en-US" sz="2800" dirty="0" err="1"/>
              <a:t>Biblioteca</a:t>
            </a:r>
            <a:r>
              <a:rPr lang="en-US" sz="2800" dirty="0"/>
              <a:t> </a:t>
            </a:r>
            <a:r>
              <a:rPr lang="en-US" sz="2800" dirty="0" err="1"/>
              <a:t>Lazzerini</a:t>
            </a:r>
            <a:r>
              <a:rPr lang="en-US" sz="2800" dirty="0"/>
              <a:t>  in Prato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0029" y="1521301"/>
            <a:ext cx="4803243" cy="1155525"/>
          </a:xfrm>
        </p:spPr>
        <p:txBody>
          <a:bodyPr anchor="b">
            <a:normAutofit fontScale="92500"/>
          </a:bodyPr>
          <a:lstStyle/>
          <a:p>
            <a:pPr algn="l"/>
            <a:r>
              <a:rPr lang="en-US" sz="1900" dirty="0"/>
              <a:t>Irene Guidotti</a:t>
            </a:r>
          </a:p>
          <a:p>
            <a:pPr algn="l"/>
            <a:r>
              <a:rPr lang="en-US" sz="1900" dirty="0"/>
              <a:t>Librarian (</a:t>
            </a:r>
            <a:r>
              <a:rPr lang="en-US" sz="1900" dirty="0" err="1"/>
              <a:t>Digitisation</a:t>
            </a:r>
            <a:r>
              <a:rPr lang="en-US" sz="1900" dirty="0"/>
              <a:t> and Research Repositories)</a:t>
            </a:r>
          </a:p>
          <a:p>
            <a:pPr algn="l"/>
            <a:r>
              <a:rPr lang="en-US" sz="1900" smtClean="0"/>
              <a:t>14</a:t>
            </a:r>
            <a:r>
              <a:rPr lang="en-US" sz="1900" baseline="30000" smtClean="0"/>
              <a:t>th</a:t>
            </a:r>
            <a:r>
              <a:rPr lang="en-US" sz="1900" smtClean="0"/>
              <a:t> </a:t>
            </a:r>
            <a:r>
              <a:rPr lang="en-US" sz="1900" dirty="0" smtClean="0"/>
              <a:t>CIRN Conference, Prato </a:t>
            </a:r>
            <a:r>
              <a:rPr lang="en-US" sz="1900" dirty="0"/>
              <a:t>– </a:t>
            </a:r>
            <a:r>
              <a:rPr lang="en-US" sz="1900" dirty="0" smtClean="0"/>
              <a:t>26.10.2017</a:t>
            </a: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" y="-344871"/>
            <a:ext cx="2173671" cy="21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05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386126" y="163285"/>
            <a:ext cx="10402254" cy="1311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Timeline of the Project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07166" y="2092187"/>
            <a:ext cx="10111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1981-1982 - General intervention plan for the historic center and urban regeneration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1999 – Executive project of the Textile Museum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2001-2002 – Preliminary and executive projects of the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2003 – Textile Museum inauguration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2009 –“Alessandro </a:t>
            </a:r>
            <a:r>
              <a:rPr lang="en-US" sz="2600" dirty="0" err="1"/>
              <a:t>Lazzerini</a:t>
            </a:r>
            <a:r>
              <a:rPr lang="en-US" sz="2600" dirty="0"/>
              <a:t>” Cultural and Documentation Institute inauguration</a:t>
            </a:r>
          </a:p>
        </p:txBody>
      </p:sp>
    </p:spTree>
    <p:extLst>
      <p:ext uri="{BB962C8B-B14F-4D97-AF65-F5344CB8AC3E}">
        <p14:creationId xmlns:p14="http://schemas.microsoft.com/office/powerpoint/2010/main" val="2859882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38200" y="365126"/>
            <a:ext cx="10515600" cy="11058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From the </a:t>
            </a:r>
            <a:r>
              <a:rPr lang="en-US" sz="4800" dirty="0" err="1"/>
              <a:t>Campolmi</a:t>
            </a:r>
            <a:r>
              <a:rPr lang="en-US" sz="4800" dirty="0"/>
              <a:t> Factory </a:t>
            </a:r>
          </a:p>
          <a:p>
            <a:r>
              <a:rPr lang="en-US" sz="4800" dirty="0"/>
              <a:t>to the Culture Factory</a:t>
            </a:r>
          </a:p>
        </p:txBody>
      </p:sp>
      <p:pic>
        <p:nvPicPr>
          <p:cNvPr id="6" name="Immagine 5" descr="Immagine che contiene interni, parete, edificio, soffitto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9" y="1978012"/>
            <a:ext cx="4372967" cy="4372967"/>
          </a:xfrm>
          <a:prstGeom prst="rect">
            <a:avLst/>
          </a:prstGeom>
        </p:spPr>
      </p:pic>
      <p:pic>
        <p:nvPicPr>
          <p:cNvPr id="10" name="Immagine 9" descr="Immagine che contiene interni, edificio&#10;&#10;Descrizione generata con affidabilità molto elev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51" y="1978012"/>
            <a:ext cx="6559451" cy="4372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138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295526" y="5844148"/>
            <a:ext cx="7858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/>
              <a:t>The </a:t>
            </a:r>
            <a:r>
              <a:rPr lang="it-IT" sz="2600" dirty="0" err="1"/>
              <a:t>chimney</a:t>
            </a:r>
            <a:endParaRPr lang="en-US" sz="2600" dirty="0"/>
          </a:p>
        </p:txBody>
      </p:sp>
      <p:pic>
        <p:nvPicPr>
          <p:cNvPr id="9" name="Immagine 8" descr="Immagine che contiene edificio, esterni, terra, arco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2" y="639846"/>
            <a:ext cx="3867561" cy="5450523"/>
          </a:xfrm>
          <a:prstGeom prst="rect">
            <a:avLst/>
          </a:prstGeom>
        </p:spPr>
      </p:pic>
      <p:pic>
        <p:nvPicPr>
          <p:cNvPr id="13" name="Immagine 12" descr="Immagine che contiene cielo, esterni, edificio, terra&#10;&#10;Descrizione generata con affidabilità molto elev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09" y="639846"/>
            <a:ext cx="3624597" cy="5450523"/>
          </a:xfrm>
          <a:prstGeom prst="rect">
            <a:avLst/>
          </a:prstGeom>
        </p:spPr>
      </p:pic>
      <p:pic>
        <p:nvPicPr>
          <p:cNvPr id="17" name="Immagine 16" descr="Immagine che contiene cielo, esterni, edificio, treno&#10;&#10;Descrizione generata con affidabilità molto elev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83" y="639845"/>
            <a:ext cx="4156024" cy="5450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36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204624" y="5844148"/>
            <a:ext cx="7858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/>
              <a:t>‘’The </a:t>
            </a:r>
            <a:r>
              <a:rPr lang="it-IT" sz="2600" dirty="0" err="1"/>
              <a:t>Textile</a:t>
            </a:r>
            <a:r>
              <a:rPr lang="it-IT" sz="2600" dirty="0"/>
              <a:t> </a:t>
            </a:r>
            <a:r>
              <a:rPr lang="it-IT" sz="2600" dirty="0" err="1"/>
              <a:t>Cathedral</a:t>
            </a:r>
            <a:r>
              <a:rPr lang="it-IT" sz="2600" dirty="0"/>
              <a:t>’’</a:t>
            </a:r>
            <a:endParaRPr lang="en-US" sz="2600" dirty="0"/>
          </a:p>
        </p:txBody>
      </p:sp>
      <p:pic>
        <p:nvPicPr>
          <p:cNvPr id="5" name="Immagine 4" descr="Immagine che contiene edificio, esterni, cielo, treno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0" y="1088380"/>
            <a:ext cx="6817706" cy="4234359"/>
          </a:xfrm>
          <a:prstGeom prst="rect">
            <a:avLst/>
          </a:prstGeom>
        </p:spPr>
      </p:pic>
      <p:pic>
        <p:nvPicPr>
          <p:cNvPr id="8" name="Immagine 7" descr="Immagine che contiene edificio, interni, largo&#10;&#10;Descrizione generata con affidabilità elev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15" y="1088380"/>
            <a:ext cx="6067254" cy="4234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 descr="Immagine che contiene pavimento, edificio, interni, largo&#10;&#10;Descrizione generata con affidabilità molto elev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106" y="319877"/>
            <a:ext cx="5524270" cy="5524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 descr="Immagine che contiene edificio, esterni, cielo, orologio&#10;&#10;Descrizione generata con affidabilità molto elev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9" y="1088378"/>
            <a:ext cx="5094440" cy="43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76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pic>
        <p:nvPicPr>
          <p:cNvPr id="5" name="Immagine 4" descr="Immagine che contiene edificio, soffitto, terra, interni&#10;&#10;Descrizione generata con affidabilità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6" y="397710"/>
            <a:ext cx="7724775" cy="504825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295526" y="5844148"/>
            <a:ext cx="7858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err="1"/>
              <a:t>Timber</a:t>
            </a:r>
            <a:r>
              <a:rPr lang="it-IT" sz="2600" dirty="0"/>
              <a:t> </a:t>
            </a:r>
            <a:r>
              <a:rPr lang="it-IT" sz="2600" dirty="0" err="1"/>
              <a:t>roof</a:t>
            </a:r>
            <a:r>
              <a:rPr lang="it-IT" sz="2600" dirty="0"/>
              <a:t> </a:t>
            </a:r>
            <a:r>
              <a:rPr lang="it-IT" sz="2600" dirty="0" err="1"/>
              <a:t>truss</a:t>
            </a:r>
            <a:endParaRPr lang="en-US" sz="2600" dirty="0"/>
          </a:p>
        </p:txBody>
      </p:sp>
      <p:pic>
        <p:nvPicPr>
          <p:cNvPr id="6" name="Immagine 5" descr="Immagine che contiene interni, soffitto, tavolo, pavimento&#10;&#10;Descrizione generata con affidabilità molto elev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6" y="397709"/>
            <a:ext cx="7724775" cy="5106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530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883920" y="425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Preserving Memory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781879" y="1368108"/>
            <a:ext cx="10893286" cy="455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Historical symbols -&gt; memory recall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Cultural heritage preservation for future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the factory and collections exhibitions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Guided tours during construction works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Synergy with different institutions</a:t>
            </a:r>
          </a:p>
        </p:txBody>
      </p:sp>
    </p:spTree>
    <p:extLst>
      <p:ext uri="{BB962C8B-B14F-4D97-AF65-F5344CB8AC3E}">
        <p14:creationId xmlns:p14="http://schemas.microsoft.com/office/powerpoint/2010/main" val="193332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 descr="Immagine che contiene pavimento, interni, soffitto, sedia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-3325"/>
            <a:ext cx="6572250" cy="6855204"/>
          </a:xfrm>
          <a:prstGeom prst="rect">
            <a:avLst/>
          </a:prstGeom>
        </p:spPr>
      </p:pic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784790" y="5176488"/>
            <a:ext cx="46224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THANK YOU FOR THE KIND ATTENTION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883920" y="425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Conclusions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534632" y="1368107"/>
            <a:ext cx="10893286" cy="395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 between different phases of the past and present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Documenting traces of the cultural history and tradition of the city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 of memories through symbols and original frameworks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From fabric production to culture factory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Re-shaping the past for future communities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506234" y="5888232"/>
            <a:ext cx="10893286" cy="642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would like to thank Franco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Neri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(former Director of the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Lazzerini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Library) and Marco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Mattei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(Architect, Designer of the project) for the great availability and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providing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and suggestions.</a:t>
            </a:r>
          </a:p>
        </p:txBody>
      </p:sp>
    </p:spTree>
    <p:extLst>
      <p:ext uri="{BB962C8B-B14F-4D97-AF65-F5344CB8AC3E}">
        <p14:creationId xmlns:p14="http://schemas.microsoft.com/office/powerpoint/2010/main" val="1528520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33002" y="365125"/>
            <a:ext cx="1052070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07166" y="2092187"/>
            <a:ext cx="101114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Redesigning existing buildings: some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The case of the </a:t>
            </a:r>
            <a:r>
              <a:rPr lang="en-US" sz="2600" dirty="0" err="1"/>
              <a:t>Lazzerini</a:t>
            </a:r>
            <a:r>
              <a:rPr lang="en-US" sz="2600" dirty="0"/>
              <a:t> C</a:t>
            </a:r>
            <a:r>
              <a:rPr lang="en-US" sz="2600" dirty="0" smtClean="0"/>
              <a:t>entre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Prato and its textile tradition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Timeline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From the </a:t>
            </a:r>
            <a:r>
              <a:rPr lang="en-US" sz="2600" dirty="0" err="1"/>
              <a:t>Campolmi</a:t>
            </a:r>
            <a:r>
              <a:rPr lang="en-US" sz="2600" dirty="0"/>
              <a:t> Textile Factory to the Culture Factory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Preserving 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96442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13253" y="5202016"/>
            <a:ext cx="44570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/>
              <a:t>Salaborsa</a:t>
            </a:r>
            <a:r>
              <a:rPr lang="en-US" sz="2600" dirty="0"/>
              <a:t> Library - Bologna</a:t>
            </a:r>
          </a:p>
        </p:txBody>
      </p:sp>
      <p:pic>
        <p:nvPicPr>
          <p:cNvPr id="7" name="Immagine 6" descr="Immagine che contiene interni, pavimento, edificio, sala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5" y="1368620"/>
            <a:ext cx="4762500" cy="3162300"/>
          </a:xfrm>
          <a:prstGeom prst="rect">
            <a:avLst/>
          </a:prstGeom>
        </p:spPr>
      </p:pic>
      <p:pic>
        <p:nvPicPr>
          <p:cNvPr id="10" name="Immagine 9" descr="Immagine che contiene edificio, cielo, esterni, orologio&#10;&#10;Descrizione generata con affidabilità molto elev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43" y="1368620"/>
            <a:ext cx="4761305" cy="316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asellaDiTesto 13"/>
          <p:cNvSpPr txBox="1"/>
          <p:nvPr/>
        </p:nvSpPr>
        <p:spPr>
          <a:xfrm>
            <a:off x="6617241" y="5202015"/>
            <a:ext cx="51109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Historical Archive and </a:t>
            </a:r>
          </a:p>
          <a:p>
            <a:pPr algn="ctr"/>
            <a:r>
              <a:rPr lang="en-US" sz="2600" dirty="0"/>
              <a:t>The Antonelliana Library - </a:t>
            </a:r>
            <a:r>
              <a:rPr lang="en-US" sz="2600" dirty="0" err="1"/>
              <a:t>Senigallia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95867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867468" y="5900019"/>
            <a:ext cx="44570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San Giorgio Library - Pistoia</a:t>
            </a:r>
          </a:p>
        </p:txBody>
      </p:sp>
      <p:pic>
        <p:nvPicPr>
          <p:cNvPr id="6" name="Immagine 5" descr="Biblioteca San Giorgio - Pisto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5" y="1077548"/>
            <a:ext cx="5880435" cy="3951652"/>
          </a:xfrm>
          <a:prstGeom prst="rect">
            <a:avLst/>
          </a:prstGeom>
        </p:spPr>
      </p:pic>
      <p:pic>
        <p:nvPicPr>
          <p:cNvPr id="9" name="Immagine 8" descr="Immagine che contiene tavolo, rosso, interni, pavimento&#10;&#10;Descrizione generata con affidabilità molto elevata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59" y="574094"/>
            <a:ext cx="3262636" cy="4860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832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388422" y="5597710"/>
            <a:ext cx="7858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/>
              <a:t>Lazzerini Cultural and </a:t>
            </a:r>
            <a:r>
              <a:rPr lang="it-IT" sz="2600" dirty="0" err="1"/>
              <a:t>Documentation</a:t>
            </a:r>
            <a:r>
              <a:rPr lang="it-IT" sz="2600" dirty="0"/>
              <a:t> </a:t>
            </a:r>
            <a:r>
              <a:rPr lang="it-IT" sz="2600" dirty="0" err="1"/>
              <a:t>Institute</a:t>
            </a:r>
            <a:r>
              <a:rPr lang="it-IT" sz="2600" dirty="0"/>
              <a:t> - Prato</a:t>
            </a:r>
            <a:endParaRPr lang="en-US" sz="2600" dirty="0"/>
          </a:p>
        </p:txBody>
      </p:sp>
      <p:pic>
        <p:nvPicPr>
          <p:cNvPr id="7" name="Immagine 6" descr="Immagine che contiene cielo, edificio, esterni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73" y="648091"/>
            <a:ext cx="7827638" cy="4674218"/>
          </a:xfrm>
          <a:prstGeom prst="rect">
            <a:avLst/>
          </a:prstGeom>
        </p:spPr>
      </p:pic>
      <p:pic>
        <p:nvPicPr>
          <p:cNvPr id="12" name="Immagine 11" descr="Immagine che contiene interni&#10;&#10;Descrizione generata con affidabilità molto elev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05" y="533583"/>
            <a:ext cx="7387771" cy="4922102"/>
          </a:xfrm>
          <a:prstGeom prst="rect">
            <a:avLst/>
          </a:prstGeom>
        </p:spPr>
      </p:pic>
      <p:pic>
        <p:nvPicPr>
          <p:cNvPr id="9" name="Immagine 8" descr="Immagine che contiene elettronico, circuito&#10;&#10;Descrizione generata con affidabilità molto elev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17" y="533583"/>
            <a:ext cx="5214807" cy="49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46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Immagine che contiene edificio, fabbrica, fotografia, biblioteca&#10;&#10;Descrizione generata con affidabilità elev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40" y="335604"/>
            <a:ext cx="5455917" cy="3941891"/>
          </a:xfrm>
          <a:prstGeom prst="rect">
            <a:avLst/>
          </a:prstGeom>
        </p:spPr>
      </p:pic>
      <p:pic>
        <p:nvPicPr>
          <p:cNvPr id="5" name="Immagine 4" descr="Immagine che contiene cielo, esterni, edificio, terra&#10;&#10;Descrizione generata con affidabilità molto elev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6043" y="362879"/>
            <a:ext cx="5455917" cy="3887340"/>
          </a:xfrm>
          <a:prstGeom prst="rect">
            <a:avLst/>
          </a:prstGeom>
        </p:spPr>
      </p:pic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27538" y="4999581"/>
            <a:ext cx="11139854" cy="68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Prato and its Textile Tradition </a:t>
            </a:r>
          </a:p>
        </p:txBody>
      </p:sp>
    </p:spTree>
    <p:extLst>
      <p:ext uri="{BB962C8B-B14F-4D97-AF65-F5344CB8AC3E}">
        <p14:creationId xmlns:p14="http://schemas.microsoft.com/office/powerpoint/2010/main" val="230625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pic>
        <p:nvPicPr>
          <p:cNvPr id="6" name="Immagine 5" descr="Immagine che contiene interni, fotografia, nero, pavimento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84" y="1101748"/>
            <a:ext cx="4086141" cy="4162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 descr="Immagine che contiene edificio, via, scena, fotografia&#10;&#10;Descrizione generata con affidabilità molto elev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4" y="1101747"/>
            <a:ext cx="4134703" cy="416245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388422" y="5597710"/>
            <a:ext cx="7858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err="1"/>
              <a:t>Warehouse</a:t>
            </a:r>
            <a:r>
              <a:rPr lang="it-IT" sz="2600" dirty="0"/>
              <a:t> of </a:t>
            </a:r>
            <a:r>
              <a:rPr lang="it-IT" sz="2600" dirty="0" err="1"/>
              <a:t>rags</a:t>
            </a:r>
            <a:r>
              <a:rPr lang="it-IT" sz="2600" dirty="0"/>
              <a:t> and </a:t>
            </a:r>
            <a:r>
              <a:rPr lang="it-IT" sz="2600" dirty="0" err="1"/>
              <a:t>factory</a:t>
            </a:r>
            <a:r>
              <a:rPr lang="it-IT" sz="2600" dirty="0"/>
              <a:t> (1950s)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28737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pic>
        <p:nvPicPr>
          <p:cNvPr id="5" name="Immagine 4" descr="Immagine che contiene edificio, esterni, cielo, via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5334001" cy="4100513"/>
          </a:xfrm>
          <a:prstGeom prst="rect">
            <a:avLst/>
          </a:prstGeom>
        </p:spPr>
      </p:pic>
      <p:pic>
        <p:nvPicPr>
          <p:cNvPr id="8" name="Immagine 7" descr="Immagine che contiene interni, soffitto, edificio, parete&#10;&#10;Descrizione generata con affidabilità molto elev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3325"/>
            <a:ext cx="6858000" cy="6858000"/>
          </a:xfrm>
          <a:prstGeom prst="rect">
            <a:avLst/>
          </a:prstGeom>
        </p:spPr>
      </p:pic>
      <p:pic>
        <p:nvPicPr>
          <p:cNvPr id="10" name="Immagine 9" descr="Immagine che contiene interni, treno, edificio, fumo&#10;&#10;Descrizione generata con affidabilità molto elev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874837"/>
            <a:ext cx="5334002" cy="29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9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 hidden="1"/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Library Guides</a:t>
            </a:r>
            <a:br>
              <a:rPr lang="en-US" sz="5400" dirty="0"/>
            </a:br>
            <a:r>
              <a:rPr lang="en-US" sz="5400" dirty="0"/>
              <a:t>Interface Restyling to increase access and usability</a:t>
            </a:r>
          </a:p>
        </p:txBody>
      </p:sp>
      <p:sp>
        <p:nvSpPr>
          <p:cNvPr id="3" name="Sottotitolo 2" hidden="1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 dirty="0"/>
              <a:t>Irene </a:t>
            </a:r>
            <a:r>
              <a:rPr lang="en-US" sz="1900" dirty="0" err="1"/>
              <a:t>Guidotti</a:t>
            </a:r>
            <a:endParaRPr lang="en-US" sz="1900" dirty="0"/>
          </a:p>
          <a:p>
            <a:pPr algn="l"/>
            <a:r>
              <a:rPr lang="en-US" sz="1900" dirty="0"/>
              <a:t>Librarian – </a:t>
            </a:r>
            <a:r>
              <a:rPr lang="en-US" sz="1900" dirty="0" err="1"/>
              <a:t>Monash</a:t>
            </a:r>
            <a:r>
              <a:rPr lang="en-US" sz="1900" dirty="0"/>
              <a:t> University</a:t>
            </a:r>
          </a:p>
          <a:p>
            <a:pPr algn="l"/>
            <a:r>
              <a:rPr lang="en-US" sz="1900" dirty="0"/>
              <a:t>14.09.2017</a:t>
            </a:r>
          </a:p>
        </p:txBody>
      </p:sp>
      <p:pic>
        <p:nvPicPr>
          <p:cNvPr id="6" name="Immagine 5" descr="Immagine che contiene esterni, cielo, edificio, vecchio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6" y="784150"/>
            <a:ext cx="4810124" cy="4810124"/>
          </a:xfrm>
          <a:prstGeom prst="rect">
            <a:avLst/>
          </a:prstGeom>
        </p:spPr>
      </p:pic>
      <p:pic>
        <p:nvPicPr>
          <p:cNvPr id="9" name="Immagine 8" descr="Immagine che contiene cielo, esterni, edificio, terra&#10;&#10;Descrizione generata con affidabilità molto elev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51" y="1260399"/>
            <a:ext cx="5367028" cy="433387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295526" y="5844148"/>
            <a:ext cx="7858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/>
              <a:t>The </a:t>
            </a:r>
            <a:r>
              <a:rPr lang="it-IT" sz="2600" dirty="0" err="1"/>
              <a:t>decline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80592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8586</TotalTime>
  <Words>407</Words>
  <Application>Microsoft Office PowerPoint</Application>
  <PresentationFormat>Widescreen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Re-shaping the past,  preserving the future   Libraries as cultural heritage holders:  the case of the Biblioteca Lazzerini  in Prato</vt:lpstr>
      <vt:lpstr>Library Guides Interface Restyling to increase access and usability</vt:lpstr>
      <vt:lpstr>Library Guides Interface Restyling to increase access and usability</vt:lpstr>
      <vt:lpstr>Library Guides Interface Restyling to increase access and usability</vt:lpstr>
      <vt:lpstr>Library Guides Interface Restyling to increase access and usability</vt:lpstr>
      <vt:lpstr>Library Guides Interface Restyling to increase access and usability</vt:lpstr>
      <vt:lpstr>Library Guides Interface Restyling to increase access and usability</vt:lpstr>
      <vt:lpstr>Library Guides Interface Restyling to increase access and usability</vt:lpstr>
      <vt:lpstr>Library Guides Interface Restyling to increase access and usability</vt:lpstr>
      <vt:lpstr>Library Guides Interface Restyling to increase access and usability</vt:lpstr>
      <vt:lpstr>Library Guides Interface Restyling to increase access and usability</vt:lpstr>
      <vt:lpstr>Library Guides Interface Restyling to increase access and usability</vt:lpstr>
      <vt:lpstr>Library Guides Interface Restyling to increase access and usability</vt:lpstr>
      <vt:lpstr>Library Guides Interface Restyling to increase access and usability</vt:lpstr>
      <vt:lpstr>Library Guides Interface Restyling to increase access and usability</vt:lpstr>
      <vt:lpstr>Library Guides Interface Restyling to increase access and usability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Guides Interface Restyling to increase access and usability</dc:title>
  <dc:creator>Irene</dc:creator>
  <cp:lastModifiedBy>Irene Guidotti</cp:lastModifiedBy>
  <cp:revision>141</cp:revision>
  <dcterms:created xsi:type="dcterms:W3CDTF">2017-09-07T13:28:03Z</dcterms:created>
  <dcterms:modified xsi:type="dcterms:W3CDTF">2019-10-11T03:57:36Z</dcterms:modified>
</cp:coreProperties>
</file>