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73" r:id="rId3"/>
    <p:sldId id="292" r:id="rId4"/>
    <p:sldId id="318" r:id="rId5"/>
    <p:sldId id="296" r:id="rId6"/>
    <p:sldId id="319" r:id="rId7"/>
    <p:sldId id="312" r:id="rId8"/>
    <p:sldId id="329" r:id="rId9"/>
    <p:sldId id="326" r:id="rId10"/>
    <p:sldId id="320" r:id="rId11"/>
    <p:sldId id="328" r:id="rId12"/>
    <p:sldId id="452" r:id="rId13"/>
    <p:sldId id="453" r:id="rId14"/>
    <p:sldId id="323" r:id="rId15"/>
    <p:sldId id="331" r:id="rId16"/>
    <p:sldId id="324" r:id="rId17"/>
    <p:sldId id="322" r:id="rId18"/>
    <p:sldId id="330" r:id="rId19"/>
    <p:sldId id="332" r:id="rId20"/>
    <p:sldId id="31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95E9"/>
    <a:srgbClr val="D01279"/>
    <a:srgbClr val="5A5A5A"/>
    <a:srgbClr val="009FDA"/>
    <a:srgbClr val="1A9DE9"/>
    <a:srgbClr val="3293E9"/>
    <a:srgbClr val="3BAC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77" autoAdjust="0"/>
    <p:restoredTop sz="73303" autoAdjust="0"/>
  </p:normalViewPr>
  <p:slideViewPr>
    <p:cSldViewPr snapToGrid="0">
      <p:cViewPr varScale="1">
        <p:scale>
          <a:sx n="66" d="100"/>
          <a:sy n="66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172AC-0962-E94D-8B90-71BC385F476C}" type="datetimeFigureOut">
              <a:rPr lang="en-US" smtClean="0"/>
              <a:t>7/24/2019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2930D-9975-124A-91C5-154A26DEA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82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j8urEJskOA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2930D-9975-124A-91C5-154A26DEA1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24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2930D-9975-124A-91C5-154A26DEA1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35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2930D-9975-124A-91C5-154A26DEA1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89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2930D-9975-124A-91C5-154A26DEA1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478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2930D-9975-124A-91C5-154A26DEA1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71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2930D-9975-124A-91C5-154A26DEA1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53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2930D-9975-124A-91C5-154A26DEA18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54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https://youtu.be/nj8urEJskOA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2930D-9975-124A-91C5-154A26DEA18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49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Resourcing – physical </a:t>
            </a:r>
            <a:r>
              <a:rPr lang="en-AU" dirty="0" err="1"/>
              <a:t>eg.</a:t>
            </a:r>
            <a:r>
              <a:rPr lang="en-AU" dirty="0"/>
              <a:t> booking appropriate teaching rooms and competing for space</a:t>
            </a:r>
          </a:p>
          <a:p>
            <a:r>
              <a:rPr lang="en-AU" dirty="0"/>
              <a:t>Human resourcing – funding required – administration as well as instructors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2930D-9975-124A-91C5-154A26DEA18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72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B2930D-9975-124A-91C5-154A26DEA1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FC690D-EFCB-114B-B966-DE50FFA2C4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3411" y="483852"/>
            <a:ext cx="6158082" cy="15981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2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(UPPER CASE)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3411" y="2081984"/>
            <a:ext cx="6158082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i="0" baseline="0">
                <a:solidFill>
                  <a:schemeClr val="bg1">
                    <a:lumMod val="8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HEADLINE (UPPER CASE)</a:t>
            </a:r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C132B4-3FCD-F948-A566-D6F3843654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00" y="6203935"/>
            <a:ext cx="1612591" cy="46745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813580" y="4079868"/>
            <a:ext cx="6157913" cy="4059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3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DATE (UPPER CASE)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813580" y="4445593"/>
            <a:ext cx="6157913" cy="4567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3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PRESENTER (UPPER CASE)</a:t>
            </a:r>
          </a:p>
        </p:txBody>
      </p:sp>
    </p:spTree>
    <p:extLst>
      <p:ext uri="{BB962C8B-B14F-4D97-AF65-F5344CB8AC3E}">
        <p14:creationId xmlns:p14="http://schemas.microsoft.com/office/powerpoint/2010/main" val="28237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_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6BAA53-CB4C-544A-9B80-87DE40376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4" y="6061928"/>
            <a:ext cx="1712692" cy="729166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059676"/>
            <a:ext cx="12192000" cy="2909888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75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6BAA53-CB4C-544A-9B80-87DE40376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4" y="6061928"/>
            <a:ext cx="1712692" cy="729166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965065" y="0"/>
            <a:ext cx="4226935" cy="6867236"/>
          </a:xfrm>
          <a:custGeom>
            <a:avLst/>
            <a:gdLst>
              <a:gd name="connsiteX0" fmla="*/ 0 w 3700462"/>
              <a:gd name="connsiteY0" fmla="*/ 0 h 6858000"/>
              <a:gd name="connsiteX1" fmla="*/ 3700462 w 3700462"/>
              <a:gd name="connsiteY1" fmla="*/ 0 h 6858000"/>
              <a:gd name="connsiteX2" fmla="*/ 3700462 w 3700462"/>
              <a:gd name="connsiteY2" fmla="*/ 6858000 h 6858000"/>
              <a:gd name="connsiteX3" fmla="*/ 0 w 3700462"/>
              <a:gd name="connsiteY3" fmla="*/ 6858000 h 6858000"/>
              <a:gd name="connsiteX4" fmla="*/ 0 w 3700462"/>
              <a:gd name="connsiteY4" fmla="*/ 0 h 6858000"/>
              <a:gd name="connsiteX0" fmla="*/ 526473 w 4226935"/>
              <a:gd name="connsiteY0" fmla="*/ 0 h 6867236"/>
              <a:gd name="connsiteX1" fmla="*/ 4226935 w 4226935"/>
              <a:gd name="connsiteY1" fmla="*/ 0 h 6867236"/>
              <a:gd name="connsiteX2" fmla="*/ 4226935 w 4226935"/>
              <a:gd name="connsiteY2" fmla="*/ 6858000 h 6867236"/>
              <a:gd name="connsiteX3" fmla="*/ 0 w 4226935"/>
              <a:gd name="connsiteY3" fmla="*/ 6867236 h 6867236"/>
              <a:gd name="connsiteX4" fmla="*/ 526473 w 4226935"/>
              <a:gd name="connsiteY4" fmla="*/ 0 h 686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26935" h="6867236">
                <a:moveTo>
                  <a:pt x="526473" y="0"/>
                </a:moveTo>
                <a:lnTo>
                  <a:pt x="4226935" y="0"/>
                </a:lnTo>
                <a:lnTo>
                  <a:pt x="4226935" y="6858000"/>
                </a:lnTo>
                <a:lnTo>
                  <a:pt x="0" y="6867236"/>
                </a:lnTo>
                <a:lnTo>
                  <a:pt x="526473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7524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6EFFF9-D3F5-414E-BE10-6E03372762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340" y="4032207"/>
            <a:ext cx="5798306" cy="294913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0E1BEF7-67B1-694A-990B-9EDD7D947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79" y="565999"/>
            <a:ext cx="10515600" cy="1017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AREA / SLIDE HEADING (UPPER CASE)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FF399C-2333-EE4F-8363-3287611FD4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4126" y="4412356"/>
            <a:ext cx="3167063" cy="1763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HIGHLIGHT TEXT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10166CE-6069-3746-87B4-979FC7402A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1840" y="1885686"/>
            <a:ext cx="10514979" cy="1098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Body copy no smaller than 24pt.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66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4632" y="1781021"/>
            <a:ext cx="10515600" cy="710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HEADLINE CAPS GREY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E1BEF7-67B1-694A-990B-9EDD7D9476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779" y="565999"/>
            <a:ext cx="10515600" cy="1017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AREA / SLIDE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10166CE-6069-3746-87B4-979FC7402A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652" y="2531857"/>
            <a:ext cx="10514979" cy="1098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>
              <a:buNone/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Body copy no smaller than 24pt. </a:t>
            </a:r>
          </a:p>
          <a:p>
            <a:pPr lvl="1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ECEFF7-22B6-884C-A28E-5BD3B8423F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14786" y="-135896"/>
            <a:ext cx="6096000" cy="8177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23306E-23FA-6849-B2B7-E384EFFB5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94" y="722167"/>
            <a:ext cx="5367617" cy="2730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3736D9-A4A4-F14D-9647-9EDDE33931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90" y="1914486"/>
            <a:ext cx="5022810" cy="4943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58C367-C1E1-4F48-9CC7-EF0269AE09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771" y="2523961"/>
            <a:ext cx="4230161" cy="390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83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6BAA53-CB4C-544A-9B80-87DE403762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4" y="6061928"/>
            <a:ext cx="1712692" cy="7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2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42" y="264917"/>
            <a:ext cx="10515600" cy="10174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ABC03-8F1B-46A7-8017-BD7A7F45F37C}" type="datetimeFigureOut">
              <a:rPr lang="en-AU" smtClean="0"/>
              <a:t>24/07/2019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05C72-C890-4085-B7CD-C970016636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095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ABC03-8F1B-46A7-8017-BD7A7F45F37C}" type="datetimeFigureOut">
              <a:rPr lang="en-AU" smtClean="0"/>
              <a:t>24/07/2019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05C72-C890-4085-B7CD-C970016636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2548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42" y="264917"/>
            <a:ext cx="10515600" cy="10174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ABC03-8F1B-46A7-8017-BD7A7F45F37C}" type="datetimeFigureOut">
              <a:rPr lang="en-AU" smtClean="0"/>
              <a:t>24/07/2019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05C72-C890-4085-B7CD-C970016636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4026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ABC03-8F1B-46A7-8017-BD7A7F45F37C}" type="datetimeFigureOut">
              <a:rPr lang="en-AU" smtClean="0"/>
              <a:t>24/07/2019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05C72-C890-4085-B7CD-C970016636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3388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ABC03-8F1B-46A7-8017-BD7A7F45F37C}" type="datetimeFigureOut">
              <a:rPr lang="en-AU" smtClean="0"/>
              <a:t>24/07/2019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05C72-C890-4085-B7CD-C970016636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927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96E2AA-F80E-7E43-8DE3-C946F68F9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C132B4-3FCD-F948-A566-D6F3843654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00" y="6203935"/>
            <a:ext cx="1612591" cy="46745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3254938" y="2252880"/>
            <a:ext cx="6158082" cy="15981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2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(UPPER CASE)</a:t>
            </a:r>
            <a:endParaRPr lang="en-AU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4938" y="3851012"/>
            <a:ext cx="6158082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i="0" baseline="0">
                <a:solidFill>
                  <a:schemeClr val="bg1">
                    <a:lumMod val="8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HEADLINE (UPPER CASE)</a:t>
            </a:r>
            <a:endParaRPr lang="en-AU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55107" y="5848896"/>
            <a:ext cx="6157913" cy="4059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3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DATE (UPPER CASE)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255107" y="6214621"/>
            <a:ext cx="6157913" cy="4567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3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PRESENTER (UPPER CASE)</a:t>
            </a:r>
          </a:p>
        </p:txBody>
      </p:sp>
    </p:spTree>
    <p:extLst>
      <p:ext uri="{BB962C8B-B14F-4D97-AF65-F5344CB8AC3E}">
        <p14:creationId xmlns:p14="http://schemas.microsoft.com/office/powerpoint/2010/main" val="1321906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ABC03-8F1B-46A7-8017-BD7A7F45F37C}" type="datetimeFigureOut">
              <a:rPr lang="en-AU" smtClean="0"/>
              <a:t>24/07/2019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05C72-C890-4085-B7CD-C970016636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5387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42" y="264917"/>
            <a:ext cx="10515600" cy="10174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ABC03-8F1B-46A7-8017-BD7A7F45F37C}" type="datetimeFigureOut">
              <a:rPr lang="en-AU" smtClean="0"/>
              <a:t>24/07/2019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05C72-C890-4085-B7CD-C970016636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0443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DABC03-8F1B-46A7-8017-BD7A7F45F37C}" type="datetimeFigureOut">
              <a:rPr lang="en-AU" smtClean="0"/>
              <a:t>24/07/2019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905C72-C890-4085-B7CD-C9700166364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913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im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SUB HEADLINE / PRESENTER (28PT ARIAL NARROW, UPPER CASE)</a:t>
            </a:r>
            <a:endParaRPr lang="en-US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DATE (20PT ARIAL NARROW, UPPER CASE)</a:t>
            </a:r>
            <a:br>
              <a:rPr lang="en-AU" dirty="0"/>
            </a:b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LOCATION/ EXTRA LINE (20PT ARIAL NARROW, UPPER CASE)</a:t>
            </a:r>
            <a:br>
              <a:rPr lang="en-AU" dirty="0"/>
            </a:b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5876925" y="-19050"/>
            <a:ext cx="6315075" cy="6886575"/>
          </a:xfrm>
          <a:custGeom>
            <a:avLst/>
            <a:gdLst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5307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77050"/>
              <a:gd name="connsiteX1" fmla="*/ 5067300 w 6315075"/>
              <a:gd name="connsiteY1" fmla="*/ 0 h 6877050"/>
              <a:gd name="connsiteX2" fmla="*/ 4857750 w 6315075"/>
              <a:gd name="connsiteY2" fmla="*/ 2286000 h 6877050"/>
              <a:gd name="connsiteX3" fmla="*/ 4648200 w 6315075"/>
              <a:gd name="connsiteY3" fmla="*/ 19050 h 6877050"/>
              <a:gd name="connsiteX4" fmla="*/ 1609725 w 6315075"/>
              <a:gd name="connsiteY4" fmla="*/ 9525 h 6877050"/>
              <a:gd name="connsiteX5" fmla="*/ 0 w 6315075"/>
              <a:gd name="connsiteY5" fmla="*/ 6877050 h 6877050"/>
              <a:gd name="connsiteX6" fmla="*/ 4181475 w 6315075"/>
              <a:gd name="connsiteY6" fmla="*/ 6867525 h 6877050"/>
              <a:gd name="connsiteX7" fmla="*/ 4191000 w 6315075"/>
              <a:gd name="connsiteY7" fmla="*/ 4048125 h 6877050"/>
              <a:gd name="connsiteX8" fmla="*/ 4400550 w 6315075"/>
              <a:gd name="connsiteY8" fmla="*/ 6877050 h 6877050"/>
              <a:gd name="connsiteX9" fmla="*/ 5305425 w 6315075"/>
              <a:gd name="connsiteY9" fmla="*/ 6877050 h 6877050"/>
              <a:gd name="connsiteX10" fmla="*/ 5524500 w 6315075"/>
              <a:gd name="connsiteY10" fmla="*/ 4057650 h 6877050"/>
              <a:gd name="connsiteX11" fmla="*/ 5534025 w 6315075"/>
              <a:gd name="connsiteY11" fmla="*/ 6867525 h 6877050"/>
              <a:gd name="connsiteX12" fmla="*/ 6315075 w 6315075"/>
              <a:gd name="connsiteY12" fmla="*/ 6867525 h 6877050"/>
              <a:gd name="connsiteX13" fmla="*/ 6305550 w 6315075"/>
              <a:gd name="connsiteY13" fmla="*/ 0 h 6877050"/>
              <a:gd name="connsiteX0" fmla="*/ 6305550 w 6315075"/>
              <a:gd name="connsiteY0" fmla="*/ 0 h 6886575"/>
              <a:gd name="connsiteX1" fmla="*/ 5067300 w 6315075"/>
              <a:gd name="connsiteY1" fmla="*/ 0 h 6886575"/>
              <a:gd name="connsiteX2" fmla="*/ 4857750 w 6315075"/>
              <a:gd name="connsiteY2" fmla="*/ 2286000 h 6886575"/>
              <a:gd name="connsiteX3" fmla="*/ 4648200 w 6315075"/>
              <a:gd name="connsiteY3" fmla="*/ 19050 h 6886575"/>
              <a:gd name="connsiteX4" fmla="*/ 1609725 w 6315075"/>
              <a:gd name="connsiteY4" fmla="*/ 9525 h 6886575"/>
              <a:gd name="connsiteX5" fmla="*/ 0 w 6315075"/>
              <a:gd name="connsiteY5" fmla="*/ 6877050 h 6886575"/>
              <a:gd name="connsiteX6" fmla="*/ 4181475 w 6315075"/>
              <a:gd name="connsiteY6" fmla="*/ 6867525 h 6886575"/>
              <a:gd name="connsiteX7" fmla="*/ 4191000 w 6315075"/>
              <a:gd name="connsiteY7" fmla="*/ 4048125 h 6886575"/>
              <a:gd name="connsiteX8" fmla="*/ 4400550 w 6315075"/>
              <a:gd name="connsiteY8" fmla="*/ 6877050 h 6886575"/>
              <a:gd name="connsiteX9" fmla="*/ 5305425 w 6315075"/>
              <a:gd name="connsiteY9" fmla="*/ 6877050 h 6886575"/>
              <a:gd name="connsiteX10" fmla="*/ 5524500 w 6315075"/>
              <a:gd name="connsiteY10" fmla="*/ 4057650 h 6886575"/>
              <a:gd name="connsiteX11" fmla="*/ 5534025 w 6315075"/>
              <a:gd name="connsiteY11" fmla="*/ 6867525 h 6886575"/>
              <a:gd name="connsiteX12" fmla="*/ 6315075 w 6315075"/>
              <a:gd name="connsiteY12" fmla="*/ 6886575 h 6886575"/>
              <a:gd name="connsiteX13" fmla="*/ 6305550 w 6315075"/>
              <a:gd name="connsiteY13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315075" h="6886575">
                <a:moveTo>
                  <a:pt x="6305550" y="0"/>
                </a:moveTo>
                <a:lnTo>
                  <a:pt x="5067300" y="0"/>
                </a:lnTo>
                <a:lnTo>
                  <a:pt x="4857750" y="2286000"/>
                </a:lnTo>
                <a:lnTo>
                  <a:pt x="4648200" y="19050"/>
                </a:lnTo>
                <a:lnTo>
                  <a:pt x="1609725" y="9525"/>
                </a:lnTo>
                <a:lnTo>
                  <a:pt x="0" y="6877050"/>
                </a:lnTo>
                <a:lnTo>
                  <a:pt x="4181475" y="6867525"/>
                </a:lnTo>
                <a:lnTo>
                  <a:pt x="4191000" y="4048125"/>
                </a:lnTo>
                <a:lnTo>
                  <a:pt x="4400550" y="6877050"/>
                </a:lnTo>
                <a:lnTo>
                  <a:pt x="5305425" y="6877050"/>
                </a:lnTo>
                <a:lnTo>
                  <a:pt x="5524500" y="4057650"/>
                </a:lnTo>
                <a:lnTo>
                  <a:pt x="5534025" y="6867525"/>
                </a:lnTo>
                <a:lnTo>
                  <a:pt x="6315075" y="6886575"/>
                </a:lnTo>
                <a:lnTo>
                  <a:pt x="630555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Freeform 15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 16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Freeform 19"/>
          <p:cNvSpPr/>
          <p:nvPr userDrawn="1"/>
        </p:nvSpPr>
        <p:spPr>
          <a:xfrm>
            <a:off x="7605712" y="-19050"/>
            <a:ext cx="1485900" cy="6886575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5900" h="6886575">
                <a:moveTo>
                  <a:pt x="0" y="0"/>
                </a:moveTo>
                <a:lnTo>
                  <a:pt x="1485900" y="19050"/>
                </a:lnTo>
                <a:lnTo>
                  <a:pt x="1485900" y="6877050"/>
                </a:lnTo>
                <a:lnTo>
                  <a:pt x="1438275" y="6886575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8234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 userDrawn="1"/>
        </p:nvSpPr>
        <p:spPr>
          <a:xfrm>
            <a:off x="7491412" y="-28575"/>
            <a:ext cx="1562100" cy="6886575"/>
          </a:xfrm>
          <a:custGeom>
            <a:avLst/>
            <a:gdLst>
              <a:gd name="connsiteX0" fmla="*/ 0 w 1562100"/>
              <a:gd name="connsiteY0" fmla="*/ 0 h 6886575"/>
              <a:gd name="connsiteX1" fmla="*/ 1447800 w 1562100"/>
              <a:gd name="connsiteY1" fmla="*/ 6886575 h 6886575"/>
              <a:gd name="connsiteX2" fmla="*/ 1562100 w 1562100"/>
              <a:gd name="connsiteY2" fmla="*/ 6886575 h 6886575"/>
              <a:gd name="connsiteX3" fmla="*/ 104775 w 1562100"/>
              <a:gd name="connsiteY3" fmla="*/ 9525 h 6886575"/>
              <a:gd name="connsiteX4" fmla="*/ 0 w 1562100"/>
              <a:gd name="connsiteY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2100" h="6886575">
                <a:moveTo>
                  <a:pt x="0" y="0"/>
                </a:moveTo>
                <a:lnTo>
                  <a:pt x="1447800" y="6886575"/>
                </a:lnTo>
                <a:lnTo>
                  <a:pt x="1562100" y="6886575"/>
                </a:lnTo>
                <a:lnTo>
                  <a:pt x="104775" y="95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Rectangle 14"/>
          <p:cNvSpPr/>
          <p:nvPr userDrawn="1"/>
        </p:nvSpPr>
        <p:spPr>
          <a:xfrm>
            <a:off x="9091612" y="-19050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/>
          <p:cNvSpPr/>
          <p:nvPr userDrawn="1"/>
        </p:nvSpPr>
        <p:spPr>
          <a:xfrm>
            <a:off x="8428264" y="0"/>
            <a:ext cx="3772445" cy="6853646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445" h="6853646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tile tx="762000" ty="0" sx="80000" sy="8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 userDrawn="1"/>
        </p:nvSpPr>
        <p:spPr>
          <a:xfrm>
            <a:off x="9993085" y="9525"/>
            <a:ext cx="123825" cy="6867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Freeform 20"/>
          <p:cNvSpPr/>
          <p:nvPr userDrawn="1"/>
        </p:nvSpPr>
        <p:spPr>
          <a:xfrm>
            <a:off x="8420099" y="1"/>
            <a:ext cx="1571625" cy="6877050"/>
          </a:xfrm>
          <a:custGeom>
            <a:avLst/>
            <a:gdLst>
              <a:gd name="connsiteX0" fmla="*/ 0 w 1562100"/>
              <a:gd name="connsiteY0" fmla="*/ 0 h 6877050"/>
              <a:gd name="connsiteX1" fmla="*/ 1562100 w 1562100"/>
              <a:gd name="connsiteY1" fmla="*/ 28575 h 6877050"/>
              <a:gd name="connsiteX2" fmla="*/ 1562100 w 1562100"/>
              <a:gd name="connsiteY2" fmla="*/ 6877050 h 6877050"/>
              <a:gd name="connsiteX3" fmla="*/ 1485900 w 1562100"/>
              <a:gd name="connsiteY3" fmla="*/ 6858000 h 6877050"/>
              <a:gd name="connsiteX4" fmla="*/ 0 w 1562100"/>
              <a:gd name="connsiteY4" fmla="*/ 0 h 6877050"/>
              <a:gd name="connsiteX0" fmla="*/ 0 w 1571625"/>
              <a:gd name="connsiteY0" fmla="*/ 0 h 6867525"/>
              <a:gd name="connsiteX1" fmla="*/ 1571625 w 1571625"/>
              <a:gd name="connsiteY1" fmla="*/ 19050 h 6867525"/>
              <a:gd name="connsiteX2" fmla="*/ 1571625 w 1571625"/>
              <a:gd name="connsiteY2" fmla="*/ 6867525 h 6867525"/>
              <a:gd name="connsiteX3" fmla="*/ 1495425 w 1571625"/>
              <a:gd name="connsiteY3" fmla="*/ 6848475 h 6867525"/>
              <a:gd name="connsiteX4" fmla="*/ 0 w 1571625"/>
              <a:gd name="connsiteY4" fmla="*/ 0 h 6867525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905625"/>
              <a:gd name="connsiteX1" fmla="*/ 1571625 w 1571625"/>
              <a:gd name="connsiteY1" fmla="*/ 19050 h 6905625"/>
              <a:gd name="connsiteX2" fmla="*/ 1571625 w 1571625"/>
              <a:gd name="connsiteY2" fmla="*/ 6905625 h 6905625"/>
              <a:gd name="connsiteX3" fmla="*/ 1495425 w 1571625"/>
              <a:gd name="connsiteY3" fmla="*/ 6877050 h 6905625"/>
              <a:gd name="connsiteX4" fmla="*/ 0 w 1571625"/>
              <a:gd name="connsiteY4" fmla="*/ 0 h 6905625"/>
              <a:gd name="connsiteX0" fmla="*/ 0 w 1571625"/>
              <a:gd name="connsiteY0" fmla="*/ 0 h 6886575"/>
              <a:gd name="connsiteX1" fmla="*/ 1571625 w 1571625"/>
              <a:gd name="connsiteY1" fmla="*/ 19050 h 6886575"/>
              <a:gd name="connsiteX2" fmla="*/ 1571625 w 1571625"/>
              <a:gd name="connsiteY2" fmla="*/ 6886575 h 6886575"/>
              <a:gd name="connsiteX3" fmla="*/ 1495425 w 1571625"/>
              <a:gd name="connsiteY3" fmla="*/ 6877050 h 6886575"/>
              <a:gd name="connsiteX4" fmla="*/ 0 w 1571625"/>
              <a:gd name="connsiteY4" fmla="*/ 0 h 6886575"/>
              <a:gd name="connsiteX0" fmla="*/ 0 w 1571625"/>
              <a:gd name="connsiteY0" fmla="*/ 0 h 6886575"/>
              <a:gd name="connsiteX1" fmla="*/ 1571625 w 1571625"/>
              <a:gd name="connsiteY1" fmla="*/ 19050 h 6886575"/>
              <a:gd name="connsiteX2" fmla="*/ 1571625 w 1571625"/>
              <a:gd name="connsiteY2" fmla="*/ 6886575 h 6886575"/>
              <a:gd name="connsiteX3" fmla="*/ 1495425 w 1571625"/>
              <a:gd name="connsiteY3" fmla="*/ 6877050 h 6886575"/>
              <a:gd name="connsiteX4" fmla="*/ 0 w 1571625"/>
              <a:gd name="connsiteY4" fmla="*/ 0 h 6886575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67525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  <a:gd name="connsiteX0" fmla="*/ 0 w 1571625"/>
              <a:gd name="connsiteY0" fmla="*/ 0 h 6877050"/>
              <a:gd name="connsiteX1" fmla="*/ 1571625 w 1571625"/>
              <a:gd name="connsiteY1" fmla="*/ 19050 h 6877050"/>
              <a:gd name="connsiteX2" fmla="*/ 1571625 w 1571625"/>
              <a:gd name="connsiteY2" fmla="*/ 6877050 h 6877050"/>
              <a:gd name="connsiteX3" fmla="*/ 1495425 w 1571625"/>
              <a:gd name="connsiteY3" fmla="*/ 6877050 h 6877050"/>
              <a:gd name="connsiteX4" fmla="*/ 0 w 1571625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1625" h="6877050">
                <a:moveTo>
                  <a:pt x="0" y="0"/>
                </a:moveTo>
                <a:lnTo>
                  <a:pt x="1571625" y="19050"/>
                </a:lnTo>
                <a:lnTo>
                  <a:pt x="1571625" y="6877050"/>
                </a:lnTo>
                <a:lnTo>
                  <a:pt x="1495425" y="6877050"/>
                </a:lnTo>
                <a:lnTo>
                  <a:pt x="0" y="0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/>
              <a:t>SUB HEADING (24PT, UPPER CASE)</a:t>
            </a:r>
            <a:endParaRPr lang="en-US" dirty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745172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2"/>
            <a:ext cx="7451725" cy="1729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Body copy (20pt, Arial) 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00211" y="4111606"/>
            <a:ext cx="745172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/>
              <a:t>INTRO HEADING 2 (20PT, ARIAL NARROW, UPPER CASE)</a:t>
            </a:r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94362" y="4513254"/>
            <a:ext cx="7451725" cy="1729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/>
              <a:t>Body copy (20pt, Arial) 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254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B1109C-DFB3-A543-BE09-D5B23B970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C132B4-3FCD-F948-A566-D6F3843654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00" y="355398"/>
            <a:ext cx="1612591" cy="46745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254938" y="2252880"/>
            <a:ext cx="6158082" cy="15981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2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(UPPER CASE)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54938" y="3851012"/>
            <a:ext cx="6158082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i="0" baseline="0">
                <a:solidFill>
                  <a:schemeClr val="bg1">
                    <a:lumMod val="8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HEADLINE (UPPER CASE)</a:t>
            </a:r>
            <a:endParaRPr lang="en-AU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255107" y="5848896"/>
            <a:ext cx="6157913" cy="4059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3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DATE (UPPER CASE)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255107" y="6214621"/>
            <a:ext cx="6157913" cy="4567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3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PRESENTER (UPPER CASE)</a:t>
            </a:r>
          </a:p>
        </p:txBody>
      </p:sp>
    </p:spTree>
    <p:extLst>
      <p:ext uri="{BB962C8B-B14F-4D97-AF65-F5344CB8AC3E}">
        <p14:creationId xmlns:p14="http://schemas.microsoft.com/office/powerpoint/2010/main" val="415960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4A31E3-F309-4440-9642-61E746F96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C132B4-3FCD-F948-A566-D6F3843654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100" y="6203935"/>
            <a:ext cx="1612591" cy="46745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761609" y="-348341"/>
            <a:ext cx="6158082" cy="15981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2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(UPPER CASE)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1609" y="1249791"/>
            <a:ext cx="6158082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i="0" baseline="0">
                <a:solidFill>
                  <a:schemeClr val="bg1">
                    <a:lumMod val="8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HEADLINE (UPPER CASE)</a:t>
            </a:r>
            <a:endParaRPr lang="en-A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61609" y="2181646"/>
            <a:ext cx="6157913" cy="4059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3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DATE (UPPER CASE)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61609" y="2547371"/>
            <a:ext cx="6157913" cy="4567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3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PRESENTER (UPPER CASE)</a:t>
            </a:r>
          </a:p>
        </p:txBody>
      </p:sp>
    </p:spTree>
    <p:extLst>
      <p:ext uri="{BB962C8B-B14F-4D97-AF65-F5344CB8AC3E}">
        <p14:creationId xmlns:p14="http://schemas.microsoft.com/office/powerpoint/2010/main" val="3220080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097EC1-9D05-9F4A-A757-9B5A3496C7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C132B4-3FCD-F948-A566-D6F3843654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545" y="168895"/>
            <a:ext cx="1612591" cy="46745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878054" y="168895"/>
            <a:ext cx="6158082" cy="15981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2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(UPPER CASE)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78054" y="1767027"/>
            <a:ext cx="6158082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i="0" baseline="0">
                <a:solidFill>
                  <a:schemeClr val="bg1">
                    <a:lumMod val="8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HEADLINE (UPPER CASE)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269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A852D4-C271-FB4B-AB16-A9DACF3B43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C132B4-3FCD-F948-A566-D6F3843654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18" y="6203935"/>
            <a:ext cx="1612591" cy="46745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278518" y="2070465"/>
            <a:ext cx="6158082" cy="15981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2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(UPPER CASE)</a:t>
            </a:r>
            <a:endParaRPr lang="en-AU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518" y="3668597"/>
            <a:ext cx="6158082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i="0" baseline="0">
                <a:solidFill>
                  <a:schemeClr val="bg1">
                    <a:lumMod val="8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HEADLINE (UPPER CASE)</a:t>
            </a:r>
            <a:endParaRPr lang="en-A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8518" y="4530409"/>
            <a:ext cx="6157913" cy="4059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3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DATE (UPPER CASE)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78518" y="4896134"/>
            <a:ext cx="6157913" cy="45676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3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PRESENTER (UPPER CASE)</a:t>
            </a:r>
          </a:p>
        </p:txBody>
      </p:sp>
    </p:spTree>
    <p:extLst>
      <p:ext uri="{BB962C8B-B14F-4D97-AF65-F5344CB8AC3E}">
        <p14:creationId xmlns:p14="http://schemas.microsoft.com/office/powerpoint/2010/main" val="245642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A041C1-D5BC-EA40-8A09-F6749D85A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04D0CD-6490-9C40-85BE-D49609CBC3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545" y="88977"/>
            <a:ext cx="1725820" cy="7359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889763" y="4195233"/>
            <a:ext cx="6158082" cy="15981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2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(UPPER CASE)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89763" y="5793365"/>
            <a:ext cx="6158082" cy="819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i="0" baseline="0">
                <a:solidFill>
                  <a:schemeClr val="bg1">
                    <a:lumMod val="8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HEADLINE (UPPER CASE)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348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8C8113B-D8D6-454E-842B-FB5210E84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DEE67F-8A8A-6347-8EBD-B1A651A2E5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545" y="88977"/>
            <a:ext cx="1725820" cy="73598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236454" y="4084397"/>
            <a:ext cx="6158082" cy="15981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2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(UPPER CASE)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6454" y="5682529"/>
            <a:ext cx="6158082" cy="819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i="0" baseline="0">
                <a:solidFill>
                  <a:schemeClr val="bg1">
                    <a:lumMod val="8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HEADLINE (UPPER CASE)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396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7A4903-E722-E847-B065-7616A85A3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C132B4-3FCD-F948-A566-D6F3843654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545" y="168895"/>
            <a:ext cx="1612591" cy="46745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236454" y="4084397"/>
            <a:ext cx="6158082" cy="159813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200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(UPPER CASE)</a:t>
            </a:r>
            <a:endParaRPr lang="en-AU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6454" y="5682529"/>
            <a:ext cx="6158082" cy="8198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i="0" baseline="0">
                <a:solidFill>
                  <a:schemeClr val="bg1">
                    <a:lumMod val="8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HEADLINE (UPPER CASE)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2178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24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5" r:id="rId2"/>
    <p:sldLayoutId id="2147483670" r:id="rId3"/>
    <p:sldLayoutId id="2147483668" r:id="rId4"/>
    <p:sldLayoutId id="2147483671" r:id="rId5"/>
    <p:sldLayoutId id="2147483667" r:id="rId6"/>
    <p:sldLayoutId id="2147483674" r:id="rId7"/>
    <p:sldLayoutId id="2147483663" r:id="rId8"/>
    <p:sldLayoutId id="2147483673" r:id="rId9"/>
    <p:sldLayoutId id="2147483677" r:id="rId10"/>
    <p:sldLayoutId id="2147483678" r:id="rId11"/>
    <p:sldLayoutId id="2147483650" r:id="rId12"/>
    <p:sldLayoutId id="214748366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79" r:id="rId23"/>
    <p:sldLayoutId id="214748368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onash.edu/data-fluency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1"/>
          </p:nvPr>
        </p:nvSpPr>
        <p:spPr>
          <a:xfrm>
            <a:off x="370183" y="3714298"/>
            <a:ext cx="6012163" cy="1742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David Groenewegen</a:t>
            </a:r>
          </a:p>
          <a:p>
            <a:pPr marL="0" indent="0">
              <a:buNone/>
            </a:pPr>
            <a:r>
              <a:rPr lang="en-AU" dirty="0"/>
              <a:t>Linda </a:t>
            </a:r>
            <a:r>
              <a:rPr lang="en-AU" dirty="0" err="1"/>
              <a:t>Kalejs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Sonika Tyagi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ECF1E-7BF2-4E45-96BB-C2571BFD1F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0183" y="5476331"/>
            <a:ext cx="5649316" cy="409725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July 30, 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49EF8-6046-490B-A603-5038B1DC4D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9879" y="1578597"/>
            <a:ext cx="6012467" cy="118023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Data Fluency: Building data skills in a sustainable way</a:t>
            </a:r>
            <a:endParaRPr lang="en-A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5A4856-1021-4070-AFB6-39D867B71D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183" y="5905975"/>
            <a:ext cx="5649617" cy="4097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Australian </a:t>
            </a:r>
            <a:r>
              <a:rPr lang="en-US" dirty="0" err="1"/>
              <a:t>eResearch</a:t>
            </a:r>
            <a:r>
              <a:rPr lang="en-US" dirty="0"/>
              <a:t> Skilled Workforce Summit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878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94362" y="1679922"/>
            <a:ext cx="8065867" cy="414313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D01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enabling our researchers to use digital tools to use, explore, interpret,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analyse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visualise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data in a meaningful way and effectively communicate research and ideas, by building a community of practice to share expertise and providing learning opportunities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400" b="1" dirty="0">
                <a:solidFill>
                  <a:srgbClr val="D01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direction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workforce enabling plan, capability building for learning and research, enabling effective research practice for enhanced impact</a:t>
            </a: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60E1BEF7-67B1-694A-990B-9EDD7D947625}"/>
              </a:ext>
            </a:extLst>
          </p:cNvPr>
          <p:cNvSpPr txBox="1">
            <a:spLocks/>
          </p:cNvSpPr>
          <p:nvPr/>
        </p:nvSpPr>
        <p:spPr>
          <a:xfrm>
            <a:off x="550332" y="710542"/>
            <a:ext cx="10515600" cy="1017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DATA FLUENCY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E1BEF7-67B1-694A-990B-9EDD7D947625}"/>
              </a:ext>
            </a:extLst>
          </p:cNvPr>
          <p:cNvSpPr txBox="1">
            <a:spLocks/>
          </p:cNvSpPr>
          <p:nvPr/>
        </p:nvSpPr>
        <p:spPr>
          <a:xfrm>
            <a:off x="550332" y="417956"/>
            <a:ext cx="10515600" cy="1017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The vision…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25D59-8652-4C84-82BB-7A8B40AABF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75BB41-7593-4BD3-909E-CFB183EDF2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Vision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93D242-DD61-436C-AC6B-EBE95B6BC0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9FCD5A-8CDA-43B7-8EE1-9BDE563A2F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A1930B-D131-4A54-AF88-64232D5664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C5459A-FF9D-4D25-9132-F82C3F171F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8477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223010" y="1728013"/>
            <a:ext cx="9842922" cy="40784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60E1BEF7-67B1-694A-990B-9EDD7D947625}"/>
              </a:ext>
            </a:extLst>
          </p:cNvPr>
          <p:cNvSpPr txBox="1">
            <a:spLocks/>
          </p:cNvSpPr>
          <p:nvPr/>
        </p:nvSpPr>
        <p:spPr>
          <a:xfrm>
            <a:off x="550332" y="710542"/>
            <a:ext cx="10515600" cy="1017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4400" dirty="0">
                <a:solidFill>
                  <a:schemeClr val="bg1"/>
                </a:solidFill>
              </a:rPr>
              <a:t>Collaboration – making it work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E1BEF7-67B1-694A-990B-9EDD7D947625}"/>
              </a:ext>
            </a:extLst>
          </p:cNvPr>
          <p:cNvSpPr txBox="1">
            <a:spLocks/>
          </p:cNvSpPr>
          <p:nvPr/>
        </p:nvSpPr>
        <p:spPr>
          <a:xfrm>
            <a:off x="550332" y="417956"/>
            <a:ext cx="10515600" cy="1017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Data Fluency…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228" y="1"/>
            <a:ext cx="6989772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01114" y="1984994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2400" dirty="0">
                <a:latin typeface="Arial Narrow" panose="020B0606020202030204" pitchFamily="34" charset="0"/>
              </a:rPr>
              <a:t>Leadership</a:t>
            </a:r>
            <a:br>
              <a:rPr lang="en-AU" sz="2400" dirty="0">
                <a:latin typeface="Arial Narrow" panose="020B0606020202030204" pitchFamily="34" charset="0"/>
              </a:rPr>
            </a:br>
            <a:endParaRPr lang="en-AU" sz="2400" dirty="0">
              <a:latin typeface="Arial Narrow" panose="020B0606020202030204" pitchFamily="34" charset="0"/>
            </a:endParaRPr>
          </a:p>
          <a:p>
            <a:r>
              <a:rPr lang="en-AU" sz="2400" dirty="0">
                <a:latin typeface="Arial Narrow" panose="020B0606020202030204" pitchFamily="34" charset="0"/>
              </a:rPr>
              <a:t>Expertise</a:t>
            </a:r>
            <a:br>
              <a:rPr lang="en-AU" sz="2400" dirty="0">
                <a:latin typeface="Arial Narrow" panose="020B0606020202030204" pitchFamily="34" charset="0"/>
              </a:rPr>
            </a:br>
            <a:endParaRPr lang="en-AU" sz="2400" dirty="0">
              <a:latin typeface="Arial Narrow" panose="020B0606020202030204" pitchFamily="34" charset="0"/>
            </a:endParaRPr>
          </a:p>
          <a:p>
            <a:r>
              <a:rPr lang="en-AU" sz="2400" dirty="0">
                <a:latin typeface="Arial Narrow" panose="020B0606020202030204" pitchFamily="34" charset="0"/>
              </a:rPr>
              <a:t>Structure</a:t>
            </a:r>
            <a:br>
              <a:rPr lang="en-AU" sz="2400" dirty="0">
                <a:latin typeface="Arial Narrow" panose="020B0606020202030204" pitchFamily="34" charset="0"/>
              </a:rPr>
            </a:br>
            <a:endParaRPr lang="en-AU" sz="2400" dirty="0">
              <a:latin typeface="Arial Narrow" panose="020B0606020202030204" pitchFamily="34" charset="0"/>
            </a:endParaRPr>
          </a:p>
          <a:p>
            <a:r>
              <a:rPr lang="en-AU" sz="2400" dirty="0">
                <a:latin typeface="Arial Narrow" panose="020B0606020202030204" pitchFamily="34" charset="0"/>
              </a:rPr>
              <a:t>Communication</a:t>
            </a:r>
            <a:br>
              <a:rPr lang="en-AU" sz="2400" dirty="0">
                <a:latin typeface="Arial Narrow" panose="020B0606020202030204" pitchFamily="34" charset="0"/>
              </a:rPr>
            </a:br>
            <a:endParaRPr lang="en-AU" sz="2400" dirty="0">
              <a:latin typeface="Arial Narrow" panose="020B0606020202030204" pitchFamily="34" charset="0"/>
            </a:endParaRPr>
          </a:p>
          <a:p>
            <a:r>
              <a:rPr lang="en-AU" sz="2400" dirty="0">
                <a:latin typeface="Arial Narrow" panose="020B0606020202030204" pitchFamily="34" charset="0"/>
              </a:rPr>
              <a:t>Resources</a:t>
            </a:r>
            <a:br>
              <a:rPr lang="en-AU" sz="2400" dirty="0">
                <a:latin typeface="Arial Narrow" panose="020B0606020202030204" pitchFamily="34" charset="0"/>
              </a:rPr>
            </a:br>
            <a:endParaRPr lang="en-AU" sz="2400" dirty="0">
              <a:latin typeface="Arial Narrow" panose="020B0606020202030204" pitchFamily="34" charset="0"/>
            </a:endParaRPr>
          </a:p>
          <a:p>
            <a:r>
              <a:rPr lang="en-AU" sz="2400" dirty="0">
                <a:latin typeface="Arial Narrow" panose="020B0606020202030204" pitchFamily="34" charset="0"/>
              </a:rPr>
              <a:t>Logistics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2234F4-A160-42D1-8784-B610D60729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5BAAAE-F9E0-4330-B8A9-CFBE9D69C7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Collaboration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14C7B7E-27BE-412F-B96F-F335742064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069832-44F9-406F-A8DF-2B79165BDE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BE43D97-4702-4CC5-9EAE-3F5121F5A18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EC94CC1-206F-412C-B1E0-864E42BA026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948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A8898-66FA-4AA3-A391-C407E52007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0212" y="210195"/>
            <a:ext cx="7452026" cy="652451"/>
          </a:xfrm>
        </p:spPr>
        <p:txBody>
          <a:bodyPr/>
          <a:lstStyle/>
          <a:p>
            <a:r>
              <a:rPr lang="en-AU" dirty="0"/>
              <a:t>Skill development workshops</a:t>
            </a:r>
          </a:p>
          <a:p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A4F83C-6348-4F0E-9D50-35325BB3EC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0212" y="862646"/>
            <a:ext cx="8856852" cy="55396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Suite of R: Introduction; Linear models; Reproducible research in R; Programming and tidy data analysis with R;  and Best practices in 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Suite of Python: Introduction; and Image analysis in Python with SciPy and </a:t>
            </a:r>
            <a:r>
              <a:rPr lang="en-US" dirty="0" err="1"/>
              <a:t>scikit</a:t>
            </a:r>
            <a:r>
              <a:rPr lang="en-US" dirty="0"/>
              <a:t>-image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Introduction to High-Performance Computing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Introduction to Unix Shell and Command Line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Introduction to Tensor Flow and Machine Learning; and  AI with Deep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3D and Virtual Reality Data </a:t>
            </a:r>
            <a:r>
              <a:rPr lang="en-US" dirty="0" err="1"/>
              <a:t>Visualisation</a:t>
            </a:r>
            <a:r>
              <a:rPr lang="en-US" dirty="0"/>
              <a:t> for Researchers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Cleaning Data with </a:t>
            </a:r>
            <a:r>
              <a:rPr lang="en-US" dirty="0" err="1"/>
              <a:t>OpenRefine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Library Carpentry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PowerBI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Introduction to </a:t>
            </a:r>
            <a:r>
              <a:rPr lang="en-US" dirty="0" err="1"/>
              <a:t>REDCap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Customised</a:t>
            </a:r>
            <a:r>
              <a:rPr lang="en-US" dirty="0"/>
              <a:t> workshop Monash Strategic Intelligence and Insights Unit (</a:t>
            </a:r>
            <a:r>
              <a:rPr lang="en-US" dirty="0" err="1"/>
              <a:t>InSight</a:t>
            </a:r>
            <a:r>
              <a:rPr lang="en-US" dirty="0"/>
              <a:t>) - 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Carpentries Instructor Training</a:t>
            </a:r>
          </a:p>
          <a:p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9040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D92537-494B-4121-A9C8-F55DD265DB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45C40-3468-4072-94C3-B817557006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Increasing number of workshops in semester 2 to meet demand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FC8641-24C6-469D-A994-5F6A3AFFC4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6060" y="2321742"/>
            <a:ext cx="7451725" cy="1729430"/>
          </a:xfrm>
        </p:spPr>
        <p:txBody>
          <a:bodyPr/>
          <a:lstStyle/>
          <a:p>
            <a:r>
              <a:rPr lang="en-AU" b="1" dirty="0"/>
              <a:t>Semester 1 2019 </a:t>
            </a:r>
          </a:p>
          <a:p>
            <a:r>
              <a:rPr lang="en-AU" dirty="0"/>
              <a:t>20 workshops; 4 monthly seminars with guest speakers; weekly </a:t>
            </a:r>
            <a:r>
              <a:rPr lang="en-AU" dirty="0" err="1"/>
              <a:t>dropins</a:t>
            </a:r>
            <a:r>
              <a:rPr lang="en-AU" dirty="0"/>
              <a:t> on Friday afternoons</a:t>
            </a:r>
          </a:p>
          <a:p>
            <a:endParaRPr lang="en-AU" dirty="0"/>
          </a:p>
          <a:p>
            <a:r>
              <a:rPr lang="en-AU" b="1" dirty="0"/>
              <a:t>12 Associate Instructors recruited and inducted midyear</a:t>
            </a:r>
          </a:p>
          <a:p>
            <a:endParaRPr lang="en-AU" dirty="0"/>
          </a:p>
          <a:p>
            <a:r>
              <a:rPr lang="en-AU" b="1" dirty="0"/>
              <a:t>Semester 2 2019 </a:t>
            </a:r>
          </a:p>
          <a:p>
            <a:r>
              <a:rPr lang="en-AU" dirty="0"/>
              <a:t>Workshop frequency increasing to 8 -10 workshops per month (fortnightly repeats for Introduction to R and Python); 5 monthly seminars; weekly </a:t>
            </a:r>
            <a:r>
              <a:rPr lang="en-AU" dirty="0" err="1"/>
              <a:t>dropins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051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50332" y="1799265"/>
            <a:ext cx="7748430" cy="40908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BOOK CLUB</a:t>
            </a:r>
          </a:p>
          <a:p>
            <a:pPr>
              <a:spcAft>
                <a:spcPts val="1000"/>
              </a:spcAft>
            </a:pPr>
            <a:r>
              <a:rPr lang="en-A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SEMINARS</a:t>
            </a:r>
          </a:p>
          <a:p>
            <a:pPr>
              <a:spcAft>
                <a:spcPts val="1000"/>
              </a:spcAft>
            </a:pPr>
            <a:r>
              <a:rPr lang="en-A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DROP-INS</a:t>
            </a:r>
          </a:p>
          <a:p>
            <a:pPr>
              <a:spcAft>
                <a:spcPts val="1000"/>
              </a:spcAft>
            </a:pPr>
            <a:r>
              <a:rPr lang="en-AU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HACKATHONS</a:t>
            </a:r>
          </a:p>
          <a:p>
            <a:pPr>
              <a:spcAft>
                <a:spcPts val="1000"/>
              </a:spcAft>
            </a:pPr>
            <a:endParaRPr lang="en-AU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endParaRPr lang="en-AU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E1BEF7-67B1-694A-990B-9EDD7D947625}"/>
              </a:ext>
            </a:extLst>
          </p:cNvPr>
          <p:cNvSpPr txBox="1">
            <a:spLocks/>
          </p:cNvSpPr>
          <p:nvPr/>
        </p:nvSpPr>
        <p:spPr>
          <a:xfrm>
            <a:off x="550332" y="417956"/>
            <a:ext cx="10515600" cy="1017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Data Fluency…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F43BEB-3457-4746-AE03-BFEF8A2A22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Community building</a:t>
            </a:r>
          </a:p>
        </p:txBody>
      </p:sp>
    </p:spTree>
    <p:extLst>
      <p:ext uri="{BB962C8B-B14F-4D97-AF65-F5344CB8AC3E}">
        <p14:creationId xmlns:p14="http://schemas.microsoft.com/office/powerpoint/2010/main" val="365646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1728012"/>
            <a:ext cx="12192000" cy="5129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E1BEF7-67B1-694A-990B-9EDD7D947625}"/>
              </a:ext>
            </a:extLst>
          </p:cNvPr>
          <p:cNvSpPr txBox="1">
            <a:spLocks/>
          </p:cNvSpPr>
          <p:nvPr/>
        </p:nvSpPr>
        <p:spPr>
          <a:xfrm>
            <a:off x="550332" y="417956"/>
            <a:ext cx="10515600" cy="1017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2400" dirty="0"/>
              <a:t>Participants…</a:t>
            </a:r>
          </a:p>
          <a:p>
            <a:r>
              <a:rPr lang="en-US" sz="4400" dirty="0"/>
              <a:t>WHAT MATTERS AND WHAT THEY THINK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938" y="1435427"/>
            <a:ext cx="7802387" cy="525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9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90312" y="1728013"/>
            <a:ext cx="12192000" cy="51299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60E1BEF7-67B1-694A-990B-9EDD7D947625}"/>
              </a:ext>
            </a:extLst>
          </p:cNvPr>
          <p:cNvSpPr txBox="1">
            <a:spLocks/>
          </p:cNvSpPr>
          <p:nvPr/>
        </p:nvSpPr>
        <p:spPr>
          <a:xfrm>
            <a:off x="550332" y="686975"/>
            <a:ext cx="10515600" cy="1017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4400" dirty="0"/>
              <a:t>HOW WILL YOU APPLY THE NEW SKILLS?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E1BEF7-67B1-694A-990B-9EDD7D947625}"/>
              </a:ext>
            </a:extLst>
          </p:cNvPr>
          <p:cNvSpPr txBox="1">
            <a:spLocks/>
          </p:cNvSpPr>
          <p:nvPr/>
        </p:nvSpPr>
        <p:spPr>
          <a:xfrm>
            <a:off x="550332" y="417956"/>
            <a:ext cx="10515600" cy="1017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2400" dirty="0"/>
              <a:t>Participants…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185" y="1581524"/>
            <a:ext cx="8458960" cy="51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67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216432" y="2519159"/>
            <a:ext cx="9842922" cy="52701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D01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	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&amp; logistics, consistent communications, 			consistent structure, multiple workflows, resourcing, 			meeting demand </a:t>
            </a:r>
          </a:p>
          <a:p>
            <a:pPr>
              <a:spcAft>
                <a:spcPts val="1000"/>
              </a:spcAft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D01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expanding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working with other like-minded 			    staff &amp; researchers, extending curriculum, expanding to 		    HASS disciplines, building the brand, linkages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60E1BEF7-67B1-694A-990B-9EDD7D947625}"/>
              </a:ext>
            </a:extLst>
          </p:cNvPr>
          <p:cNvSpPr txBox="1">
            <a:spLocks/>
          </p:cNvSpPr>
          <p:nvPr/>
        </p:nvSpPr>
        <p:spPr>
          <a:xfrm>
            <a:off x="550332" y="710542"/>
            <a:ext cx="10515600" cy="1017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4400" dirty="0"/>
              <a:t>LESSONS LEARNED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E1BEF7-67B1-694A-990B-9EDD7D947625}"/>
              </a:ext>
            </a:extLst>
          </p:cNvPr>
          <p:cNvSpPr txBox="1">
            <a:spLocks/>
          </p:cNvSpPr>
          <p:nvPr/>
        </p:nvSpPr>
        <p:spPr>
          <a:xfrm>
            <a:off x="550332" y="417956"/>
            <a:ext cx="10515600" cy="1017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2400" dirty="0"/>
              <a:t>Data Fluency…</a:t>
            </a:r>
          </a:p>
        </p:txBody>
      </p:sp>
    </p:spTree>
    <p:extLst>
      <p:ext uri="{BB962C8B-B14F-4D97-AF65-F5344CB8AC3E}">
        <p14:creationId xmlns:p14="http://schemas.microsoft.com/office/powerpoint/2010/main" val="780828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2360" y="230201"/>
            <a:ext cx="3335913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b="1" dirty="0">
                <a:latin typeface="Arial Narrow" panose="020B0606020202030204" pitchFamily="34" charset="0"/>
              </a:rPr>
              <a:t>WHAT’S NEXT</a:t>
            </a:r>
          </a:p>
          <a:p>
            <a:endParaRPr lang="en-AU" sz="4400" b="1" dirty="0">
              <a:latin typeface="Arial Narrow" panose="020B0606020202030204" pitchFamily="34" charset="0"/>
            </a:endParaRPr>
          </a:p>
          <a:p>
            <a:endParaRPr lang="en-AU" sz="4400" b="1" dirty="0">
              <a:latin typeface="Arial Narrow" panose="020B0606020202030204" pitchFamily="34" charset="0"/>
            </a:endParaRPr>
          </a:p>
          <a:p>
            <a:endParaRPr lang="en-AU" sz="4400" b="1" dirty="0">
              <a:latin typeface="Arial Narrow" panose="020B0606020202030204" pitchFamily="34" charset="0"/>
            </a:endParaRPr>
          </a:p>
          <a:p>
            <a:r>
              <a:rPr lang="en-US" sz="4400" dirty="0">
                <a:solidFill>
                  <a:srgbClr val="D01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endParaRPr lang="en-US" sz="4400" dirty="0"/>
          </a:p>
          <a:p>
            <a:endParaRPr lang="en-AU" sz="44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25" y="0"/>
            <a:ext cx="7610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90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9B7719-51D3-401E-A991-66414C336C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08620-91DD-4A8D-846B-4C87412D1F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Sector challenges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B0BE1-D3AA-4202-AE19-2A426B8113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Sharing the load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B08049-DF0E-47A4-AC5C-6E39F7F975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Training in specialised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Sharing ‘train the trainers’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Training each others users?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14FC64-C52F-4B10-94BB-2118D7D684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52D93A-966F-4372-8929-07A697675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Tyranny of distance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/>
              <a:t>Bringing together existing communities/initiatives and sharing expertise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8608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341C8C11-924C-B749-8C4E-FF0803569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6BAA53-CB4C-544A-9B80-87DE403762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4" y="6061928"/>
            <a:ext cx="1712692" cy="7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21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60E1BEF7-67B1-694A-990B-9EDD7D947625}"/>
              </a:ext>
            </a:extLst>
          </p:cNvPr>
          <p:cNvSpPr txBox="1">
            <a:spLocks/>
          </p:cNvSpPr>
          <p:nvPr/>
        </p:nvSpPr>
        <p:spPr>
          <a:xfrm>
            <a:off x="559569" y="2065505"/>
            <a:ext cx="10515600" cy="1017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7200" dirty="0">
                <a:solidFill>
                  <a:srgbClr val="2195E9"/>
                </a:solidFill>
              </a:rPr>
              <a:t>THANK YOU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Questions…</a:t>
            </a:r>
          </a:p>
          <a:p>
            <a:endParaRPr lang="en-US" sz="7200" dirty="0">
              <a:solidFill>
                <a:srgbClr val="D01279"/>
              </a:solidFill>
            </a:endParaRPr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60E1BEF7-67B1-694A-990B-9EDD7D947625}"/>
              </a:ext>
            </a:extLst>
          </p:cNvPr>
          <p:cNvSpPr txBox="1">
            <a:spLocks/>
          </p:cNvSpPr>
          <p:nvPr/>
        </p:nvSpPr>
        <p:spPr>
          <a:xfrm>
            <a:off x="559569" y="1720284"/>
            <a:ext cx="10515600" cy="1017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endParaRPr lang="en-US" sz="2400" dirty="0"/>
          </a:p>
        </p:txBody>
      </p:sp>
      <p:sp>
        <p:nvSpPr>
          <p:cNvPr id="6" name="Title 6">
            <a:extLst>
              <a:ext uri="{FF2B5EF4-FFF2-40B4-BE49-F238E27FC236}">
                <a16:creationId xmlns:a16="http://schemas.microsoft.com/office/drawing/2014/main" id="{60E1BEF7-67B1-694A-990B-9EDD7D947625}"/>
              </a:ext>
            </a:extLst>
          </p:cNvPr>
          <p:cNvSpPr txBox="1">
            <a:spLocks/>
          </p:cNvSpPr>
          <p:nvPr/>
        </p:nvSpPr>
        <p:spPr>
          <a:xfrm>
            <a:off x="559569" y="4942337"/>
            <a:ext cx="10515600" cy="1017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FIND OUT MORE AT </a:t>
            </a:r>
            <a:r>
              <a:rPr lang="en-US" sz="2400" dirty="0">
                <a:solidFill>
                  <a:srgbClr val="D01279"/>
                </a:solidFill>
                <a:hlinkClick r:id="rId2"/>
              </a:rPr>
              <a:t>https://www.monash.edu/data-fluency</a:t>
            </a:r>
            <a:endParaRPr lang="en-US" sz="2400" dirty="0">
              <a:solidFill>
                <a:srgbClr val="D01279"/>
              </a:solidFill>
            </a:endParaRP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FOLLOW </a:t>
            </a:r>
            <a:r>
              <a:rPr lang="en-US" sz="2400" dirty="0">
                <a:solidFill>
                  <a:srgbClr val="D01279"/>
                </a:solidFill>
              </a:rPr>
              <a:t>@</a:t>
            </a:r>
            <a:r>
              <a:rPr lang="en-US" sz="2400" dirty="0" err="1">
                <a:solidFill>
                  <a:srgbClr val="D01279"/>
                </a:solidFill>
              </a:rPr>
              <a:t>resdatflu</a:t>
            </a:r>
            <a:endParaRPr lang="en-US" sz="2400" dirty="0">
              <a:solidFill>
                <a:srgbClr val="D01279"/>
              </a:solidFill>
            </a:endParaRPr>
          </a:p>
          <a:p>
            <a:endParaRPr lang="en-US" sz="2400" dirty="0">
              <a:solidFill>
                <a:srgbClr val="D01279"/>
              </a:solidFill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7200" dirty="0">
              <a:solidFill>
                <a:srgbClr val="D01279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7C95DF-384B-4F5F-861B-557C06C541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03106-7D98-4A4B-86A2-35E312EDC2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71BA6DB-9382-4C06-9C3A-A70363243B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A38290-CC81-44C1-B74E-06A8E54C2C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D41631D-DD71-4BA2-93C3-DA50133F5BA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3025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CF68B6-CD42-FE46-8A26-9F65278DE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DF9E9E-4766-CF40-B0CD-53B0E1C6E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4" y="6061928"/>
            <a:ext cx="1712692" cy="7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8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3D4C0E-B2CD-CB4D-8170-734C5E160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DF9E9E-4766-CF40-B0CD-53B0E1C6E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364" y="198338"/>
            <a:ext cx="1712692" cy="7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99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C377B6-698A-544E-AB98-217015D986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4" y="6061928"/>
            <a:ext cx="1712692" cy="72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9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1105" y="3496394"/>
            <a:ext cx="650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D01279"/>
                </a:solidFill>
                <a:latin typeface="Arial Narrow" panose="020B0606020202030204" pitchFamily="34" charset="0"/>
              </a:rPr>
              <a:t>4873</a:t>
            </a:r>
          </a:p>
          <a:p>
            <a:r>
              <a:rPr lang="en-AU" sz="2000" dirty="0">
                <a:latin typeface="Arial Narrow" panose="020B0606020202030204" pitchFamily="34" charset="0"/>
              </a:rPr>
              <a:t>HIGHER DEGREE BY RESEARCH STUDENTS</a:t>
            </a:r>
          </a:p>
          <a:p>
            <a:r>
              <a:rPr lang="en-AU" sz="2000" dirty="0">
                <a:latin typeface="Arial Narrow" panose="020B0606020202030204" pitchFamily="34" charset="0"/>
              </a:rPr>
              <a:t>2017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54" y="451860"/>
            <a:ext cx="2057400" cy="1114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3" y="3378344"/>
            <a:ext cx="3324225" cy="2428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4352" y="4592781"/>
            <a:ext cx="1838325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5729" y="521564"/>
            <a:ext cx="193357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69333" y="1626903"/>
            <a:ext cx="8003823" cy="430025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0" i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of gap in </a:t>
            </a:r>
            <a:r>
              <a:rPr lang="en-US" sz="2400" b="1" dirty="0">
                <a:solidFill>
                  <a:srgbClr val="D01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and coding skills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Monash Bioinformatics Platform </a:t>
            </a:r>
            <a:r>
              <a:rPr lang="en-US" sz="2400" b="1" dirty="0" err="1">
                <a:solidFill>
                  <a:srgbClr val="D01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Moncode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led by Associate Professor David Powell 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Workshop </a:t>
            </a:r>
            <a:r>
              <a:rPr lang="en-US" sz="2400" b="1" dirty="0">
                <a:solidFill>
                  <a:srgbClr val="D01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&amp; demand</a:t>
            </a: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Monash University Library, Director Research, David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Groenewegen’s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interest in </a:t>
            </a:r>
            <a:r>
              <a:rPr lang="en-US" sz="2400" b="1" dirty="0">
                <a:solidFill>
                  <a:srgbClr val="D01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capability building in research and data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</a:t>
            </a:r>
            <a:r>
              <a:rPr lang="en-US" sz="2400" b="1" dirty="0">
                <a:solidFill>
                  <a:srgbClr val="D01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to Monash’s size, scale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0E1BEF7-67B1-694A-990B-9EDD7D947625}"/>
              </a:ext>
            </a:extLst>
          </p:cNvPr>
          <p:cNvSpPr txBox="1">
            <a:spLocks/>
          </p:cNvSpPr>
          <p:nvPr/>
        </p:nvSpPr>
        <p:spPr>
          <a:xfrm>
            <a:off x="550332" y="417956"/>
            <a:ext cx="10515600" cy="1017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r>
              <a:rPr lang="en-US" sz="4400" dirty="0"/>
              <a:t>SOLVING THE PROBLEM </a:t>
            </a:r>
          </a:p>
          <a:p>
            <a:endParaRPr lang="en-US" sz="2400" dirty="0"/>
          </a:p>
        </p:txBody>
      </p:sp>
      <p:sp>
        <p:nvSpPr>
          <p:cNvPr id="5" name="Parallelogram 8"/>
          <p:cNvSpPr/>
          <p:nvPr/>
        </p:nvSpPr>
        <p:spPr>
          <a:xfrm>
            <a:off x="7960160" y="0"/>
            <a:ext cx="4218718" cy="6858000"/>
          </a:xfrm>
          <a:custGeom>
            <a:avLst/>
            <a:gdLst>
              <a:gd name="connsiteX0" fmla="*/ 0 w 4191000"/>
              <a:gd name="connsiteY0" fmla="*/ 6858000 h 6858000"/>
              <a:gd name="connsiteX1" fmla="*/ 543782 w 4191000"/>
              <a:gd name="connsiteY1" fmla="*/ 0 h 6858000"/>
              <a:gd name="connsiteX2" fmla="*/ 4191000 w 4191000"/>
              <a:gd name="connsiteY2" fmla="*/ 0 h 6858000"/>
              <a:gd name="connsiteX3" fmla="*/ 3647218 w 4191000"/>
              <a:gd name="connsiteY3" fmla="*/ 6858000 h 6858000"/>
              <a:gd name="connsiteX4" fmla="*/ 0 w 4191000"/>
              <a:gd name="connsiteY4" fmla="*/ 6858000 h 6858000"/>
              <a:gd name="connsiteX0" fmla="*/ 0 w 4218718"/>
              <a:gd name="connsiteY0" fmla="*/ 6858000 h 6858000"/>
              <a:gd name="connsiteX1" fmla="*/ 543782 w 4218718"/>
              <a:gd name="connsiteY1" fmla="*/ 0 h 6858000"/>
              <a:gd name="connsiteX2" fmla="*/ 4191000 w 4218718"/>
              <a:gd name="connsiteY2" fmla="*/ 0 h 6858000"/>
              <a:gd name="connsiteX3" fmla="*/ 4218718 w 4218718"/>
              <a:gd name="connsiteY3" fmla="*/ 6835140 h 6858000"/>
              <a:gd name="connsiteX4" fmla="*/ 0 w 421871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8718" h="6858000">
                <a:moveTo>
                  <a:pt x="0" y="6858000"/>
                </a:moveTo>
                <a:lnTo>
                  <a:pt x="543782" y="0"/>
                </a:lnTo>
                <a:lnTo>
                  <a:pt x="4191000" y="0"/>
                </a:lnTo>
                <a:lnTo>
                  <a:pt x="4218718" y="683514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/>
          <p:cNvSpPr txBox="1"/>
          <p:nvPr/>
        </p:nvSpPr>
        <p:spPr>
          <a:xfrm>
            <a:off x="8766810" y="417956"/>
            <a:ext cx="2971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AU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SKILLS</a:t>
            </a:r>
          </a:p>
          <a:p>
            <a:endParaRPr lang="en-AU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DEMAND</a:t>
            </a:r>
          </a:p>
          <a:p>
            <a:endParaRPr lang="en-AU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CAPABILITY</a:t>
            </a:r>
          </a:p>
          <a:p>
            <a:endParaRPr lang="en-AU" sz="36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AU" sz="3600" dirty="0">
                <a:solidFill>
                  <a:schemeClr val="bg1"/>
                </a:solidFill>
                <a:latin typeface="Arial Narrow" panose="020B0606020202030204" pitchFamily="34" charset="0"/>
              </a:rPr>
              <a:t>CONNECTIONS</a:t>
            </a:r>
          </a:p>
          <a:p>
            <a:endParaRPr lang="en-AU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403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3149"/>
            <a:ext cx="8851053" cy="5264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45586" y="6439440"/>
            <a:ext cx="281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Sebastian </a:t>
            </a:r>
            <a:r>
              <a:rPr lang="en-AU" sz="14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Borutta</a:t>
            </a:r>
            <a:r>
              <a:rPr lang="en-AU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2018</a:t>
            </a:r>
          </a:p>
        </p:txBody>
      </p:sp>
      <p:sp>
        <p:nvSpPr>
          <p:cNvPr id="4" name="Rectangle 3"/>
          <p:cNvSpPr/>
          <p:nvPr/>
        </p:nvSpPr>
        <p:spPr>
          <a:xfrm>
            <a:off x="643540" y="419949"/>
            <a:ext cx="64492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latin typeface="Arial Narrow" panose="020B0606020202030204" pitchFamily="34" charset="0"/>
              </a:rPr>
              <a:t>GAP: SKILL DEVELOPMENT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155B62-ED3A-413D-BB95-C37C3C73FF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FA1CFD-F460-450C-BC14-0235E39716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4C2805-DCB6-4BBC-B091-0A1199B3CC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3648EB8-30FF-40EF-94B7-45C4C97FC3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BFCED2-B3D3-4815-8CDF-06450F5F42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0932986-E6BE-47F4-91BE-C144A29C80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07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5206" y="360218"/>
            <a:ext cx="49055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/>
              <a:t>GAP: CONNECTIONS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5057" y="2257778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AU" sz="3600" dirty="0">
                <a:solidFill>
                  <a:srgbClr val="D01279"/>
                </a:solidFill>
                <a:latin typeface="Arial Narrow" panose="020B0606020202030204" pitchFamily="34" charset="0"/>
              </a:rPr>
              <a:t>NETWORKS</a:t>
            </a:r>
          </a:p>
          <a:p>
            <a:endParaRPr lang="en-AU" sz="3600" dirty="0">
              <a:solidFill>
                <a:srgbClr val="D01279"/>
              </a:solidFill>
              <a:latin typeface="Arial Narrow" panose="020B0606020202030204" pitchFamily="34" charset="0"/>
            </a:endParaRPr>
          </a:p>
          <a:p>
            <a:r>
              <a:rPr lang="en-AU" sz="3600" dirty="0">
                <a:solidFill>
                  <a:srgbClr val="D01279"/>
                </a:solidFill>
                <a:latin typeface="Arial Narrow" panose="020B0606020202030204" pitchFamily="34" charset="0"/>
              </a:rPr>
              <a:t>COMMUNITY</a:t>
            </a:r>
          </a:p>
          <a:p>
            <a:endParaRPr lang="en-AU" sz="3600" dirty="0">
              <a:solidFill>
                <a:srgbClr val="D01279"/>
              </a:solidFill>
              <a:latin typeface="Arial Narrow" panose="020B0606020202030204" pitchFamily="34" charset="0"/>
            </a:endParaRPr>
          </a:p>
          <a:p>
            <a:r>
              <a:rPr lang="en-AU" sz="3600" dirty="0">
                <a:solidFill>
                  <a:srgbClr val="D01279"/>
                </a:solidFill>
                <a:latin typeface="Arial Narrow" panose="020B0606020202030204" pitchFamily="34" charset="0"/>
              </a:rPr>
              <a:t>REPUTATION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261" y="0"/>
            <a:ext cx="63547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14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19451</TotalTime>
  <Words>476</Words>
  <Application>Microsoft Office PowerPoint</Application>
  <PresentationFormat>Widescreen</PresentationFormat>
  <Paragraphs>129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Monash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Sibyl Stafford</dc:creator>
  <cp:lastModifiedBy>David Groenewegen</cp:lastModifiedBy>
  <cp:revision>218</cp:revision>
  <cp:lastPrinted>2018-06-28T06:33:22Z</cp:lastPrinted>
  <dcterms:created xsi:type="dcterms:W3CDTF">2018-04-18T06:45:58Z</dcterms:created>
  <dcterms:modified xsi:type="dcterms:W3CDTF">2019-07-24T06:41:03Z</dcterms:modified>
</cp:coreProperties>
</file>