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1" r:id="rId1"/>
  </p:sldMasterIdLst>
  <p:notesMasterIdLst>
    <p:notesMasterId r:id="rId46"/>
  </p:notesMasterIdLst>
  <p:handoutMasterIdLst>
    <p:handoutMasterId r:id="rId47"/>
  </p:handoutMasterIdLst>
  <p:sldIdLst>
    <p:sldId id="449" r:id="rId2"/>
    <p:sldId id="454" r:id="rId3"/>
    <p:sldId id="494" r:id="rId4"/>
    <p:sldId id="451" r:id="rId5"/>
    <p:sldId id="455" r:id="rId6"/>
    <p:sldId id="456" r:id="rId7"/>
    <p:sldId id="459" r:id="rId8"/>
    <p:sldId id="458" r:id="rId9"/>
    <p:sldId id="460" r:id="rId10"/>
    <p:sldId id="461" r:id="rId11"/>
    <p:sldId id="462" r:id="rId12"/>
    <p:sldId id="463" r:id="rId13"/>
    <p:sldId id="457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95" r:id="rId26"/>
    <p:sldId id="475" r:id="rId27"/>
    <p:sldId id="476" r:id="rId28"/>
    <p:sldId id="477" r:id="rId29"/>
    <p:sldId id="481" r:id="rId30"/>
    <p:sldId id="487" r:id="rId31"/>
    <p:sldId id="478" r:id="rId32"/>
    <p:sldId id="488" r:id="rId33"/>
    <p:sldId id="489" r:id="rId34"/>
    <p:sldId id="490" r:id="rId35"/>
    <p:sldId id="491" r:id="rId36"/>
    <p:sldId id="492" r:id="rId37"/>
    <p:sldId id="493" r:id="rId38"/>
    <p:sldId id="482" r:id="rId39"/>
    <p:sldId id="452" r:id="rId40"/>
    <p:sldId id="483" r:id="rId41"/>
    <p:sldId id="485" r:id="rId42"/>
    <p:sldId id="484" r:id="rId43"/>
    <p:sldId id="496" r:id="rId44"/>
    <p:sldId id="45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AB"/>
    <a:srgbClr val="969696"/>
    <a:srgbClr val="5A5A5A"/>
    <a:srgbClr val="D2D2D2"/>
    <a:srgbClr val="E6E6E6"/>
    <a:srgbClr val="C800D9"/>
    <a:srgbClr val="CD48D9"/>
    <a:srgbClr val="00AC3E"/>
    <a:srgbClr val="F16334"/>
    <a:srgbClr val="C80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6476" autoAdjust="0"/>
  </p:normalViewPr>
  <p:slideViewPr>
    <p:cSldViewPr snapToGrid="0" snapToObjects="1" showGuides="1">
      <p:cViewPr>
        <p:scale>
          <a:sx n="66" d="100"/>
          <a:sy n="66" d="100"/>
        </p:scale>
        <p:origin x="2580" y="1104"/>
      </p:cViewPr>
      <p:guideLst>
        <p:guide orient="horz" pos="3861"/>
        <p:guide pos="74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8" d="100"/>
          <a:sy n="68" d="100"/>
        </p:scale>
        <p:origin x="2246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1030F-011F-426C-957E-35895E3811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455BC-FC0F-46A2-A6FF-92239160C3E7}">
      <dgm:prSet phldrT="[Text]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SEARCH STRATEGY</a:t>
          </a:r>
          <a:endParaRPr lang="en-US" dirty="0">
            <a:latin typeface="Constantia" panose="02030602050306030303" pitchFamily="18" charset="0"/>
          </a:endParaRPr>
        </a:p>
      </dgm:t>
    </dgm:pt>
    <dgm:pt modelId="{82872D78-663D-4E83-B566-61C2D9AC00D8}" type="parTrans" cxnId="{110F44F4-2847-4F59-A07E-DC6A7C59FF0D}">
      <dgm:prSet/>
      <dgm:spPr/>
      <dgm:t>
        <a:bodyPr/>
        <a:lstStyle/>
        <a:p>
          <a:endParaRPr lang="en-US"/>
        </a:p>
      </dgm:t>
    </dgm:pt>
    <dgm:pt modelId="{E9774800-AC59-4EB2-AAB6-7F6EC0933FEA}" type="sibTrans" cxnId="{110F44F4-2847-4F59-A07E-DC6A7C59FF0D}">
      <dgm:prSet/>
      <dgm:spPr/>
      <dgm:t>
        <a:bodyPr/>
        <a:lstStyle/>
        <a:p>
          <a:endParaRPr lang="en-US"/>
        </a:p>
      </dgm:t>
    </dgm:pt>
    <dgm:pt modelId="{8136EBF2-0225-4C96-82DF-65865ADF3583}">
      <dgm:prSet phldrT="[Text]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Identify key concepts &amp; terms</a:t>
          </a:r>
          <a:endParaRPr lang="en-US" dirty="0">
            <a:latin typeface="Constantia" panose="02030602050306030303" pitchFamily="18" charset="0"/>
          </a:endParaRPr>
        </a:p>
      </dgm:t>
    </dgm:pt>
    <dgm:pt modelId="{58E6FD45-C4CD-4024-8614-50B6C7963752}" type="parTrans" cxnId="{B24A6510-76AA-4DAD-8806-D5299DDFA3CD}">
      <dgm:prSet/>
      <dgm:spPr/>
      <dgm:t>
        <a:bodyPr/>
        <a:lstStyle/>
        <a:p>
          <a:endParaRPr lang="en-US"/>
        </a:p>
      </dgm:t>
    </dgm:pt>
    <dgm:pt modelId="{DBE08DD3-B171-428B-8A97-C13D23A916A0}" type="sibTrans" cxnId="{B24A6510-76AA-4DAD-8806-D5299DDFA3CD}">
      <dgm:prSet/>
      <dgm:spPr/>
      <dgm:t>
        <a:bodyPr/>
        <a:lstStyle/>
        <a:p>
          <a:endParaRPr lang="en-US"/>
        </a:p>
      </dgm:t>
    </dgm:pt>
    <dgm:pt modelId="{F74B3AB4-B1DB-4E8D-AEEE-0FFB04C8D5CE}">
      <dgm:prSet phldrT="[Text]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Select relevant databases &amp; resources</a:t>
          </a:r>
          <a:endParaRPr lang="en-US" dirty="0">
            <a:latin typeface="Constantia" panose="02030602050306030303" pitchFamily="18" charset="0"/>
          </a:endParaRPr>
        </a:p>
      </dgm:t>
    </dgm:pt>
    <dgm:pt modelId="{0871D898-4485-45F4-8447-08445A565266}" type="parTrans" cxnId="{6D630439-6A4B-4EB6-84AB-66445B836880}">
      <dgm:prSet/>
      <dgm:spPr/>
      <dgm:t>
        <a:bodyPr/>
        <a:lstStyle/>
        <a:p>
          <a:endParaRPr lang="en-US"/>
        </a:p>
      </dgm:t>
    </dgm:pt>
    <dgm:pt modelId="{A16A1E13-ECEB-4766-B215-21F290D63B34}" type="sibTrans" cxnId="{6D630439-6A4B-4EB6-84AB-66445B836880}">
      <dgm:prSet/>
      <dgm:spPr/>
      <dgm:t>
        <a:bodyPr/>
        <a:lstStyle/>
        <a:p>
          <a:endParaRPr lang="en-US"/>
        </a:p>
      </dgm:t>
    </dgm:pt>
    <dgm:pt modelId="{23534B1C-D115-43AB-BA35-0D5CD593C66F}">
      <dgm:prSet phldrT="[Text]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Combine search terms with Boolean operators</a:t>
          </a:r>
          <a:endParaRPr lang="en-US" dirty="0">
            <a:latin typeface="Constantia" panose="02030602050306030303" pitchFamily="18" charset="0"/>
          </a:endParaRPr>
        </a:p>
      </dgm:t>
    </dgm:pt>
    <dgm:pt modelId="{9F6E7F81-C7DC-4C25-986F-FA277372D50A}" type="parTrans" cxnId="{638B47AA-BD46-40DB-8A32-FB0D34C48F98}">
      <dgm:prSet/>
      <dgm:spPr/>
      <dgm:t>
        <a:bodyPr/>
        <a:lstStyle/>
        <a:p>
          <a:endParaRPr lang="en-US"/>
        </a:p>
      </dgm:t>
    </dgm:pt>
    <dgm:pt modelId="{167B1BA5-F60E-4134-8A28-13170CE40ED3}" type="sibTrans" cxnId="{638B47AA-BD46-40DB-8A32-FB0D34C48F98}">
      <dgm:prSet/>
      <dgm:spPr/>
      <dgm:t>
        <a:bodyPr/>
        <a:lstStyle/>
        <a:p>
          <a:endParaRPr lang="en-US"/>
        </a:p>
      </dgm:t>
    </dgm:pt>
    <dgm:pt modelId="{630B5C8E-1828-4224-8791-33183F2F2238}">
      <dgm:prSet phldrT="[Text]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Run searches in selected resources</a:t>
          </a:r>
          <a:endParaRPr lang="en-US" dirty="0">
            <a:latin typeface="Constantia" panose="02030602050306030303" pitchFamily="18" charset="0"/>
          </a:endParaRPr>
        </a:p>
      </dgm:t>
    </dgm:pt>
    <dgm:pt modelId="{2A125C63-B683-4D97-9B3C-EA54D041DC48}" type="parTrans" cxnId="{BCAD7C69-F0D1-4843-A49E-5F0612D31082}">
      <dgm:prSet/>
      <dgm:spPr/>
      <dgm:t>
        <a:bodyPr/>
        <a:lstStyle/>
        <a:p>
          <a:endParaRPr lang="en-US"/>
        </a:p>
      </dgm:t>
    </dgm:pt>
    <dgm:pt modelId="{57A0313D-E1CA-4AA5-B6D3-B6F7AE501795}" type="sibTrans" cxnId="{BCAD7C69-F0D1-4843-A49E-5F0612D31082}">
      <dgm:prSet/>
      <dgm:spPr/>
      <dgm:t>
        <a:bodyPr/>
        <a:lstStyle/>
        <a:p>
          <a:endParaRPr lang="en-US"/>
        </a:p>
      </dgm:t>
    </dgm:pt>
    <dgm:pt modelId="{985FD3ED-CCC3-4012-B04A-752D7C0EDEA9}">
      <dgm:prSet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Review &amp; refine search results</a:t>
          </a:r>
          <a:endParaRPr lang="en-US" dirty="0">
            <a:latin typeface="Constantia" panose="02030602050306030303" pitchFamily="18" charset="0"/>
          </a:endParaRPr>
        </a:p>
      </dgm:t>
    </dgm:pt>
    <dgm:pt modelId="{51970BF1-F0BE-4984-BB56-B055887869A2}" type="parTrans" cxnId="{B8BF05D0-E1CA-4585-830D-A705EDC0CE4D}">
      <dgm:prSet/>
      <dgm:spPr/>
      <dgm:t>
        <a:bodyPr/>
        <a:lstStyle/>
        <a:p>
          <a:endParaRPr lang="en-US"/>
        </a:p>
      </dgm:t>
    </dgm:pt>
    <dgm:pt modelId="{202D43A4-81C4-4AD8-8F73-B74C986229E4}" type="sibTrans" cxnId="{B8BF05D0-E1CA-4585-830D-A705EDC0CE4D}">
      <dgm:prSet/>
      <dgm:spPr/>
      <dgm:t>
        <a:bodyPr/>
        <a:lstStyle/>
        <a:p>
          <a:endParaRPr lang="en-US"/>
        </a:p>
      </dgm:t>
    </dgm:pt>
    <dgm:pt modelId="{7C4AD00D-BB4B-4B06-B8D6-89EF01DF6F69}" type="pres">
      <dgm:prSet presAssocID="{6481030F-011F-426C-957E-35895E3811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30FF2-C8E2-4BA3-ACD2-186CB71CC197}" type="pres">
      <dgm:prSet presAssocID="{AE1455BC-FC0F-46A2-A6FF-92239160C3E7}" presName="centerShape" presStyleLbl="node0" presStyleIdx="0" presStyleCnt="1" custScaleX="84178" custScaleY="84178"/>
      <dgm:spPr/>
      <dgm:t>
        <a:bodyPr/>
        <a:lstStyle/>
        <a:p>
          <a:endParaRPr lang="en-US"/>
        </a:p>
      </dgm:t>
    </dgm:pt>
    <dgm:pt modelId="{AEBFCF37-DE1C-4C60-B5B2-628F795906DA}" type="pres">
      <dgm:prSet presAssocID="{8136EBF2-0225-4C96-82DF-65865ADF3583}" presName="node" presStyleLbl="node1" presStyleIdx="0" presStyleCnt="5" custScaleX="122248" custScaleY="12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80348-26F4-4121-8509-36E90239492A}" type="pres">
      <dgm:prSet presAssocID="{8136EBF2-0225-4C96-82DF-65865ADF3583}" presName="dummy" presStyleCnt="0"/>
      <dgm:spPr/>
    </dgm:pt>
    <dgm:pt modelId="{FAE999F6-D8F4-4F6E-A4CB-C4000726AE6F}" type="pres">
      <dgm:prSet presAssocID="{DBE08DD3-B171-428B-8A97-C13D23A916A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D280955-01B7-4995-A084-46B5AF7F8727}" type="pres">
      <dgm:prSet presAssocID="{F74B3AB4-B1DB-4E8D-AEEE-0FFB04C8D5CE}" presName="node" presStyleLbl="node1" presStyleIdx="1" presStyleCnt="5" custScaleX="122248" custScaleY="12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23FEA-5CA8-4E52-99F0-0B95EC44C888}" type="pres">
      <dgm:prSet presAssocID="{F74B3AB4-B1DB-4E8D-AEEE-0FFB04C8D5CE}" presName="dummy" presStyleCnt="0"/>
      <dgm:spPr/>
    </dgm:pt>
    <dgm:pt modelId="{95AAFAA3-3257-420F-AD3F-26D9269CF329}" type="pres">
      <dgm:prSet presAssocID="{A16A1E13-ECEB-4766-B215-21F290D63B3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C479202-5097-43C6-A74B-DA7A8E94BE74}" type="pres">
      <dgm:prSet presAssocID="{23534B1C-D115-43AB-BA35-0D5CD593C66F}" presName="node" presStyleLbl="node1" presStyleIdx="2" presStyleCnt="5" custScaleX="122248" custScaleY="12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CFC7D-3BD2-400A-B104-CD2BC53D99A4}" type="pres">
      <dgm:prSet presAssocID="{23534B1C-D115-43AB-BA35-0D5CD593C66F}" presName="dummy" presStyleCnt="0"/>
      <dgm:spPr/>
    </dgm:pt>
    <dgm:pt modelId="{DF80E3B0-A1BB-4F69-A6F1-96476B647326}" type="pres">
      <dgm:prSet presAssocID="{167B1BA5-F60E-4134-8A28-13170CE40E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0AB7AC0-1CD7-45A5-91F8-0088996A8C66}" type="pres">
      <dgm:prSet presAssocID="{630B5C8E-1828-4224-8791-33183F2F2238}" presName="node" presStyleLbl="node1" presStyleIdx="3" presStyleCnt="5" custScaleX="122248" custScaleY="12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9022B-6A36-4717-8B44-56D2AB1F9261}" type="pres">
      <dgm:prSet presAssocID="{630B5C8E-1828-4224-8791-33183F2F2238}" presName="dummy" presStyleCnt="0"/>
      <dgm:spPr/>
    </dgm:pt>
    <dgm:pt modelId="{86D66F91-F51D-4FAD-92EE-78D75F1D008B}" type="pres">
      <dgm:prSet presAssocID="{57A0313D-E1CA-4AA5-B6D3-B6F7AE50179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0099CA-CE14-4F79-A68A-36CABB3A455F}" type="pres">
      <dgm:prSet presAssocID="{985FD3ED-CCC3-4012-B04A-752D7C0EDEA9}" presName="node" presStyleLbl="node1" presStyleIdx="4" presStyleCnt="5" custScaleX="122248" custScaleY="12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2DB6D-8D0A-4F49-A64B-1F2EF0B45CAE}" type="pres">
      <dgm:prSet presAssocID="{985FD3ED-CCC3-4012-B04A-752D7C0EDEA9}" presName="dummy" presStyleCnt="0"/>
      <dgm:spPr/>
    </dgm:pt>
    <dgm:pt modelId="{30E8A2A2-CAB2-4726-9E30-6D592BAFE8FF}" type="pres">
      <dgm:prSet presAssocID="{202D43A4-81C4-4AD8-8F73-B74C986229E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DED9E95-CF3D-4883-8D7A-8DA522E77A37}" type="presOf" srcId="{985FD3ED-CCC3-4012-B04A-752D7C0EDEA9}" destId="{570099CA-CE14-4F79-A68A-36CABB3A455F}" srcOrd="0" destOrd="0" presId="urn:microsoft.com/office/officeart/2005/8/layout/radial6"/>
    <dgm:cxn modelId="{6D630439-6A4B-4EB6-84AB-66445B836880}" srcId="{AE1455BC-FC0F-46A2-A6FF-92239160C3E7}" destId="{F74B3AB4-B1DB-4E8D-AEEE-0FFB04C8D5CE}" srcOrd="1" destOrd="0" parTransId="{0871D898-4485-45F4-8447-08445A565266}" sibTransId="{A16A1E13-ECEB-4766-B215-21F290D63B34}"/>
    <dgm:cxn modelId="{9D1859E0-1A50-4085-9EB2-E331DF7CA0F1}" type="presOf" srcId="{6481030F-011F-426C-957E-35895E381186}" destId="{7C4AD00D-BB4B-4B06-B8D6-89EF01DF6F69}" srcOrd="0" destOrd="0" presId="urn:microsoft.com/office/officeart/2005/8/layout/radial6"/>
    <dgm:cxn modelId="{B8BF05D0-E1CA-4585-830D-A705EDC0CE4D}" srcId="{AE1455BC-FC0F-46A2-A6FF-92239160C3E7}" destId="{985FD3ED-CCC3-4012-B04A-752D7C0EDEA9}" srcOrd="4" destOrd="0" parTransId="{51970BF1-F0BE-4984-BB56-B055887869A2}" sibTransId="{202D43A4-81C4-4AD8-8F73-B74C986229E4}"/>
    <dgm:cxn modelId="{638B47AA-BD46-40DB-8A32-FB0D34C48F98}" srcId="{AE1455BC-FC0F-46A2-A6FF-92239160C3E7}" destId="{23534B1C-D115-43AB-BA35-0D5CD593C66F}" srcOrd="2" destOrd="0" parTransId="{9F6E7F81-C7DC-4C25-986F-FA277372D50A}" sibTransId="{167B1BA5-F60E-4134-8A28-13170CE40ED3}"/>
    <dgm:cxn modelId="{5E7E1CBA-E138-4B5F-9933-A8491A9FB2CB}" type="presOf" srcId="{AE1455BC-FC0F-46A2-A6FF-92239160C3E7}" destId="{01230FF2-C8E2-4BA3-ACD2-186CB71CC197}" srcOrd="0" destOrd="0" presId="urn:microsoft.com/office/officeart/2005/8/layout/radial6"/>
    <dgm:cxn modelId="{2ACEDAAE-00CC-44C4-9289-DC8276696486}" type="presOf" srcId="{57A0313D-E1CA-4AA5-B6D3-B6F7AE501795}" destId="{86D66F91-F51D-4FAD-92EE-78D75F1D008B}" srcOrd="0" destOrd="0" presId="urn:microsoft.com/office/officeart/2005/8/layout/radial6"/>
    <dgm:cxn modelId="{F87B343B-28C5-4D10-A678-ACA24979AEDF}" type="presOf" srcId="{23534B1C-D115-43AB-BA35-0D5CD593C66F}" destId="{7C479202-5097-43C6-A74B-DA7A8E94BE74}" srcOrd="0" destOrd="0" presId="urn:microsoft.com/office/officeart/2005/8/layout/radial6"/>
    <dgm:cxn modelId="{EC5C64E6-D19A-4448-9EC8-6456B7385911}" type="presOf" srcId="{630B5C8E-1828-4224-8791-33183F2F2238}" destId="{20AB7AC0-1CD7-45A5-91F8-0088996A8C66}" srcOrd="0" destOrd="0" presId="urn:microsoft.com/office/officeart/2005/8/layout/radial6"/>
    <dgm:cxn modelId="{B24A6510-76AA-4DAD-8806-D5299DDFA3CD}" srcId="{AE1455BC-FC0F-46A2-A6FF-92239160C3E7}" destId="{8136EBF2-0225-4C96-82DF-65865ADF3583}" srcOrd="0" destOrd="0" parTransId="{58E6FD45-C4CD-4024-8614-50B6C7963752}" sibTransId="{DBE08DD3-B171-428B-8A97-C13D23A916A0}"/>
    <dgm:cxn modelId="{D532CBFC-C513-42F6-AA72-C8F957DE1645}" type="presOf" srcId="{A16A1E13-ECEB-4766-B215-21F290D63B34}" destId="{95AAFAA3-3257-420F-AD3F-26D9269CF329}" srcOrd="0" destOrd="0" presId="urn:microsoft.com/office/officeart/2005/8/layout/radial6"/>
    <dgm:cxn modelId="{702FF43D-98F0-48D7-8FE4-C9DA6E521239}" type="presOf" srcId="{8136EBF2-0225-4C96-82DF-65865ADF3583}" destId="{AEBFCF37-DE1C-4C60-B5B2-628F795906DA}" srcOrd="0" destOrd="0" presId="urn:microsoft.com/office/officeart/2005/8/layout/radial6"/>
    <dgm:cxn modelId="{5E1CCB56-C35D-466A-91C9-243FE61F2A6F}" type="presOf" srcId="{167B1BA5-F60E-4134-8A28-13170CE40ED3}" destId="{DF80E3B0-A1BB-4F69-A6F1-96476B647326}" srcOrd="0" destOrd="0" presId="urn:microsoft.com/office/officeart/2005/8/layout/radial6"/>
    <dgm:cxn modelId="{110F44F4-2847-4F59-A07E-DC6A7C59FF0D}" srcId="{6481030F-011F-426C-957E-35895E381186}" destId="{AE1455BC-FC0F-46A2-A6FF-92239160C3E7}" srcOrd="0" destOrd="0" parTransId="{82872D78-663D-4E83-B566-61C2D9AC00D8}" sibTransId="{E9774800-AC59-4EB2-AAB6-7F6EC0933FEA}"/>
    <dgm:cxn modelId="{BCAD7C69-F0D1-4843-A49E-5F0612D31082}" srcId="{AE1455BC-FC0F-46A2-A6FF-92239160C3E7}" destId="{630B5C8E-1828-4224-8791-33183F2F2238}" srcOrd="3" destOrd="0" parTransId="{2A125C63-B683-4D97-9B3C-EA54D041DC48}" sibTransId="{57A0313D-E1CA-4AA5-B6D3-B6F7AE501795}"/>
    <dgm:cxn modelId="{BE52D542-5F46-45FD-95EF-1A7423A58331}" type="presOf" srcId="{DBE08DD3-B171-428B-8A97-C13D23A916A0}" destId="{FAE999F6-D8F4-4F6E-A4CB-C4000726AE6F}" srcOrd="0" destOrd="0" presId="urn:microsoft.com/office/officeart/2005/8/layout/radial6"/>
    <dgm:cxn modelId="{7F3B7542-A54E-40B4-A2EE-A5EAA32CAA84}" type="presOf" srcId="{202D43A4-81C4-4AD8-8F73-B74C986229E4}" destId="{30E8A2A2-CAB2-4726-9E30-6D592BAFE8FF}" srcOrd="0" destOrd="0" presId="urn:microsoft.com/office/officeart/2005/8/layout/radial6"/>
    <dgm:cxn modelId="{6E6D3BD9-F783-49F2-B815-4CE67103C5C1}" type="presOf" srcId="{F74B3AB4-B1DB-4E8D-AEEE-0FFB04C8D5CE}" destId="{1D280955-01B7-4995-A084-46B5AF7F8727}" srcOrd="0" destOrd="0" presId="urn:microsoft.com/office/officeart/2005/8/layout/radial6"/>
    <dgm:cxn modelId="{865A2592-B9C3-47FD-A791-B07A6FD76D8B}" type="presParOf" srcId="{7C4AD00D-BB4B-4B06-B8D6-89EF01DF6F69}" destId="{01230FF2-C8E2-4BA3-ACD2-186CB71CC197}" srcOrd="0" destOrd="0" presId="urn:microsoft.com/office/officeart/2005/8/layout/radial6"/>
    <dgm:cxn modelId="{F6A8828F-9F24-4D41-96C6-C04D45AA0222}" type="presParOf" srcId="{7C4AD00D-BB4B-4B06-B8D6-89EF01DF6F69}" destId="{AEBFCF37-DE1C-4C60-B5B2-628F795906DA}" srcOrd="1" destOrd="0" presId="urn:microsoft.com/office/officeart/2005/8/layout/radial6"/>
    <dgm:cxn modelId="{0C0C3E37-B84E-47BF-AB22-AC1DDCD1028B}" type="presParOf" srcId="{7C4AD00D-BB4B-4B06-B8D6-89EF01DF6F69}" destId="{A3A80348-26F4-4121-8509-36E90239492A}" srcOrd="2" destOrd="0" presId="urn:microsoft.com/office/officeart/2005/8/layout/radial6"/>
    <dgm:cxn modelId="{6BC197C0-1CF4-4B69-BB7A-943D2305FC34}" type="presParOf" srcId="{7C4AD00D-BB4B-4B06-B8D6-89EF01DF6F69}" destId="{FAE999F6-D8F4-4F6E-A4CB-C4000726AE6F}" srcOrd="3" destOrd="0" presId="urn:microsoft.com/office/officeart/2005/8/layout/radial6"/>
    <dgm:cxn modelId="{F83B2771-6218-4A30-BA56-771A2024B003}" type="presParOf" srcId="{7C4AD00D-BB4B-4B06-B8D6-89EF01DF6F69}" destId="{1D280955-01B7-4995-A084-46B5AF7F8727}" srcOrd="4" destOrd="0" presId="urn:microsoft.com/office/officeart/2005/8/layout/radial6"/>
    <dgm:cxn modelId="{E4B3CF1E-CEAB-43D1-8F8D-D92646F86827}" type="presParOf" srcId="{7C4AD00D-BB4B-4B06-B8D6-89EF01DF6F69}" destId="{0C723FEA-5CA8-4E52-99F0-0B95EC44C888}" srcOrd="5" destOrd="0" presId="urn:microsoft.com/office/officeart/2005/8/layout/radial6"/>
    <dgm:cxn modelId="{EAA32A50-876D-4BF0-82FB-E04DFFCE7D0D}" type="presParOf" srcId="{7C4AD00D-BB4B-4B06-B8D6-89EF01DF6F69}" destId="{95AAFAA3-3257-420F-AD3F-26D9269CF329}" srcOrd="6" destOrd="0" presId="urn:microsoft.com/office/officeart/2005/8/layout/radial6"/>
    <dgm:cxn modelId="{B237BCE9-E240-44D0-8FB7-BEE166F967D9}" type="presParOf" srcId="{7C4AD00D-BB4B-4B06-B8D6-89EF01DF6F69}" destId="{7C479202-5097-43C6-A74B-DA7A8E94BE74}" srcOrd="7" destOrd="0" presId="urn:microsoft.com/office/officeart/2005/8/layout/radial6"/>
    <dgm:cxn modelId="{E8FE9AA3-96C7-48CF-B69E-7C9B8D48C44D}" type="presParOf" srcId="{7C4AD00D-BB4B-4B06-B8D6-89EF01DF6F69}" destId="{6F8CFC7D-3BD2-400A-B104-CD2BC53D99A4}" srcOrd="8" destOrd="0" presId="urn:microsoft.com/office/officeart/2005/8/layout/radial6"/>
    <dgm:cxn modelId="{53681350-E27B-483C-8212-755B8D90778E}" type="presParOf" srcId="{7C4AD00D-BB4B-4B06-B8D6-89EF01DF6F69}" destId="{DF80E3B0-A1BB-4F69-A6F1-96476B647326}" srcOrd="9" destOrd="0" presId="urn:microsoft.com/office/officeart/2005/8/layout/radial6"/>
    <dgm:cxn modelId="{18DEE16B-72CE-4D9A-9A29-21F170943B87}" type="presParOf" srcId="{7C4AD00D-BB4B-4B06-B8D6-89EF01DF6F69}" destId="{20AB7AC0-1CD7-45A5-91F8-0088996A8C66}" srcOrd="10" destOrd="0" presId="urn:microsoft.com/office/officeart/2005/8/layout/radial6"/>
    <dgm:cxn modelId="{1CCFB081-0FC2-44A0-8E58-DED33F4E389C}" type="presParOf" srcId="{7C4AD00D-BB4B-4B06-B8D6-89EF01DF6F69}" destId="{D809022B-6A36-4717-8B44-56D2AB1F9261}" srcOrd="11" destOrd="0" presId="urn:microsoft.com/office/officeart/2005/8/layout/radial6"/>
    <dgm:cxn modelId="{AC657E5F-F543-49DA-9363-228A0BAD6091}" type="presParOf" srcId="{7C4AD00D-BB4B-4B06-B8D6-89EF01DF6F69}" destId="{86D66F91-F51D-4FAD-92EE-78D75F1D008B}" srcOrd="12" destOrd="0" presId="urn:microsoft.com/office/officeart/2005/8/layout/radial6"/>
    <dgm:cxn modelId="{D94910AB-00A2-4B29-B180-CDC7EB59E395}" type="presParOf" srcId="{7C4AD00D-BB4B-4B06-B8D6-89EF01DF6F69}" destId="{570099CA-CE14-4F79-A68A-36CABB3A455F}" srcOrd="13" destOrd="0" presId="urn:microsoft.com/office/officeart/2005/8/layout/radial6"/>
    <dgm:cxn modelId="{3BC52869-5E14-48E0-BA2A-4F58CA2829A3}" type="presParOf" srcId="{7C4AD00D-BB4B-4B06-B8D6-89EF01DF6F69}" destId="{2E42DB6D-8D0A-4F49-A64B-1F2EF0B45CAE}" srcOrd="14" destOrd="0" presId="urn:microsoft.com/office/officeart/2005/8/layout/radial6"/>
    <dgm:cxn modelId="{9AC7EEB3-FAE1-4F5D-8254-609EFBF3632C}" type="presParOf" srcId="{7C4AD00D-BB4B-4B06-B8D6-89EF01DF6F69}" destId="{30E8A2A2-CAB2-4726-9E30-6D592BAFE8FF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780BB-B78E-4D9F-9A7F-961B3E16706E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67E415-55E3-4B92-91AB-3053FEBD97E0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/>
            <a:t>Concept</a:t>
          </a:r>
          <a:endParaRPr lang="en-US" dirty="0"/>
        </a:p>
      </dgm:t>
    </dgm:pt>
    <dgm:pt modelId="{6F62A4B7-1FF0-404E-9B6E-B82A67DC76E1}" type="parTrans" cxnId="{56E35A4A-74A9-40F8-A7A5-76BCBA37C610}">
      <dgm:prSet/>
      <dgm:spPr/>
      <dgm:t>
        <a:bodyPr/>
        <a:lstStyle/>
        <a:p>
          <a:endParaRPr lang="en-US"/>
        </a:p>
      </dgm:t>
    </dgm:pt>
    <dgm:pt modelId="{76A6AE39-E6FA-47A1-A8C8-15FE77E0E388}" type="sibTrans" cxnId="{56E35A4A-74A9-40F8-A7A5-76BCBA37C610}">
      <dgm:prSet/>
      <dgm:spPr/>
      <dgm:t>
        <a:bodyPr/>
        <a:lstStyle/>
        <a:p>
          <a:endParaRPr lang="en-US"/>
        </a:p>
      </dgm:t>
    </dgm:pt>
    <dgm:pt modelId="{35149231-2C1A-41BD-92B7-553816827504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/>
            <a:t>Broader Term</a:t>
          </a:r>
          <a:endParaRPr lang="en-US" dirty="0"/>
        </a:p>
      </dgm:t>
    </dgm:pt>
    <dgm:pt modelId="{5091B50B-59F1-4ABE-82A8-CE4FD890B59C}" type="parTrans" cxnId="{EF91B5EA-0AB7-42B3-BB05-2E68D09F3880}">
      <dgm:prSet/>
      <dgm:spPr/>
      <dgm:t>
        <a:bodyPr/>
        <a:lstStyle/>
        <a:p>
          <a:endParaRPr lang="en-US"/>
        </a:p>
      </dgm:t>
    </dgm:pt>
    <dgm:pt modelId="{C40B9D8C-9C19-4A5D-8DD4-E529E6772D8C}" type="sibTrans" cxnId="{EF91B5EA-0AB7-42B3-BB05-2E68D09F3880}">
      <dgm:prSet/>
      <dgm:spPr/>
      <dgm:t>
        <a:bodyPr/>
        <a:lstStyle/>
        <a:p>
          <a:endParaRPr lang="en-US"/>
        </a:p>
      </dgm:t>
    </dgm:pt>
    <dgm:pt modelId="{1A425AB6-B6C1-4404-AF19-1E7BA2D70AAC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/>
            <a:t>Subject Heading</a:t>
          </a:r>
          <a:endParaRPr lang="en-US" dirty="0"/>
        </a:p>
      </dgm:t>
    </dgm:pt>
    <dgm:pt modelId="{7482FFA6-3E2C-473E-9385-4881F537A18E}" type="parTrans" cxnId="{5FB93DC1-D28F-42C7-8C6B-C2F8C0E970B2}">
      <dgm:prSet/>
      <dgm:spPr/>
      <dgm:t>
        <a:bodyPr/>
        <a:lstStyle/>
        <a:p>
          <a:endParaRPr lang="en-US"/>
        </a:p>
      </dgm:t>
    </dgm:pt>
    <dgm:pt modelId="{C62D905D-780A-4E39-B268-B89480EFAD80}" type="sibTrans" cxnId="{5FB93DC1-D28F-42C7-8C6B-C2F8C0E970B2}">
      <dgm:prSet/>
      <dgm:spPr/>
      <dgm:t>
        <a:bodyPr/>
        <a:lstStyle/>
        <a:p>
          <a:endParaRPr lang="en-US"/>
        </a:p>
      </dgm:t>
    </dgm:pt>
    <dgm:pt modelId="{63891C81-1E16-4534-AF67-9D827AB2D55F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/>
            <a:t>Narrower Term</a:t>
          </a:r>
          <a:endParaRPr lang="en-US" dirty="0"/>
        </a:p>
      </dgm:t>
    </dgm:pt>
    <dgm:pt modelId="{55371DBE-82B4-4DE0-82B3-97DDBB07BD3A}" type="parTrans" cxnId="{300AA2DA-3264-41CF-AEC4-DF919CA47088}">
      <dgm:prSet/>
      <dgm:spPr/>
      <dgm:t>
        <a:bodyPr/>
        <a:lstStyle/>
        <a:p>
          <a:endParaRPr lang="en-US"/>
        </a:p>
      </dgm:t>
    </dgm:pt>
    <dgm:pt modelId="{14810386-87C1-4CA6-9518-B47150C522C0}" type="sibTrans" cxnId="{300AA2DA-3264-41CF-AEC4-DF919CA47088}">
      <dgm:prSet/>
      <dgm:spPr/>
      <dgm:t>
        <a:bodyPr/>
        <a:lstStyle/>
        <a:p>
          <a:endParaRPr lang="en-US"/>
        </a:p>
      </dgm:t>
    </dgm:pt>
    <dgm:pt modelId="{D96D5CD1-43F2-46F1-9A37-E7B7D4215E28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/>
            <a:t>Singular Plural</a:t>
          </a:r>
          <a:endParaRPr lang="en-US" dirty="0"/>
        </a:p>
      </dgm:t>
    </dgm:pt>
    <dgm:pt modelId="{70E0CE4B-3C8E-4F54-8D63-B6A1EF15D97C}" type="parTrans" cxnId="{50B6A8B4-21D2-4236-99C9-58B27FDA0237}">
      <dgm:prSet/>
      <dgm:spPr/>
      <dgm:t>
        <a:bodyPr/>
        <a:lstStyle/>
        <a:p>
          <a:endParaRPr lang="en-US"/>
        </a:p>
      </dgm:t>
    </dgm:pt>
    <dgm:pt modelId="{E76A2040-E470-4EE7-910C-3555F176D266}" type="sibTrans" cxnId="{50B6A8B4-21D2-4236-99C9-58B27FDA0237}">
      <dgm:prSet/>
      <dgm:spPr/>
      <dgm:t>
        <a:bodyPr/>
        <a:lstStyle/>
        <a:p>
          <a:endParaRPr lang="en-US"/>
        </a:p>
      </dgm:t>
    </dgm:pt>
    <dgm:pt modelId="{2CD44581-F61A-4D62-9B49-203D1A0DEAA3}">
      <dgm:prSet phldrT="[Text]"/>
      <dgm:spPr>
        <a:solidFill>
          <a:srgbClr val="006CAB"/>
        </a:solidFill>
      </dgm:spPr>
      <dgm:t>
        <a:bodyPr/>
        <a:lstStyle/>
        <a:p>
          <a:r>
            <a:rPr lang="en-US" smtClean="0"/>
            <a:t>Synonym</a:t>
          </a:r>
          <a:endParaRPr lang="en-US" dirty="0"/>
        </a:p>
      </dgm:t>
    </dgm:pt>
    <dgm:pt modelId="{FA1DBF8C-F873-45B1-AA55-32A2C77A4D03}" type="parTrans" cxnId="{CA4A4CFD-CD19-4F29-9712-2CCCD6BADB02}">
      <dgm:prSet/>
      <dgm:spPr/>
      <dgm:t>
        <a:bodyPr/>
        <a:lstStyle/>
        <a:p>
          <a:endParaRPr lang="en-US"/>
        </a:p>
      </dgm:t>
    </dgm:pt>
    <dgm:pt modelId="{4E391DC8-A2F3-40B1-8F21-8E5FF4262663}" type="sibTrans" cxnId="{CA4A4CFD-CD19-4F29-9712-2CCCD6BADB02}">
      <dgm:prSet/>
      <dgm:spPr/>
      <dgm:t>
        <a:bodyPr/>
        <a:lstStyle/>
        <a:p>
          <a:endParaRPr lang="en-US"/>
        </a:p>
      </dgm:t>
    </dgm:pt>
    <dgm:pt modelId="{F0558CDC-35CD-4BD4-B4BC-B58C825D946B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/>
            <a:t>Spelling Variation</a:t>
          </a:r>
          <a:endParaRPr lang="en-US" dirty="0"/>
        </a:p>
      </dgm:t>
    </dgm:pt>
    <dgm:pt modelId="{CD3AA853-A179-4253-B720-F3AEA73D3420}" type="parTrans" cxnId="{4E1012FE-0085-40DB-98C7-2A56D0772697}">
      <dgm:prSet/>
      <dgm:spPr/>
      <dgm:t>
        <a:bodyPr/>
        <a:lstStyle/>
        <a:p>
          <a:endParaRPr lang="en-US"/>
        </a:p>
      </dgm:t>
    </dgm:pt>
    <dgm:pt modelId="{9CD6D3CE-3BE8-42D8-9217-AB23A8A08C6A}" type="sibTrans" cxnId="{4E1012FE-0085-40DB-98C7-2A56D0772697}">
      <dgm:prSet/>
      <dgm:spPr/>
      <dgm:t>
        <a:bodyPr/>
        <a:lstStyle/>
        <a:p>
          <a:endParaRPr lang="en-US"/>
        </a:p>
      </dgm:t>
    </dgm:pt>
    <dgm:pt modelId="{BB0CF3F5-7507-4706-834E-B84EE1A6D10E}" type="pres">
      <dgm:prSet presAssocID="{E75780BB-B78E-4D9F-9A7F-961B3E1670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475E36-352E-4E76-B499-1AAACDA208D8}" type="pres">
      <dgm:prSet presAssocID="{1B67E415-55E3-4B92-91AB-3053FEBD97E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73ADC7B-5D35-48DB-B258-62B6C948B935}" type="pres">
      <dgm:prSet presAssocID="{35149231-2C1A-41BD-92B7-553816827504}" presName="Accent1" presStyleCnt="0"/>
      <dgm:spPr/>
      <dgm:t>
        <a:bodyPr/>
        <a:lstStyle/>
        <a:p>
          <a:endParaRPr lang="en-US"/>
        </a:p>
      </dgm:t>
    </dgm:pt>
    <dgm:pt modelId="{76680DDE-47AB-4738-9CBC-BE4BAC740FCA}" type="pres">
      <dgm:prSet presAssocID="{35149231-2C1A-41BD-92B7-553816827504}" presName="Accent" presStyleLbl="bgShp" presStyleIdx="0" presStyleCnt="6"/>
      <dgm:spPr/>
      <dgm:t>
        <a:bodyPr/>
        <a:lstStyle/>
        <a:p>
          <a:endParaRPr lang="en-US"/>
        </a:p>
      </dgm:t>
    </dgm:pt>
    <dgm:pt modelId="{82BB657D-8E4A-480F-8B9E-BE14D0FB4981}" type="pres">
      <dgm:prSet presAssocID="{35149231-2C1A-41BD-92B7-55381682750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6A8C-5FBF-4DBC-869B-D49D52AD50FD}" type="pres">
      <dgm:prSet presAssocID="{1A425AB6-B6C1-4404-AF19-1E7BA2D70AAC}" presName="Accent2" presStyleCnt="0"/>
      <dgm:spPr/>
      <dgm:t>
        <a:bodyPr/>
        <a:lstStyle/>
        <a:p>
          <a:endParaRPr lang="en-US"/>
        </a:p>
      </dgm:t>
    </dgm:pt>
    <dgm:pt modelId="{7C77C50D-6016-48B7-B0D0-551A996022D1}" type="pres">
      <dgm:prSet presAssocID="{1A425AB6-B6C1-4404-AF19-1E7BA2D70AAC}" presName="Accent" presStyleLbl="bgShp" presStyleIdx="1" presStyleCnt="6"/>
      <dgm:spPr>
        <a:solidFill>
          <a:srgbClr val="969696"/>
        </a:solidFill>
      </dgm:spPr>
      <dgm:t>
        <a:bodyPr/>
        <a:lstStyle/>
        <a:p>
          <a:endParaRPr lang="en-US"/>
        </a:p>
      </dgm:t>
    </dgm:pt>
    <dgm:pt modelId="{6DB5D19A-B676-418C-B598-BC5F86813697}" type="pres">
      <dgm:prSet presAssocID="{1A425AB6-B6C1-4404-AF19-1E7BA2D70AA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39504-61F4-4FBA-B066-DC789DC81200}" type="pres">
      <dgm:prSet presAssocID="{2CD44581-F61A-4D62-9B49-203D1A0DEAA3}" presName="Accent3" presStyleCnt="0"/>
      <dgm:spPr/>
      <dgm:t>
        <a:bodyPr/>
        <a:lstStyle/>
        <a:p>
          <a:endParaRPr lang="en-US"/>
        </a:p>
      </dgm:t>
    </dgm:pt>
    <dgm:pt modelId="{345B6401-52DC-4B59-BDFE-5F6573000F23}" type="pres">
      <dgm:prSet presAssocID="{2CD44581-F61A-4D62-9B49-203D1A0DEAA3}" presName="Accent" presStyleLbl="bgShp" presStyleIdx="2" presStyleCnt="6"/>
      <dgm:spPr>
        <a:solidFill>
          <a:srgbClr val="969696"/>
        </a:solidFill>
      </dgm:spPr>
      <dgm:t>
        <a:bodyPr/>
        <a:lstStyle/>
        <a:p>
          <a:endParaRPr lang="en-US"/>
        </a:p>
      </dgm:t>
    </dgm:pt>
    <dgm:pt modelId="{8C453FA9-8590-422A-91E1-C6B3736494F0}" type="pres">
      <dgm:prSet presAssocID="{2CD44581-F61A-4D62-9B49-203D1A0DEAA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ECB8F-26D7-4322-960A-F88E90CCAB93}" type="pres">
      <dgm:prSet presAssocID="{63891C81-1E16-4534-AF67-9D827AB2D55F}" presName="Accent4" presStyleCnt="0"/>
      <dgm:spPr/>
      <dgm:t>
        <a:bodyPr/>
        <a:lstStyle/>
        <a:p>
          <a:endParaRPr lang="en-US"/>
        </a:p>
      </dgm:t>
    </dgm:pt>
    <dgm:pt modelId="{53F060EF-823E-4F86-97E8-EC80955E1958}" type="pres">
      <dgm:prSet presAssocID="{63891C81-1E16-4534-AF67-9D827AB2D55F}" presName="Accent" presStyleLbl="bgShp" presStyleIdx="3" presStyleCnt="6"/>
      <dgm:spPr>
        <a:solidFill>
          <a:srgbClr val="969696"/>
        </a:solidFill>
      </dgm:spPr>
      <dgm:t>
        <a:bodyPr/>
        <a:lstStyle/>
        <a:p>
          <a:endParaRPr lang="en-US"/>
        </a:p>
      </dgm:t>
    </dgm:pt>
    <dgm:pt modelId="{4D0F82A8-1DC4-4A5B-BA50-DE81B60A0CD5}" type="pres">
      <dgm:prSet presAssocID="{63891C81-1E16-4534-AF67-9D827AB2D55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E92EB-F222-4EBC-9E3B-4F604C751957}" type="pres">
      <dgm:prSet presAssocID="{F0558CDC-35CD-4BD4-B4BC-B58C825D946B}" presName="Accent5" presStyleCnt="0"/>
      <dgm:spPr/>
      <dgm:t>
        <a:bodyPr/>
        <a:lstStyle/>
        <a:p>
          <a:endParaRPr lang="en-US"/>
        </a:p>
      </dgm:t>
    </dgm:pt>
    <dgm:pt modelId="{72336266-13E8-4C4C-913A-A95FA87976EF}" type="pres">
      <dgm:prSet presAssocID="{F0558CDC-35CD-4BD4-B4BC-B58C825D946B}" presName="Accent" presStyleLbl="bgShp" presStyleIdx="4" presStyleCnt="6"/>
      <dgm:spPr>
        <a:solidFill>
          <a:srgbClr val="969696"/>
        </a:solidFill>
      </dgm:spPr>
      <dgm:t>
        <a:bodyPr/>
        <a:lstStyle/>
        <a:p>
          <a:endParaRPr lang="en-US"/>
        </a:p>
      </dgm:t>
    </dgm:pt>
    <dgm:pt modelId="{C03DA10E-12FB-4907-825B-2B4F0D4A5325}" type="pres">
      <dgm:prSet presAssocID="{F0558CDC-35CD-4BD4-B4BC-B58C825D946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ABA16-885B-4D32-99C3-72BF3234E1BA}" type="pres">
      <dgm:prSet presAssocID="{D96D5CD1-43F2-46F1-9A37-E7B7D4215E28}" presName="Accent6" presStyleCnt="0"/>
      <dgm:spPr/>
      <dgm:t>
        <a:bodyPr/>
        <a:lstStyle/>
        <a:p>
          <a:endParaRPr lang="en-US"/>
        </a:p>
      </dgm:t>
    </dgm:pt>
    <dgm:pt modelId="{58813726-5D96-48C2-80BA-573556D30576}" type="pres">
      <dgm:prSet presAssocID="{D96D5CD1-43F2-46F1-9A37-E7B7D4215E28}" presName="Accent" presStyleLbl="bgShp" presStyleIdx="5" presStyleCnt="6"/>
      <dgm:spPr>
        <a:solidFill>
          <a:srgbClr val="969696"/>
        </a:solidFill>
      </dgm:spPr>
      <dgm:t>
        <a:bodyPr/>
        <a:lstStyle/>
        <a:p>
          <a:endParaRPr lang="en-US"/>
        </a:p>
      </dgm:t>
    </dgm:pt>
    <dgm:pt modelId="{7D3992B0-C53C-4F79-BAC6-1C5B39179AF1}" type="pres">
      <dgm:prSet presAssocID="{D96D5CD1-43F2-46F1-9A37-E7B7D4215E2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012FE-0085-40DB-98C7-2A56D0772697}" srcId="{1B67E415-55E3-4B92-91AB-3053FEBD97E0}" destId="{F0558CDC-35CD-4BD4-B4BC-B58C825D946B}" srcOrd="4" destOrd="0" parTransId="{CD3AA853-A179-4253-B720-F3AEA73D3420}" sibTransId="{9CD6D3CE-3BE8-42D8-9217-AB23A8A08C6A}"/>
    <dgm:cxn modelId="{EF91B5EA-0AB7-42B3-BB05-2E68D09F3880}" srcId="{1B67E415-55E3-4B92-91AB-3053FEBD97E0}" destId="{35149231-2C1A-41BD-92B7-553816827504}" srcOrd="0" destOrd="0" parTransId="{5091B50B-59F1-4ABE-82A8-CE4FD890B59C}" sibTransId="{C40B9D8C-9C19-4A5D-8DD4-E529E6772D8C}"/>
    <dgm:cxn modelId="{84F1CC4A-9341-4F85-AAB3-2FE920B2EC85}" type="presOf" srcId="{2CD44581-F61A-4D62-9B49-203D1A0DEAA3}" destId="{8C453FA9-8590-422A-91E1-C6B3736494F0}" srcOrd="0" destOrd="0" presId="urn:microsoft.com/office/officeart/2011/layout/HexagonRadial"/>
    <dgm:cxn modelId="{5FB93DC1-D28F-42C7-8C6B-C2F8C0E970B2}" srcId="{1B67E415-55E3-4B92-91AB-3053FEBD97E0}" destId="{1A425AB6-B6C1-4404-AF19-1E7BA2D70AAC}" srcOrd="1" destOrd="0" parTransId="{7482FFA6-3E2C-473E-9385-4881F537A18E}" sibTransId="{C62D905D-780A-4E39-B268-B89480EFAD80}"/>
    <dgm:cxn modelId="{C7E20899-3AF5-44BA-B642-CEC504654035}" type="presOf" srcId="{1B67E415-55E3-4B92-91AB-3053FEBD97E0}" destId="{5C475E36-352E-4E76-B499-1AAACDA208D8}" srcOrd="0" destOrd="0" presId="urn:microsoft.com/office/officeart/2011/layout/HexagonRadial"/>
    <dgm:cxn modelId="{BB307D11-82BF-4B2C-951C-A359B6468E77}" type="presOf" srcId="{E75780BB-B78E-4D9F-9A7F-961B3E16706E}" destId="{BB0CF3F5-7507-4706-834E-B84EE1A6D10E}" srcOrd="0" destOrd="0" presId="urn:microsoft.com/office/officeart/2011/layout/HexagonRadial"/>
    <dgm:cxn modelId="{44156D5B-02A0-467F-802F-C8C3F2B0F565}" type="presOf" srcId="{35149231-2C1A-41BD-92B7-553816827504}" destId="{82BB657D-8E4A-480F-8B9E-BE14D0FB4981}" srcOrd="0" destOrd="0" presId="urn:microsoft.com/office/officeart/2011/layout/HexagonRadial"/>
    <dgm:cxn modelId="{4C7E81F8-CCAA-48A2-8DC6-AFBCC88E6733}" type="presOf" srcId="{D96D5CD1-43F2-46F1-9A37-E7B7D4215E28}" destId="{7D3992B0-C53C-4F79-BAC6-1C5B39179AF1}" srcOrd="0" destOrd="0" presId="urn:microsoft.com/office/officeart/2011/layout/HexagonRadial"/>
    <dgm:cxn modelId="{50B6A8B4-21D2-4236-99C9-58B27FDA0237}" srcId="{1B67E415-55E3-4B92-91AB-3053FEBD97E0}" destId="{D96D5CD1-43F2-46F1-9A37-E7B7D4215E28}" srcOrd="5" destOrd="0" parTransId="{70E0CE4B-3C8E-4F54-8D63-B6A1EF15D97C}" sibTransId="{E76A2040-E470-4EE7-910C-3555F176D266}"/>
    <dgm:cxn modelId="{163E345E-5663-4F4B-B53B-22A690A5461B}" type="presOf" srcId="{F0558CDC-35CD-4BD4-B4BC-B58C825D946B}" destId="{C03DA10E-12FB-4907-825B-2B4F0D4A5325}" srcOrd="0" destOrd="0" presId="urn:microsoft.com/office/officeart/2011/layout/HexagonRadial"/>
    <dgm:cxn modelId="{300AA2DA-3264-41CF-AEC4-DF919CA47088}" srcId="{1B67E415-55E3-4B92-91AB-3053FEBD97E0}" destId="{63891C81-1E16-4534-AF67-9D827AB2D55F}" srcOrd="3" destOrd="0" parTransId="{55371DBE-82B4-4DE0-82B3-97DDBB07BD3A}" sibTransId="{14810386-87C1-4CA6-9518-B47150C522C0}"/>
    <dgm:cxn modelId="{56E35A4A-74A9-40F8-A7A5-76BCBA37C610}" srcId="{E75780BB-B78E-4D9F-9A7F-961B3E16706E}" destId="{1B67E415-55E3-4B92-91AB-3053FEBD97E0}" srcOrd="0" destOrd="0" parTransId="{6F62A4B7-1FF0-404E-9B6E-B82A67DC76E1}" sibTransId="{76A6AE39-E6FA-47A1-A8C8-15FE77E0E388}"/>
    <dgm:cxn modelId="{CA4A4CFD-CD19-4F29-9712-2CCCD6BADB02}" srcId="{1B67E415-55E3-4B92-91AB-3053FEBD97E0}" destId="{2CD44581-F61A-4D62-9B49-203D1A0DEAA3}" srcOrd="2" destOrd="0" parTransId="{FA1DBF8C-F873-45B1-AA55-32A2C77A4D03}" sibTransId="{4E391DC8-A2F3-40B1-8F21-8E5FF4262663}"/>
    <dgm:cxn modelId="{B0F52BC7-F57A-48AA-976B-4BFE31B593C7}" type="presOf" srcId="{63891C81-1E16-4534-AF67-9D827AB2D55F}" destId="{4D0F82A8-1DC4-4A5B-BA50-DE81B60A0CD5}" srcOrd="0" destOrd="0" presId="urn:microsoft.com/office/officeart/2011/layout/HexagonRadial"/>
    <dgm:cxn modelId="{F4DC911A-5312-4B68-B1F8-4205D408B374}" type="presOf" srcId="{1A425AB6-B6C1-4404-AF19-1E7BA2D70AAC}" destId="{6DB5D19A-B676-418C-B598-BC5F86813697}" srcOrd="0" destOrd="0" presId="urn:microsoft.com/office/officeart/2011/layout/HexagonRadial"/>
    <dgm:cxn modelId="{59635398-EFB6-4B1E-9AE8-D9571DD19085}" type="presParOf" srcId="{BB0CF3F5-7507-4706-834E-B84EE1A6D10E}" destId="{5C475E36-352E-4E76-B499-1AAACDA208D8}" srcOrd="0" destOrd="0" presId="urn:microsoft.com/office/officeart/2011/layout/HexagonRadial"/>
    <dgm:cxn modelId="{A044FCD0-AEE6-4536-917C-73F24C0F9AED}" type="presParOf" srcId="{BB0CF3F5-7507-4706-834E-B84EE1A6D10E}" destId="{473ADC7B-5D35-48DB-B258-62B6C948B935}" srcOrd="1" destOrd="0" presId="urn:microsoft.com/office/officeart/2011/layout/HexagonRadial"/>
    <dgm:cxn modelId="{E101E5C7-5AD6-45B2-B601-4F72CD3AE8F2}" type="presParOf" srcId="{473ADC7B-5D35-48DB-B258-62B6C948B935}" destId="{76680DDE-47AB-4738-9CBC-BE4BAC740FCA}" srcOrd="0" destOrd="0" presId="urn:microsoft.com/office/officeart/2011/layout/HexagonRadial"/>
    <dgm:cxn modelId="{709274D4-16B1-4D6D-AC1C-6D3D78ABAB1E}" type="presParOf" srcId="{BB0CF3F5-7507-4706-834E-B84EE1A6D10E}" destId="{82BB657D-8E4A-480F-8B9E-BE14D0FB4981}" srcOrd="2" destOrd="0" presId="urn:microsoft.com/office/officeart/2011/layout/HexagonRadial"/>
    <dgm:cxn modelId="{9C7B875D-9784-4342-B764-65FDA0251A0B}" type="presParOf" srcId="{BB0CF3F5-7507-4706-834E-B84EE1A6D10E}" destId="{0C536A8C-5FBF-4DBC-869B-D49D52AD50FD}" srcOrd="3" destOrd="0" presId="urn:microsoft.com/office/officeart/2011/layout/HexagonRadial"/>
    <dgm:cxn modelId="{E0025C73-60D4-47B3-9C26-29D6CDB34456}" type="presParOf" srcId="{0C536A8C-5FBF-4DBC-869B-D49D52AD50FD}" destId="{7C77C50D-6016-48B7-B0D0-551A996022D1}" srcOrd="0" destOrd="0" presId="urn:microsoft.com/office/officeart/2011/layout/HexagonRadial"/>
    <dgm:cxn modelId="{1236CC8A-AB1D-4FC5-B4B6-43EC3F542F6F}" type="presParOf" srcId="{BB0CF3F5-7507-4706-834E-B84EE1A6D10E}" destId="{6DB5D19A-B676-418C-B598-BC5F86813697}" srcOrd="4" destOrd="0" presId="urn:microsoft.com/office/officeart/2011/layout/HexagonRadial"/>
    <dgm:cxn modelId="{09016FD2-6824-4ADB-9905-5A51867B3DAF}" type="presParOf" srcId="{BB0CF3F5-7507-4706-834E-B84EE1A6D10E}" destId="{1F639504-61F4-4FBA-B066-DC789DC81200}" srcOrd="5" destOrd="0" presId="urn:microsoft.com/office/officeart/2011/layout/HexagonRadial"/>
    <dgm:cxn modelId="{EFAB5EFA-BD87-4BB7-801A-313AAE9AA62C}" type="presParOf" srcId="{1F639504-61F4-4FBA-B066-DC789DC81200}" destId="{345B6401-52DC-4B59-BDFE-5F6573000F23}" srcOrd="0" destOrd="0" presId="urn:microsoft.com/office/officeart/2011/layout/HexagonRadial"/>
    <dgm:cxn modelId="{1E3695A9-404E-4335-97E3-F739095DBD10}" type="presParOf" srcId="{BB0CF3F5-7507-4706-834E-B84EE1A6D10E}" destId="{8C453FA9-8590-422A-91E1-C6B3736494F0}" srcOrd="6" destOrd="0" presId="urn:microsoft.com/office/officeart/2011/layout/HexagonRadial"/>
    <dgm:cxn modelId="{AF37B78E-E6B7-4B96-AB75-F0D4E37EBD7F}" type="presParOf" srcId="{BB0CF3F5-7507-4706-834E-B84EE1A6D10E}" destId="{4B6ECB8F-26D7-4322-960A-F88E90CCAB93}" srcOrd="7" destOrd="0" presId="urn:microsoft.com/office/officeart/2011/layout/HexagonRadial"/>
    <dgm:cxn modelId="{54D92C12-3AB3-4879-B178-1FA94ECC9EB3}" type="presParOf" srcId="{4B6ECB8F-26D7-4322-960A-F88E90CCAB93}" destId="{53F060EF-823E-4F86-97E8-EC80955E1958}" srcOrd="0" destOrd="0" presId="urn:microsoft.com/office/officeart/2011/layout/HexagonRadial"/>
    <dgm:cxn modelId="{FC471E9E-3881-41C3-BF79-593AAF67D60D}" type="presParOf" srcId="{BB0CF3F5-7507-4706-834E-B84EE1A6D10E}" destId="{4D0F82A8-1DC4-4A5B-BA50-DE81B60A0CD5}" srcOrd="8" destOrd="0" presId="urn:microsoft.com/office/officeart/2011/layout/HexagonRadial"/>
    <dgm:cxn modelId="{D8ED5089-E089-4073-BBBC-C6E5EF1A7EA2}" type="presParOf" srcId="{BB0CF3F5-7507-4706-834E-B84EE1A6D10E}" destId="{29BE92EB-F222-4EBC-9E3B-4F604C751957}" srcOrd="9" destOrd="0" presId="urn:microsoft.com/office/officeart/2011/layout/HexagonRadial"/>
    <dgm:cxn modelId="{2B1D00F6-833C-4063-8282-889A32017A2B}" type="presParOf" srcId="{29BE92EB-F222-4EBC-9E3B-4F604C751957}" destId="{72336266-13E8-4C4C-913A-A95FA87976EF}" srcOrd="0" destOrd="0" presId="urn:microsoft.com/office/officeart/2011/layout/HexagonRadial"/>
    <dgm:cxn modelId="{A9AA39E6-5482-44C8-9AFF-CDF7703B9487}" type="presParOf" srcId="{BB0CF3F5-7507-4706-834E-B84EE1A6D10E}" destId="{C03DA10E-12FB-4907-825B-2B4F0D4A5325}" srcOrd="10" destOrd="0" presId="urn:microsoft.com/office/officeart/2011/layout/HexagonRadial"/>
    <dgm:cxn modelId="{D8569364-A95C-483C-9677-76934D96AB7B}" type="presParOf" srcId="{BB0CF3F5-7507-4706-834E-B84EE1A6D10E}" destId="{AD8ABA16-885B-4D32-99C3-72BF3234E1BA}" srcOrd="11" destOrd="0" presId="urn:microsoft.com/office/officeart/2011/layout/HexagonRadial"/>
    <dgm:cxn modelId="{ECCD8612-8E24-44A9-9BFC-610ECB2E72EE}" type="presParOf" srcId="{AD8ABA16-885B-4D32-99C3-72BF3234E1BA}" destId="{58813726-5D96-48C2-80BA-573556D30576}" srcOrd="0" destOrd="0" presId="urn:microsoft.com/office/officeart/2011/layout/HexagonRadial"/>
    <dgm:cxn modelId="{5677D3EF-94FA-4CDB-9FFA-311B63700B5C}" type="presParOf" srcId="{BB0CF3F5-7507-4706-834E-B84EE1A6D10E}" destId="{7D3992B0-C53C-4F79-BAC6-1C5B39179AF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8ED98-2820-4247-BF06-0C80E19208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47B4E1-E0FF-4578-BE5C-2907D2CDCB1C}">
      <dgm:prSet phldrT="[Text]" custT="1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Identify &amp; Develop Key Concept from Research Statement</a:t>
          </a:r>
          <a:endParaRPr lang="en-US" sz="1800" dirty="0">
            <a:latin typeface="Constantia" panose="02030602050306030303" pitchFamily="18" charset="0"/>
          </a:endParaRPr>
        </a:p>
      </dgm:t>
    </dgm:pt>
    <dgm:pt modelId="{E8E925EB-2911-4338-A3AC-352CA2E623AD}" type="parTrans" cxnId="{64CD56C9-4F4D-48C5-B9C8-925F53BAFE02}">
      <dgm:prSet/>
      <dgm:spPr/>
      <dgm:t>
        <a:bodyPr/>
        <a:lstStyle/>
        <a:p>
          <a:endParaRPr lang="en-US" sz="2800"/>
        </a:p>
      </dgm:t>
    </dgm:pt>
    <dgm:pt modelId="{EEC139D9-614B-48FE-A2E6-606A8AAEC9E7}" type="sibTrans" cxnId="{64CD56C9-4F4D-48C5-B9C8-925F53BAFE02}">
      <dgm:prSet/>
      <dgm:spPr/>
      <dgm:t>
        <a:bodyPr/>
        <a:lstStyle/>
        <a:p>
          <a:endParaRPr lang="en-US" sz="2800"/>
        </a:p>
      </dgm:t>
    </dgm:pt>
    <dgm:pt modelId="{0A756ED7-9007-4C18-A56F-C3BFAC6E5F91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Construct search term or keyword</a:t>
          </a:r>
          <a:endParaRPr lang="en-US" sz="1800" dirty="0">
            <a:latin typeface="Constantia" panose="02030602050306030303" pitchFamily="18" charset="0"/>
          </a:endParaRPr>
        </a:p>
      </dgm:t>
    </dgm:pt>
    <dgm:pt modelId="{315A2C13-D1B4-4B0F-AD95-C49910C28260}" type="parTrans" cxnId="{127AD29F-7249-4870-93DB-E7A64C845EE7}">
      <dgm:prSet/>
      <dgm:spPr/>
      <dgm:t>
        <a:bodyPr/>
        <a:lstStyle/>
        <a:p>
          <a:endParaRPr lang="en-US" sz="2800"/>
        </a:p>
      </dgm:t>
    </dgm:pt>
    <dgm:pt modelId="{4E13500F-E777-48EB-B44D-4E0535E54714}" type="sibTrans" cxnId="{127AD29F-7249-4870-93DB-E7A64C845EE7}">
      <dgm:prSet/>
      <dgm:spPr/>
      <dgm:t>
        <a:bodyPr/>
        <a:lstStyle/>
        <a:p>
          <a:endParaRPr lang="en-US" sz="2800"/>
        </a:p>
      </dgm:t>
    </dgm:pt>
    <dgm:pt modelId="{599A81AA-1904-410C-B4A1-C4E41AA7825D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Synonym/Antonym</a:t>
          </a:r>
          <a:endParaRPr lang="en-US" sz="1400" dirty="0">
            <a:latin typeface="Constantia" panose="02030602050306030303" pitchFamily="18" charset="0"/>
          </a:endParaRPr>
        </a:p>
      </dgm:t>
    </dgm:pt>
    <dgm:pt modelId="{68A800F4-CB1B-439A-82C3-791200940C14}" type="parTrans" cxnId="{D0082F84-5AD9-4D73-BEF3-765EB3A0D9BE}">
      <dgm:prSet/>
      <dgm:spPr/>
      <dgm:t>
        <a:bodyPr/>
        <a:lstStyle/>
        <a:p>
          <a:endParaRPr lang="en-US" sz="2800"/>
        </a:p>
      </dgm:t>
    </dgm:pt>
    <dgm:pt modelId="{F5A55CF2-4932-42E0-8B74-51F8438EC87B}" type="sibTrans" cxnId="{D0082F84-5AD9-4D73-BEF3-765EB3A0D9BE}">
      <dgm:prSet/>
      <dgm:spPr/>
      <dgm:t>
        <a:bodyPr/>
        <a:lstStyle/>
        <a:p>
          <a:endParaRPr lang="en-US" sz="2800"/>
        </a:p>
      </dgm:t>
    </dgm:pt>
    <dgm:pt modelId="{C3F623D0-6AF8-428C-BBC3-9E6B8CB84673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Singular/Plural</a:t>
          </a:r>
          <a:endParaRPr lang="en-US" sz="1400" dirty="0">
            <a:latin typeface="Constantia" panose="02030602050306030303" pitchFamily="18" charset="0"/>
          </a:endParaRPr>
        </a:p>
      </dgm:t>
    </dgm:pt>
    <dgm:pt modelId="{B9537C13-70C0-4509-A2F7-4FF61008285F}" type="parTrans" cxnId="{45073BAF-D012-44BD-9D77-B3C1142FF14C}">
      <dgm:prSet/>
      <dgm:spPr/>
      <dgm:t>
        <a:bodyPr/>
        <a:lstStyle/>
        <a:p>
          <a:endParaRPr lang="en-US" sz="2800"/>
        </a:p>
      </dgm:t>
    </dgm:pt>
    <dgm:pt modelId="{98AA70E2-80CE-45E8-B877-8E33E752B679}" type="sibTrans" cxnId="{45073BAF-D012-44BD-9D77-B3C1142FF14C}">
      <dgm:prSet/>
      <dgm:spPr/>
      <dgm:t>
        <a:bodyPr/>
        <a:lstStyle/>
        <a:p>
          <a:endParaRPr lang="en-US" sz="2800"/>
        </a:p>
      </dgm:t>
    </dgm:pt>
    <dgm:pt modelId="{5ADA47AC-CAE7-410C-8E9F-41210B6FFC42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Variant in Spelling</a:t>
          </a:r>
          <a:endParaRPr lang="en-US" sz="1400" dirty="0">
            <a:latin typeface="Constantia" panose="02030602050306030303" pitchFamily="18" charset="0"/>
          </a:endParaRPr>
        </a:p>
      </dgm:t>
    </dgm:pt>
    <dgm:pt modelId="{7D312315-7FF3-4466-90E8-E1D807FA6159}" type="parTrans" cxnId="{9A584B02-1996-457C-BF11-05E7E9C5F412}">
      <dgm:prSet/>
      <dgm:spPr/>
      <dgm:t>
        <a:bodyPr/>
        <a:lstStyle/>
        <a:p>
          <a:endParaRPr lang="en-US" sz="2800"/>
        </a:p>
      </dgm:t>
    </dgm:pt>
    <dgm:pt modelId="{011F0AB3-45AA-4CB4-8E05-A0765D6E6C43}" type="sibTrans" cxnId="{9A584B02-1996-457C-BF11-05E7E9C5F412}">
      <dgm:prSet/>
      <dgm:spPr/>
      <dgm:t>
        <a:bodyPr/>
        <a:lstStyle/>
        <a:p>
          <a:endParaRPr lang="en-US" sz="2800"/>
        </a:p>
      </dgm:t>
    </dgm:pt>
    <dgm:pt modelId="{F3CD5091-25B3-48E3-A27E-0EE0C7A0E0DA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Acronym</a:t>
          </a:r>
          <a:endParaRPr lang="en-US" sz="1400" dirty="0">
            <a:latin typeface="Constantia" panose="02030602050306030303" pitchFamily="18" charset="0"/>
          </a:endParaRPr>
        </a:p>
      </dgm:t>
    </dgm:pt>
    <dgm:pt modelId="{691F2F9F-FF8A-47A4-8513-428788E99511}" type="parTrans" cxnId="{465886E0-4DE4-4007-8DE5-F7884D05800C}">
      <dgm:prSet/>
      <dgm:spPr/>
      <dgm:t>
        <a:bodyPr/>
        <a:lstStyle/>
        <a:p>
          <a:endParaRPr lang="en-US" sz="2800"/>
        </a:p>
      </dgm:t>
    </dgm:pt>
    <dgm:pt modelId="{CAD10CC2-90CA-4FB4-A37C-E4F9A0CEB8D5}" type="sibTrans" cxnId="{465886E0-4DE4-4007-8DE5-F7884D05800C}">
      <dgm:prSet/>
      <dgm:spPr/>
      <dgm:t>
        <a:bodyPr/>
        <a:lstStyle/>
        <a:p>
          <a:endParaRPr lang="en-US" sz="2800"/>
        </a:p>
      </dgm:t>
    </dgm:pt>
    <dgm:pt modelId="{469E339D-79C6-4E2C-9EA1-5DFB5210A1A1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Controlled Vocabulary or Subject Heading (</a:t>
          </a:r>
          <a:r>
            <a:rPr lang="en-US" sz="1800" dirty="0" err="1" smtClean="0">
              <a:latin typeface="Constantia" panose="02030602050306030303" pitchFamily="18" charset="0"/>
            </a:rPr>
            <a:t>eg</a:t>
          </a:r>
          <a:r>
            <a:rPr lang="en-US" sz="1800" dirty="0" smtClean="0">
              <a:latin typeface="Constantia" panose="02030602050306030303" pitchFamily="18" charset="0"/>
            </a:rPr>
            <a:t>: </a:t>
          </a:r>
          <a:r>
            <a:rPr lang="en-US" sz="1800" dirty="0" err="1" smtClean="0">
              <a:latin typeface="Constantia" panose="02030602050306030303" pitchFamily="18" charset="0"/>
            </a:rPr>
            <a:t>MeSH</a:t>
          </a:r>
          <a:r>
            <a:rPr lang="en-US" sz="1800" dirty="0" smtClean="0">
              <a:latin typeface="Constantia" panose="02030602050306030303" pitchFamily="18" charset="0"/>
            </a:rPr>
            <a:t>)</a:t>
          </a:r>
          <a:endParaRPr lang="en-US" sz="1800" dirty="0">
            <a:latin typeface="Constantia" panose="02030602050306030303" pitchFamily="18" charset="0"/>
          </a:endParaRPr>
        </a:p>
      </dgm:t>
    </dgm:pt>
    <dgm:pt modelId="{2F7EA938-AE73-4A29-A879-2457D12F7899}" type="parTrans" cxnId="{0A2802B5-4905-422A-8923-0054B84B797C}">
      <dgm:prSet/>
      <dgm:spPr/>
      <dgm:t>
        <a:bodyPr/>
        <a:lstStyle/>
        <a:p>
          <a:endParaRPr lang="en-US" sz="2800"/>
        </a:p>
      </dgm:t>
    </dgm:pt>
    <dgm:pt modelId="{209D4E5C-ACDD-4BBB-9D63-BCDA5328855D}" type="sibTrans" cxnId="{0A2802B5-4905-422A-8923-0054B84B797C}">
      <dgm:prSet/>
      <dgm:spPr/>
      <dgm:t>
        <a:bodyPr/>
        <a:lstStyle/>
        <a:p>
          <a:endParaRPr lang="en-US" sz="2800"/>
        </a:p>
      </dgm:t>
    </dgm:pt>
    <dgm:pt modelId="{C31EB506-966A-4F49-9040-27382C049CA3}">
      <dgm:prSet phldrT="[Text]" custT="1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Documenting, Managing &amp; Evaluating (search string &amp; search result)</a:t>
          </a:r>
          <a:endParaRPr lang="en-US" sz="1800" dirty="0">
            <a:latin typeface="Constantia" panose="02030602050306030303" pitchFamily="18" charset="0"/>
          </a:endParaRPr>
        </a:p>
      </dgm:t>
    </dgm:pt>
    <dgm:pt modelId="{7ED21150-BE1E-4562-828A-9F58B901E3B3}" type="parTrans" cxnId="{E6D13302-71FB-4B82-8532-6ADBEBFC58BA}">
      <dgm:prSet/>
      <dgm:spPr/>
      <dgm:t>
        <a:bodyPr/>
        <a:lstStyle/>
        <a:p>
          <a:endParaRPr lang="en-US" sz="2800"/>
        </a:p>
      </dgm:t>
    </dgm:pt>
    <dgm:pt modelId="{6315CD68-ECAA-4AC9-909E-749142374567}" type="sibTrans" cxnId="{E6D13302-71FB-4B82-8532-6ADBEBFC58BA}">
      <dgm:prSet/>
      <dgm:spPr/>
      <dgm:t>
        <a:bodyPr/>
        <a:lstStyle/>
        <a:p>
          <a:endParaRPr lang="en-US" sz="2800"/>
        </a:p>
      </dgm:t>
    </dgm:pt>
    <dgm:pt modelId="{D4AA1206-01A3-4EE2-B2CC-70952128212F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Evaluate and review the search result or search tem (precision)</a:t>
          </a:r>
          <a:endParaRPr lang="en-US" sz="1800" dirty="0">
            <a:latin typeface="Constantia" panose="02030602050306030303" pitchFamily="18" charset="0"/>
          </a:endParaRPr>
        </a:p>
      </dgm:t>
    </dgm:pt>
    <dgm:pt modelId="{D33971C8-16FA-45D8-89FD-700EF5E6F8D7}" type="parTrans" cxnId="{D20DB4CE-D155-4BF8-AC39-A361E078544D}">
      <dgm:prSet/>
      <dgm:spPr/>
      <dgm:t>
        <a:bodyPr/>
        <a:lstStyle/>
        <a:p>
          <a:endParaRPr lang="en-US" sz="2800"/>
        </a:p>
      </dgm:t>
    </dgm:pt>
    <dgm:pt modelId="{F3708D91-24B9-47DC-8900-FE17ECF81272}" type="sibTrans" cxnId="{D20DB4CE-D155-4BF8-AC39-A361E078544D}">
      <dgm:prSet/>
      <dgm:spPr/>
      <dgm:t>
        <a:bodyPr/>
        <a:lstStyle/>
        <a:p>
          <a:endParaRPr lang="en-US" sz="2800"/>
        </a:p>
      </dgm:t>
    </dgm:pt>
    <dgm:pt modelId="{5DB584F8-68F7-45D1-A7AF-20571782E7AF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Evaluate the content for selection</a:t>
          </a:r>
          <a:endParaRPr lang="en-US" sz="1800" dirty="0">
            <a:latin typeface="Constantia" panose="02030602050306030303" pitchFamily="18" charset="0"/>
          </a:endParaRPr>
        </a:p>
      </dgm:t>
    </dgm:pt>
    <dgm:pt modelId="{6B29CCDD-0131-4D41-BC5F-AE87F6EDB0EB}" type="parTrans" cxnId="{7D13F5BC-3B49-465C-9E3C-42AAD7A51FB8}">
      <dgm:prSet/>
      <dgm:spPr/>
      <dgm:t>
        <a:bodyPr/>
        <a:lstStyle/>
        <a:p>
          <a:endParaRPr lang="en-US" sz="2800"/>
        </a:p>
      </dgm:t>
    </dgm:pt>
    <dgm:pt modelId="{D6C2F488-5914-4C2B-9E35-59B5E2F2D801}" type="sibTrans" cxnId="{7D13F5BC-3B49-465C-9E3C-42AAD7A51FB8}">
      <dgm:prSet/>
      <dgm:spPr/>
      <dgm:t>
        <a:bodyPr/>
        <a:lstStyle/>
        <a:p>
          <a:endParaRPr lang="en-US" sz="2800"/>
        </a:p>
      </dgm:t>
    </dgm:pt>
    <dgm:pt modelId="{35EFEE2E-F72B-4746-B9E3-325535B3CAAD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Keep your search documented for future usage</a:t>
          </a:r>
          <a:endParaRPr lang="en-US" sz="1800" dirty="0">
            <a:latin typeface="Constantia" panose="02030602050306030303" pitchFamily="18" charset="0"/>
          </a:endParaRPr>
        </a:p>
      </dgm:t>
    </dgm:pt>
    <dgm:pt modelId="{36003CFB-DFD7-41BE-A4AF-C2F798A6AAA6}" type="parTrans" cxnId="{45A65704-4A75-4548-9EFB-E5B274F1C296}">
      <dgm:prSet/>
      <dgm:spPr/>
      <dgm:t>
        <a:bodyPr/>
        <a:lstStyle/>
        <a:p>
          <a:endParaRPr lang="en-US" sz="2800"/>
        </a:p>
      </dgm:t>
    </dgm:pt>
    <dgm:pt modelId="{229E6F7F-7230-4E35-9CF4-B5B43F2F922D}" type="sibTrans" cxnId="{45A65704-4A75-4548-9EFB-E5B274F1C296}">
      <dgm:prSet/>
      <dgm:spPr/>
      <dgm:t>
        <a:bodyPr/>
        <a:lstStyle/>
        <a:p>
          <a:endParaRPr lang="en-US" sz="2800"/>
        </a:p>
      </dgm:t>
    </dgm:pt>
    <dgm:pt modelId="{2D703917-4587-4C5B-A2B0-43E4C6224A27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Organize your content</a:t>
          </a:r>
          <a:endParaRPr lang="en-US" sz="1800" dirty="0">
            <a:latin typeface="Constantia" panose="02030602050306030303" pitchFamily="18" charset="0"/>
          </a:endParaRPr>
        </a:p>
      </dgm:t>
    </dgm:pt>
    <dgm:pt modelId="{9E8929D5-1D4E-4960-B4F2-7D6004046A10}" type="parTrans" cxnId="{55FC5355-3645-483C-8936-97EB97012695}">
      <dgm:prSet/>
      <dgm:spPr/>
      <dgm:t>
        <a:bodyPr/>
        <a:lstStyle/>
        <a:p>
          <a:endParaRPr lang="en-US" sz="2800"/>
        </a:p>
      </dgm:t>
    </dgm:pt>
    <dgm:pt modelId="{C9B1A1E3-BF35-4166-8907-B13C2670D401}" type="sibTrans" cxnId="{55FC5355-3645-483C-8936-97EB97012695}">
      <dgm:prSet/>
      <dgm:spPr/>
      <dgm:t>
        <a:bodyPr/>
        <a:lstStyle/>
        <a:p>
          <a:endParaRPr lang="en-US" sz="2800"/>
        </a:p>
      </dgm:t>
    </dgm:pt>
    <dgm:pt modelId="{D2FA28C2-E25A-4A86-9EE0-878AF9B10485}">
      <dgm:prSet phldrT="[Text]" custT="1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Apply Relevant Search Technique and Strategy to Develop a Search String</a:t>
          </a:r>
          <a:endParaRPr lang="en-US" sz="1800" dirty="0">
            <a:latin typeface="Constantia" panose="02030602050306030303" pitchFamily="18" charset="0"/>
          </a:endParaRPr>
        </a:p>
      </dgm:t>
    </dgm:pt>
    <dgm:pt modelId="{6295C27C-5BA6-440A-B395-A60FED038FF3}" type="parTrans" cxnId="{0D0F9E24-DCD5-4333-95E5-2180D232500F}">
      <dgm:prSet/>
      <dgm:spPr/>
      <dgm:t>
        <a:bodyPr/>
        <a:lstStyle/>
        <a:p>
          <a:endParaRPr lang="en-US" sz="2800"/>
        </a:p>
      </dgm:t>
    </dgm:pt>
    <dgm:pt modelId="{A89CCC70-394F-4493-AD9C-1370A22C981C}" type="sibTrans" cxnId="{0D0F9E24-DCD5-4333-95E5-2180D232500F}">
      <dgm:prSet/>
      <dgm:spPr/>
      <dgm:t>
        <a:bodyPr/>
        <a:lstStyle/>
        <a:p>
          <a:endParaRPr lang="en-US" sz="2800"/>
        </a:p>
      </dgm:t>
    </dgm:pt>
    <dgm:pt modelId="{C31FD4DD-F392-46C6-813C-547B4797C246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Truncation (child*)</a:t>
          </a:r>
          <a:endParaRPr lang="en-US" sz="1800" dirty="0">
            <a:latin typeface="Constantia" panose="02030602050306030303" pitchFamily="18" charset="0"/>
          </a:endParaRPr>
        </a:p>
      </dgm:t>
    </dgm:pt>
    <dgm:pt modelId="{43B3887E-DA20-413B-9F53-557EFE905C77}" type="parTrans" cxnId="{2031507F-3C51-4B1B-B68B-3AFD6C67E7CF}">
      <dgm:prSet/>
      <dgm:spPr/>
      <dgm:t>
        <a:bodyPr/>
        <a:lstStyle/>
        <a:p>
          <a:endParaRPr lang="en-US" sz="2800"/>
        </a:p>
      </dgm:t>
    </dgm:pt>
    <dgm:pt modelId="{B8F70765-9D12-49BB-86D4-D001FD8BB9B7}" type="sibTrans" cxnId="{2031507F-3C51-4B1B-B68B-3AFD6C67E7CF}">
      <dgm:prSet/>
      <dgm:spPr/>
      <dgm:t>
        <a:bodyPr/>
        <a:lstStyle/>
        <a:p>
          <a:endParaRPr lang="en-US" sz="2800"/>
        </a:p>
      </dgm:t>
    </dgm:pt>
    <dgm:pt modelId="{D10E2B56-0F14-4B18-9DBB-C042DE0AE817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Wildcard (</a:t>
          </a:r>
          <a:r>
            <a:rPr lang="en-US" sz="1800" dirty="0" err="1" smtClean="0">
              <a:latin typeface="Constantia" panose="02030602050306030303" pitchFamily="18" charset="0"/>
            </a:rPr>
            <a:t>wom?n</a:t>
          </a:r>
          <a:r>
            <a:rPr lang="en-US" sz="1800" dirty="0" smtClean="0">
              <a:latin typeface="Constantia" panose="02030602050306030303" pitchFamily="18" charset="0"/>
            </a:rPr>
            <a:t>)</a:t>
          </a:r>
          <a:endParaRPr lang="en-US" sz="1800" dirty="0">
            <a:latin typeface="Constantia" panose="02030602050306030303" pitchFamily="18" charset="0"/>
          </a:endParaRPr>
        </a:p>
      </dgm:t>
    </dgm:pt>
    <dgm:pt modelId="{E9ADECDF-7F68-46F1-BE5A-1CCD28522034}" type="parTrans" cxnId="{82DDA103-4BC0-48BF-B003-4FE44AC366A3}">
      <dgm:prSet/>
      <dgm:spPr/>
      <dgm:t>
        <a:bodyPr/>
        <a:lstStyle/>
        <a:p>
          <a:endParaRPr lang="en-US" sz="2800"/>
        </a:p>
      </dgm:t>
    </dgm:pt>
    <dgm:pt modelId="{3D01E1D7-1533-4FD9-89F3-540AE7AEDCA9}" type="sibTrans" cxnId="{82DDA103-4BC0-48BF-B003-4FE44AC366A3}">
      <dgm:prSet/>
      <dgm:spPr/>
      <dgm:t>
        <a:bodyPr/>
        <a:lstStyle/>
        <a:p>
          <a:endParaRPr lang="en-US" sz="2800"/>
        </a:p>
      </dgm:t>
    </dgm:pt>
    <dgm:pt modelId="{1EADBF43-9D27-44E4-9DED-958C34E953C2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Phrase (“muscle spasm”)</a:t>
          </a:r>
          <a:endParaRPr lang="en-US" sz="1800" dirty="0">
            <a:latin typeface="Constantia" panose="02030602050306030303" pitchFamily="18" charset="0"/>
          </a:endParaRPr>
        </a:p>
      </dgm:t>
    </dgm:pt>
    <dgm:pt modelId="{1F93DA75-81C2-4200-9679-33BE1F3B98C8}" type="parTrans" cxnId="{1785C61E-2419-4E4C-9132-D9DC1F65358E}">
      <dgm:prSet/>
      <dgm:spPr/>
      <dgm:t>
        <a:bodyPr/>
        <a:lstStyle/>
        <a:p>
          <a:endParaRPr lang="en-US" sz="2800"/>
        </a:p>
      </dgm:t>
    </dgm:pt>
    <dgm:pt modelId="{0B4868D2-B0BA-493B-AC4A-D9CBD728ADEE}" type="sibTrans" cxnId="{1785C61E-2419-4E4C-9132-D9DC1F65358E}">
      <dgm:prSet/>
      <dgm:spPr/>
      <dgm:t>
        <a:bodyPr/>
        <a:lstStyle/>
        <a:p>
          <a:endParaRPr lang="en-US" sz="2800"/>
        </a:p>
      </dgm:t>
    </dgm:pt>
    <dgm:pt modelId="{39D77004-3CEE-4E95-BCF4-9DC9D734E46B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Same concept (OR)</a:t>
          </a:r>
          <a:endParaRPr lang="en-US" sz="1800" dirty="0">
            <a:latin typeface="Constantia" panose="02030602050306030303" pitchFamily="18" charset="0"/>
          </a:endParaRPr>
        </a:p>
      </dgm:t>
    </dgm:pt>
    <dgm:pt modelId="{1E9671D8-7171-4ABC-8AB5-48C8C89D28A5}" type="parTrans" cxnId="{FB9DF463-DEB2-4370-A454-94F02B5BA7F1}">
      <dgm:prSet/>
      <dgm:spPr/>
      <dgm:t>
        <a:bodyPr/>
        <a:lstStyle/>
        <a:p>
          <a:endParaRPr lang="en-US" sz="2800"/>
        </a:p>
      </dgm:t>
    </dgm:pt>
    <dgm:pt modelId="{B3E7A136-591F-45E0-8313-D537901190BF}" type="sibTrans" cxnId="{FB9DF463-DEB2-4370-A454-94F02B5BA7F1}">
      <dgm:prSet/>
      <dgm:spPr/>
      <dgm:t>
        <a:bodyPr/>
        <a:lstStyle/>
        <a:p>
          <a:endParaRPr lang="en-US" sz="2800"/>
        </a:p>
      </dgm:t>
    </dgm:pt>
    <dgm:pt modelId="{9076362B-AEC0-467C-9C9B-2548274C2452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Combine concept (AND)</a:t>
          </a:r>
          <a:endParaRPr lang="en-US" sz="1800" dirty="0">
            <a:latin typeface="Constantia" panose="02030602050306030303" pitchFamily="18" charset="0"/>
          </a:endParaRPr>
        </a:p>
      </dgm:t>
    </dgm:pt>
    <dgm:pt modelId="{175C3C89-95C8-4E34-8DA7-9B4F80B116C5}" type="parTrans" cxnId="{E4E85FEC-F02F-4026-BF4B-8C0314ECAE9D}">
      <dgm:prSet/>
      <dgm:spPr/>
      <dgm:t>
        <a:bodyPr/>
        <a:lstStyle/>
        <a:p>
          <a:endParaRPr lang="en-US" sz="2800"/>
        </a:p>
      </dgm:t>
    </dgm:pt>
    <dgm:pt modelId="{424E0BF0-6FD8-4C78-B55B-69B72E4ECC78}" type="sibTrans" cxnId="{E4E85FEC-F02F-4026-BF4B-8C0314ECAE9D}">
      <dgm:prSet/>
      <dgm:spPr/>
      <dgm:t>
        <a:bodyPr/>
        <a:lstStyle/>
        <a:p>
          <a:endParaRPr lang="en-US" sz="2800"/>
        </a:p>
      </dgm:t>
    </dgm:pt>
    <dgm:pt modelId="{3A770030-4F3B-44D2-8B6E-42FDDD9151F9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Nesting ()</a:t>
          </a:r>
          <a:endParaRPr lang="en-US" sz="1800" dirty="0">
            <a:latin typeface="Constantia" panose="02030602050306030303" pitchFamily="18" charset="0"/>
          </a:endParaRPr>
        </a:p>
      </dgm:t>
    </dgm:pt>
    <dgm:pt modelId="{E3F437E9-51E3-49A5-BE1C-6C995BEDC1CD}" type="parTrans" cxnId="{7EA749A4-09E5-4958-BEFF-BB09619CCAB4}">
      <dgm:prSet/>
      <dgm:spPr/>
      <dgm:t>
        <a:bodyPr/>
        <a:lstStyle/>
        <a:p>
          <a:endParaRPr lang="en-US" sz="2800"/>
        </a:p>
      </dgm:t>
    </dgm:pt>
    <dgm:pt modelId="{D4BD5B0B-43C8-4770-89BD-CF04432CD46D}" type="sibTrans" cxnId="{7EA749A4-09E5-4958-BEFF-BB09619CCAB4}">
      <dgm:prSet/>
      <dgm:spPr/>
      <dgm:t>
        <a:bodyPr/>
        <a:lstStyle/>
        <a:p>
          <a:endParaRPr lang="en-US" sz="2800"/>
        </a:p>
      </dgm:t>
    </dgm:pt>
    <dgm:pt modelId="{98401DE6-D99E-4701-9859-63EC309A0593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Eliminating concept (NOT)</a:t>
          </a:r>
          <a:endParaRPr lang="en-US" sz="1800" dirty="0">
            <a:latin typeface="Constantia" panose="02030602050306030303" pitchFamily="18" charset="0"/>
          </a:endParaRPr>
        </a:p>
      </dgm:t>
    </dgm:pt>
    <dgm:pt modelId="{750B8480-49A3-48F3-8C2D-AED85443C13D}" type="parTrans" cxnId="{BD41CECA-5652-4DCB-9C94-24AE47A5665D}">
      <dgm:prSet/>
      <dgm:spPr/>
      <dgm:t>
        <a:bodyPr/>
        <a:lstStyle/>
        <a:p>
          <a:endParaRPr lang="en-US" sz="2800"/>
        </a:p>
      </dgm:t>
    </dgm:pt>
    <dgm:pt modelId="{B6988B61-3BAB-4007-B27C-863A484570D3}" type="sibTrans" cxnId="{BD41CECA-5652-4DCB-9C94-24AE47A5665D}">
      <dgm:prSet/>
      <dgm:spPr/>
      <dgm:t>
        <a:bodyPr/>
        <a:lstStyle/>
        <a:p>
          <a:endParaRPr lang="en-US" sz="2800"/>
        </a:p>
      </dgm:t>
    </dgm:pt>
    <dgm:pt modelId="{65C9C917-A272-4625-9625-D60F072174ED}">
      <dgm:prSet phldrT="[Text]" custT="1"/>
      <dgm:spPr>
        <a:solidFill>
          <a:srgbClr val="006CAB"/>
        </a:solidFill>
        <a:ln>
          <a:solidFill>
            <a:srgbClr val="006CAB"/>
          </a:solidFill>
        </a:ln>
      </dgm:spPr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Choose the Relevant Database or Search Engine</a:t>
          </a:r>
          <a:endParaRPr lang="en-US" sz="1800" dirty="0">
            <a:latin typeface="Constantia" panose="02030602050306030303" pitchFamily="18" charset="0"/>
          </a:endParaRPr>
        </a:p>
      </dgm:t>
    </dgm:pt>
    <dgm:pt modelId="{617374BB-15AD-45E5-AD40-4114FDD169D8}" type="parTrans" cxnId="{7E165FC4-3DB0-4F4C-A29C-5973BD48C3DA}">
      <dgm:prSet/>
      <dgm:spPr/>
      <dgm:t>
        <a:bodyPr/>
        <a:lstStyle/>
        <a:p>
          <a:endParaRPr lang="en-US" sz="2800"/>
        </a:p>
      </dgm:t>
    </dgm:pt>
    <dgm:pt modelId="{AA4518B3-C0C0-4615-9E28-C92803AF7982}" type="sibTrans" cxnId="{7E165FC4-3DB0-4F4C-A29C-5973BD48C3DA}">
      <dgm:prSet/>
      <dgm:spPr/>
      <dgm:t>
        <a:bodyPr/>
        <a:lstStyle/>
        <a:p>
          <a:endParaRPr lang="en-US" sz="2800"/>
        </a:p>
      </dgm:t>
    </dgm:pt>
    <dgm:pt modelId="{305A25A3-1A02-4D47-B9EE-2FE08EDEC3B8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Index &amp; Abstract database</a:t>
          </a:r>
          <a:endParaRPr lang="en-US" sz="1800" dirty="0">
            <a:latin typeface="Constantia" panose="02030602050306030303" pitchFamily="18" charset="0"/>
          </a:endParaRPr>
        </a:p>
      </dgm:t>
    </dgm:pt>
    <dgm:pt modelId="{CE7CE08A-BA31-4D91-B6FD-C54EBCD129F7}" type="parTrans" cxnId="{C9D6D90A-AAD1-46F1-9696-FE603D098250}">
      <dgm:prSet/>
      <dgm:spPr/>
      <dgm:t>
        <a:bodyPr/>
        <a:lstStyle/>
        <a:p>
          <a:endParaRPr lang="en-US" sz="2800"/>
        </a:p>
      </dgm:t>
    </dgm:pt>
    <dgm:pt modelId="{C7D02DF7-0995-4507-991A-D82769BB9A3D}" type="sibTrans" cxnId="{C9D6D90A-AAD1-46F1-9696-FE603D098250}">
      <dgm:prSet/>
      <dgm:spPr/>
      <dgm:t>
        <a:bodyPr/>
        <a:lstStyle/>
        <a:p>
          <a:endParaRPr lang="en-US" sz="2800"/>
        </a:p>
      </dgm:t>
    </dgm:pt>
    <dgm:pt modelId="{5230CCDC-79B0-4594-BA54-60786E86BCC5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Full text database</a:t>
          </a:r>
          <a:endParaRPr lang="en-US" sz="1800" dirty="0">
            <a:latin typeface="Constantia" panose="02030602050306030303" pitchFamily="18" charset="0"/>
          </a:endParaRPr>
        </a:p>
      </dgm:t>
    </dgm:pt>
    <dgm:pt modelId="{1C51658F-1B52-4D33-B13A-F18710B96683}" type="parTrans" cxnId="{A12EF5EA-9625-47B1-B411-7B92CFF32E41}">
      <dgm:prSet/>
      <dgm:spPr/>
      <dgm:t>
        <a:bodyPr/>
        <a:lstStyle/>
        <a:p>
          <a:endParaRPr lang="en-US" sz="2800"/>
        </a:p>
      </dgm:t>
    </dgm:pt>
    <dgm:pt modelId="{36B20E12-AE2C-4347-B274-906D485CB13F}" type="sibTrans" cxnId="{A12EF5EA-9625-47B1-B411-7B92CFF32E41}">
      <dgm:prSet/>
      <dgm:spPr/>
      <dgm:t>
        <a:bodyPr/>
        <a:lstStyle/>
        <a:p>
          <a:endParaRPr lang="en-US" sz="2800"/>
        </a:p>
      </dgm:t>
    </dgm:pt>
    <dgm:pt modelId="{F1E1C1A1-B2C7-4892-B49A-C12EB68BDF91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Search Engine</a:t>
          </a:r>
          <a:endParaRPr lang="en-US" sz="1800" dirty="0">
            <a:latin typeface="Constantia" panose="02030602050306030303" pitchFamily="18" charset="0"/>
          </a:endParaRPr>
        </a:p>
      </dgm:t>
    </dgm:pt>
    <dgm:pt modelId="{F67875E7-47EC-4D01-A750-93E2C6E44234}" type="parTrans" cxnId="{B08B2B0A-7BEB-430C-B8AA-6B259E0EC088}">
      <dgm:prSet/>
      <dgm:spPr/>
      <dgm:t>
        <a:bodyPr/>
        <a:lstStyle/>
        <a:p>
          <a:endParaRPr lang="en-US" sz="2800"/>
        </a:p>
      </dgm:t>
    </dgm:pt>
    <dgm:pt modelId="{FC642747-A99F-435C-B27B-3405F51EC18F}" type="sibTrans" cxnId="{B08B2B0A-7BEB-430C-B8AA-6B259E0EC088}">
      <dgm:prSet/>
      <dgm:spPr/>
      <dgm:t>
        <a:bodyPr/>
        <a:lstStyle/>
        <a:p>
          <a:endParaRPr lang="en-US" sz="2800"/>
        </a:p>
      </dgm:t>
    </dgm:pt>
    <dgm:pt modelId="{69925B64-BF35-4329-B298-7077720486DD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E.g.: WOS</a:t>
          </a:r>
          <a:endParaRPr lang="en-US" sz="1400" dirty="0">
            <a:latin typeface="Constantia" panose="02030602050306030303" pitchFamily="18" charset="0"/>
          </a:endParaRPr>
        </a:p>
      </dgm:t>
    </dgm:pt>
    <dgm:pt modelId="{6BD6919A-90D2-4FA9-8F52-DFFFECC071C3}" type="parTrans" cxnId="{FBE606FD-627F-4201-8304-ED7F47444BFA}">
      <dgm:prSet/>
      <dgm:spPr/>
      <dgm:t>
        <a:bodyPr/>
        <a:lstStyle/>
        <a:p>
          <a:endParaRPr lang="en-US" sz="2800"/>
        </a:p>
      </dgm:t>
    </dgm:pt>
    <dgm:pt modelId="{194F43B9-94A2-479C-B1AA-91198406C2AE}" type="sibTrans" cxnId="{FBE606FD-627F-4201-8304-ED7F47444BFA}">
      <dgm:prSet/>
      <dgm:spPr/>
      <dgm:t>
        <a:bodyPr/>
        <a:lstStyle/>
        <a:p>
          <a:endParaRPr lang="en-US" sz="2800"/>
        </a:p>
      </dgm:t>
    </dgm:pt>
    <dgm:pt modelId="{8DC7A0D5-B9A0-493B-BCED-615AA7CE58D2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E.g.: </a:t>
          </a:r>
          <a:r>
            <a:rPr lang="en-US" sz="1400" dirty="0" err="1" smtClean="0">
              <a:latin typeface="Constantia" panose="02030602050306030303" pitchFamily="18" charset="0"/>
            </a:rPr>
            <a:t>ScienceDirect</a:t>
          </a:r>
          <a:endParaRPr lang="en-US" sz="1400" dirty="0">
            <a:latin typeface="Constantia" panose="02030602050306030303" pitchFamily="18" charset="0"/>
          </a:endParaRPr>
        </a:p>
      </dgm:t>
    </dgm:pt>
    <dgm:pt modelId="{2915D224-1D82-41BB-A94E-6D63A7E8E663}" type="parTrans" cxnId="{684B68D8-3250-4110-990F-9BD8D26A5714}">
      <dgm:prSet/>
      <dgm:spPr/>
      <dgm:t>
        <a:bodyPr/>
        <a:lstStyle/>
        <a:p>
          <a:endParaRPr lang="en-US" sz="2800"/>
        </a:p>
      </dgm:t>
    </dgm:pt>
    <dgm:pt modelId="{F8669DCB-702A-4240-9F7B-D68828C8CF48}" type="sibTrans" cxnId="{684B68D8-3250-4110-990F-9BD8D26A5714}">
      <dgm:prSet/>
      <dgm:spPr/>
      <dgm:t>
        <a:bodyPr/>
        <a:lstStyle/>
        <a:p>
          <a:endParaRPr lang="en-US" sz="2800"/>
        </a:p>
      </dgm:t>
    </dgm:pt>
    <dgm:pt modelId="{7067A77B-0550-472D-9C5C-62B1AC0B1BC2}">
      <dgm:prSet phldrT="[Text]" custT="1"/>
      <dgm:spPr/>
      <dgm:t>
        <a:bodyPr/>
        <a:lstStyle/>
        <a:p>
          <a:r>
            <a:rPr lang="en-US" sz="1400" dirty="0" smtClean="0">
              <a:latin typeface="Constantia" panose="02030602050306030303" pitchFamily="18" charset="0"/>
            </a:rPr>
            <a:t>E.g.: Google Scholar</a:t>
          </a:r>
          <a:endParaRPr lang="en-US" sz="1400" dirty="0">
            <a:latin typeface="Constantia" panose="02030602050306030303" pitchFamily="18" charset="0"/>
          </a:endParaRPr>
        </a:p>
      </dgm:t>
    </dgm:pt>
    <dgm:pt modelId="{4DFF3A2A-D918-454F-BA66-D5F9112E9AE2}" type="parTrans" cxnId="{525FA5C8-CF6F-41A5-A423-C5F975711E23}">
      <dgm:prSet/>
      <dgm:spPr/>
      <dgm:t>
        <a:bodyPr/>
        <a:lstStyle/>
        <a:p>
          <a:endParaRPr lang="en-US" sz="2800"/>
        </a:p>
      </dgm:t>
    </dgm:pt>
    <dgm:pt modelId="{196FAAF7-AD44-4378-BBA9-564C37FC6DEE}" type="sibTrans" cxnId="{525FA5C8-CF6F-41A5-A423-C5F975711E23}">
      <dgm:prSet/>
      <dgm:spPr/>
      <dgm:t>
        <a:bodyPr/>
        <a:lstStyle/>
        <a:p>
          <a:endParaRPr lang="en-US" sz="2800"/>
        </a:p>
      </dgm:t>
    </dgm:pt>
    <dgm:pt modelId="{5A9ED935-EFE6-4897-B974-BE3453411502}">
      <dgm:prSet phldrT="[Text]" custT="1"/>
      <dgm:spPr/>
      <dgm:t>
        <a:bodyPr/>
        <a:lstStyle/>
        <a:p>
          <a:r>
            <a:rPr lang="en-US" sz="1800" dirty="0" smtClean="0">
              <a:latin typeface="Constantia" panose="02030602050306030303" pitchFamily="18" charset="0"/>
            </a:rPr>
            <a:t>WHAT type of resources that I need? In which format?</a:t>
          </a:r>
          <a:endParaRPr lang="en-US" sz="1800" dirty="0">
            <a:latin typeface="Constantia" panose="02030602050306030303" pitchFamily="18" charset="0"/>
          </a:endParaRPr>
        </a:p>
      </dgm:t>
    </dgm:pt>
    <dgm:pt modelId="{23B4EA88-5FB3-4ACB-B7EE-3CBE41270A08}" type="parTrans" cxnId="{B1F188A4-30DE-4719-B016-94422A42200D}">
      <dgm:prSet/>
      <dgm:spPr/>
      <dgm:t>
        <a:bodyPr/>
        <a:lstStyle/>
        <a:p>
          <a:endParaRPr lang="en-US" sz="2800"/>
        </a:p>
      </dgm:t>
    </dgm:pt>
    <dgm:pt modelId="{6C47B9AF-4A2B-4AED-BFF0-9CC679FF0BBC}" type="sibTrans" cxnId="{B1F188A4-30DE-4719-B016-94422A42200D}">
      <dgm:prSet/>
      <dgm:spPr/>
      <dgm:t>
        <a:bodyPr/>
        <a:lstStyle/>
        <a:p>
          <a:endParaRPr lang="en-US" sz="2800"/>
        </a:p>
      </dgm:t>
    </dgm:pt>
    <dgm:pt modelId="{1C43FD8C-37CF-4C22-80E1-6C6AE9D0503D}" type="pres">
      <dgm:prSet presAssocID="{12C8ED98-2820-4247-BF06-0C80E1920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F7AF8B-229D-4E60-A368-CFF56B69CD25}" type="pres">
      <dgm:prSet presAssocID="{7D47B4E1-E0FF-4578-BE5C-2907D2CDCB1C}" presName="composite" presStyleCnt="0"/>
      <dgm:spPr/>
    </dgm:pt>
    <dgm:pt modelId="{9B8811A7-E531-4163-9137-6C58E2C6C55F}" type="pres">
      <dgm:prSet presAssocID="{7D47B4E1-E0FF-4578-BE5C-2907D2CDCB1C}" presName="parTx" presStyleLbl="alignNode1" presStyleIdx="0" presStyleCnt="4" custScaleY="184147" custLinFactNeighborX="-166" custLinFactNeighborY="-28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FC7F-4F39-4773-B280-DBA62D2EEEA9}" type="pres">
      <dgm:prSet presAssocID="{7D47B4E1-E0FF-4578-BE5C-2907D2CDCB1C}" presName="desTx" presStyleLbl="alignAccFollowNode1" presStyleIdx="0" presStyleCnt="4" custLinFactNeighborX="-166" custLinFactNeighborY="10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92545-0AAD-4CFC-8F4E-2E8F123A96B1}" type="pres">
      <dgm:prSet presAssocID="{EEC139D9-614B-48FE-A2E6-606A8AAEC9E7}" presName="space" presStyleCnt="0"/>
      <dgm:spPr/>
    </dgm:pt>
    <dgm:pt modelId="{0C261177-E754-4688-B347-56755DDD6642}" type="pres">
      <dgm:prSet presAssocID="{D2FA28C2-E25A-4A86-9EE0-878AF9B10485}" presName="composite" presStyleCnt="0"/>
      <dgm:spPr/>
    </dgm:pt>
    <dgm:pt modelId="{CABF9309-B933-41D1-8FFE-6BB0D6DF3102}" type="pres">
      <dgm:prSet presAssocID="{D2FA28C2-E25A-4A86-9EE0-878AF9B10485}" presName="parTx" presStyleLbl="alignNode1" presStyleIdx="1" presStyleCnt="4" custScaleY="188633" custLinFactNeighborY="-31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3A202-3435-4140-A3D4-A71456A67E3D}" type="pres">
      <dgm:prSet presAssocID="{D2FA28C2-E25A-4A86-9EE0-878AF9B10485}" presName="desTx" presStyleLbl="alignAccFollowNode1" presStyleIdx="1" presStyleCnt="4" custLinFactNeighborY="9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B3D5D-A306-4BC7-955D-EE89D46A7BB1}" type="pres">
      <dgm:prSet presAssocID="{A89CCC70-394F-4493-AD9C-1370A22C981C}" presName="space" presStyleCnt="0"/>
      <dgm:spPr/>
    </dgm:pt>
    <dgm:pt modelId="{B59A78E1-78F6-42E4-A585-24CF6A9AEE36}" type="pres">
      <dgm:prSet presAssocID="{65C9C917-A272-4625-9625-D60F072174ED}" presName="composite" presStyleCnt="0"/>
      <dgm:spPr/>
    </dgm:pt>
    <dgm:pt modelId="{458A53B9-8F83-493E-B1DC-17B2A1027CE6}" type="pres">
      <dgm:prSet presAssocID="{65C9C917-A272-4625-9625-D60F072174ED}" presName="parTx" presStyleLbl="alignNode1" presStyleIdx="2" presStyleCnt="4" custScaleY="185745" custLinFactNeighborY="-27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AF254-9BA5-44E2-986B-15530031B63B}" type="pres">
      <dgm:prSet presAssocID="{65C9C917-A272-4625-9625-D60F072174ED}" presName="desTx" presStyleLbl="alignAccFollowNode1" presStyleIdx="2" presStyleCnt="4" custLinFactNeighborY="9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6FE63-26A9-4F57-9412-D4B7473D29B5}" type="pres">
      <dgm:prSet presAssocID="{AA4518B3-C0C0-4615-9E28-C92803AF7982}" presName="space" presStyleCnt="0"/>
      <dgm:spPr/>
    </dgm:pt>
    <dgm:pt modelId="{3FFD3534-D0C9-4E26-9A99-D935F1BF6AF9}" type="pres">
      <dgm:prSet presAssocID="{C31EB506-966A-4F49-9040-27382C049CA3}" presName="composite" presStyleCnt="0"/>
      <dgm:spPr/>
    </dgm:pt>
    <dgm:pt modelId="{4F73AFC3-359A-461B-AD33-3CD486273D9D}" type="pres">
      <dgm:prSet presAssocID="{C31EB506-966A-4F49-9040-27382C049CA3}" presName="parTx" presStyleLbl="alignNode1" presStyleIdx="3" presStyleCnt="4" custScaleY="188413" custLinFactNeighborX="166" custLinFactNeighborY="-32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102C6-7D8A-47A3-A272-54AB502F960B}" type="pres">
      <dgm:prSet presAssocID="{C31EB506-966A-4F49-9040-27382C049CA3}" presName="desTx" presStyleLbl="alignAccFollowNode1" presStyleIdx="3" presStyleCnt="4" custLinFactNeighborY="9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E85FEC-F02F-4026-BF4B-8C0314ECAE9D}" srcId="{D2FA28C2-E25A-4A86-9EE0-878AF9B10485}" destId="{9076362B-AEC0-467C-9C9B-2548274C2452}" srcOrd="4" destOrd="0" parTransId="{175C3C89-95C8-4E34-8DA7-9B4F80B116C5}" sibTransId="{424E0BF0-6FD8-4C78-B55B-69B72E4ECC78}"/>
    <dgm:cxn modelId="{0A2802B5-4905-422A-8923-0054B84B797C}" srcId="{7D47B4E1-E0FF-4578-BE5C-2907D2CDCB1C}" destId="{469E339D-79C6-4E2C-9EA1-5DFB5210A1A1}" srcOrd="1" destOrd="0" parTransId="{2F7EA938-AE73-4A29-A879-2457D12F7899}" sibTransId="{209D4E5C-ACDD-4BBB-9D63-BCDA5328855D}"/>
    <dgm:cxn modelId="{684B68D8-3250-4110-990F-9BD8D26A5714}" srcId="{5230CCDC-79B0-4594-BA54-60786E86BCC5}" destId="{8DC7A0D5-B9A0-493B-BCED-615AA7CE58D2}" srcOrd="0" destOrd="0" parTransId="{2915D224-1D82-41BB-A94E-6D63A7E8E663}" sibTransId="{F8669DCB-702A-4240-9F7B-D68828C8CF48}"/>
    <dgm:cxn modelId="{BD41CECA-5652-4DCB-9C94-24AE47A5665D}" srcId="{D2FA28C2-E25A-4A86-9EE0-878AF9B10485}" destId="{98401DE6-D99E-4701-9859-63EC309A0593}" srcOrd="6" destOrd="0" parTransId="{750B8480-49A3-48F3-8C2D-AED85443C13D}" sibTransId="{B6988B61-3BAB-4007-B27C-863A484570D3}"/>
    <dgm:cxn modelId="{0298A6ED-833F-4544-B3C3-5780BFFFE93D}" type="presOf" srcId="{69925B64-BF35-4329-B298-7077720486DD}" destId="{264AF254-9BA5-44E2-986B-15530031B63B}" srcOrd="0" destOrd="2" presId="urn:microsoft.com/office/officeart/2005/8/layout/hList1"/>
    <dgm:cxn modelId="{F3724DA3-EF1B-4F03-A0A2-E8B182EEED60}" type="presOf" srcId="{D4AA1206-01A3-4EE2-B2CC-70952128212F}" destId="{FCA102C6-7D8A-47A3-A272-54AB502F960B}" srcOrd="0" destOrd="0" presId="urn:microsoft.com/office/officeart/2005/8/layout/hList1"/>
    <dgm:cxn modelId="{7C45EB22-744A-4DA4-A2DA-27E542CAFBB9}" type="presOf" srcId="{39D77004-3CEE-4E95-BCF4-9DC9D734E46B}" destId="{A1C3A202-3435-4140-A3D4-A71456A67E3D}" srcOrd="0" destOrd="3" presId="urn:microsoft.com/office/officeart/2005/8/layout/hList1"/>
    <dgm:cxn modelId="{82DDA103-4BC0-48BF-B003-4FE44AC366A3}" srcId="{D2FA28C2-E25A-4A86-9EE0-878AF9B10485}" destId="{D10E2B56-0F14-4B18-9DBB-C042DE0AE817}" srcOrd="1" destOrd="0" parTransId="{E9ADECDF-7F68-46F1-BE5A-1CCD28522034}" sibTransId="{3D01E1D7-1533-4FD9-89F3-540AE7AEDCA9}"/>
    <dgm:cxn modelId="{1785C61E-2419-4E4C-9132-D9DC1F65358E}" srcId="{D2FA28C2-E25A-4A86-9EE0-878AF9B10485}" destId="{1EADBF43-9D27-44E4-9DED-958C34E953C2}" srcOrd="2" destOrd="0" parTransId="{1F93DA75-81C2-4200-9679-33BE1F3B98C8}" sibTransId="{0B4868D2-B0BA-493B-AC4A-D9CBD728ADEE}"/>
    <dgm:cxn modelId="{D0082F84-5AD9-4D73-BEF3-765EB3A0D9BE}" srcId="{0A756ED7-9007-4C18-A56F-C3BFAC6E5F91}" destId="{599A81AA-1904-410C-B4A1-C4E41AA7825D}" srcOrd="0" destOrd="0" parTransId="{68A800F4-CB1B-439A-82C3-791200940C14}" sibTransId="{F5A55CF2-4932-42E0-8B74-51F8438EC87B}"/>
    <dgm:cxn modelId="{7EA749A4-09E5-4958-BEFF-BB09619CCAB4}" srcId="{D2FA28C2-E25A-4A86-9EE0-878AF9B10485}" destId="{3A770030-4F3B-44D2-8B6E-42FDDD9151F9}" srcOrd="5" destOrd="0" parTransId="{E3F437E9-51E3-49A5-BE1C-6C995BEDC1CD}" sibTransId="{D4BD5B0B-43C8-4770-89BD-CF04432CD46D}"/>
    <dgm:cxn modelId="{5505A643-B2BB-4BBC-80DC-7885711263ED}" type="presOf" srcId="{9076362B-AEC0-467C-9C9B-2548274C2452}" destId="{A1C3A202-3435-4140-A3D4-A71456A67E3D}" srcOrd="0" destOrd="4" presId="urn:microsoft.com/office/officeart/2005/8/layout/hList1"/>
    <dgm:cxn modelId="{FCB071B1-65AD-4376-8A2F-949FBE0AD14A}" type="presOf" srcId="{8DC7A0D5-B9A0-493B-BCED-615AA7CE58D2}" destId="{264AF254-9BA5-44E2-986B-15530031B63B}" srcOrd="0" destOrd="4" presId="urn:microsoft.com/office/officeart/2005/8/layout/hList1"/>
    <dgm:cxn modelId="{78EFADBE-19CD-4337-A13C-3B3575902B50}" type="presOf" srcId="{3A770030-4F3B-44D2-8B6E-42FDDD9151F9}" destId="{A1C3A202-3435-4140-A3D4-A71456A67E3D}" srcOrd="0" destOrd="5" presId="urn:microsoft.com/office/officeart/2005/8/layout/hList1"/>
    <dgm:cxn modelId="{7F71B494-5EE3-4C7D-B2C5-CC0DDABC1B3D}" type="presOf" srcId="{C31FD4DD-F392-46C6-813C-547B4797C246}" destId="{A1C3A202-3435-4140-A3D4-A71456A67E3D}" srcOrd="0" destOrd="0" presId="urn:microsoft.com/office/officeart/2005/8/layout/hList1"/>
    <dgm:cxn modelId="{E6D13302-71FB-4B82-8532-6ADBEBFC58BA}" srcId="{12C8ED98-2820-4247-BF06-0C80E192089A}" destId="{C31EB506-966A-4F49-9040-27382C049CA3}" srcOrd="3" destOrd="0" parTransId="{7ED21150-BE1E-4562-828A-9F58B901E3B3}" sibTransId="{6315CD68-ECAA-4AC9-909E-749142374567}"/>
    <dgm:cxn modelId="{FB9DF463-DEB2-4370-A454-94F02B5BA7F1}" srcId="{D2FA28C2-E25A-4A86-9EE0-878AF9B10485}" destId="{39D77004-3CEE-4E95-BCF4-9DC9D734E46B}" srcOrd="3" destOrd="0" parTransId="{1E9671D8-7171-4ABC-8AB5-48C8C89D28A5}" sibTransId="{B3E7A136-591F-45E0-8313-D537901190BF}"/>
    <dgm:cxn modelId="{45A65704-4A75-4548-9EFB-E5B274F1C296}" srcId="{C31EB506-966A-4F49-9040-27382C049CA3}" destId="{35EFEE2E-F72B-4746-B9E3-325535B3CAAD}" srcOrd="2" destOrd="0" parTransId="{36003CFB-DFD7-41BE-A4AF-C2F798A6AAA6}" sibTransId="{229E6F7F-7230-4E35-9CF4-B5B43F2F922D}"/>
    <dgm:cxn modelId="{9F2F0AE0-EBBE-43A5-A6A1-13071979CF8F}" type="presOf" srcId="{C3F623D0-6AF8-428C-BBC3-9E6B8CB84673}" destId="{7D10FC7F-4F39-4773-B280-DBA62D2EEEA9}" srcOrd="0" destOrd="2" presId="urn:microsoft.com/office/officeart/2005/8/layout/hList1"/>
    <dgm:cxn modelId="{465886E0-4DE4-4007-8DE5-F7884D05800C}" srcId="{0A756ED7-9007-4C18-A56F-C3BFAC6E5F91}" destId="{F3CD5091-25B3-48E3-A27E-0EE0C7A0E0DA}" srcOrd="3" destOrd="0" parTransId="{691F2F9F-FF8A-47A4-8513-428788E99511}" sibTransId="{CAD10CC2-90CA-4FB4-A37C-E4F9A0CEB8D5}"/>
    <dgm:cxn modelId="{D20DB4CE-D155-4BF8-AC39-A361E078544D}" srcId="{C31EB506-966A-4F49-9040-27382C049CA3}" destId="{D4AA1206-01A3-4EE2-B2CC-70952128212F}" srcOrd="0" destOrd="0" parTransId="{D33971C8-16FA-45D8-89FD-700EF5E6F8D7}" sibTransId="{F3708D91-24B9-47DC-8900-FE17ECF81272}"/>
    <dgm:cxn modelId="{DAB34BEB-939F-45D7-8926-9DD7EF05AA8E}" type="presOf" srcId="{2D703917-4587-4C5B-A2B0-43E4C6224A27}" destId="{FCA102C6-7D8A-47A3-A272-54AB502F960B}" srcOrd="0" destOrd="3" presId="urn:microsoft.com/office/officeart/2005/8/layout/hList1"/>
    <dgm:cxn modelId="{9BC15D1B-33D0-402F-94A8-A1929E23CCE7}" type="presOf" srcId="{F3CD5091-25B3-48E3-A27E-0EE0C7A0E0DA}" destId="{7D10FC7F-4F39-4773-B280-DBA62D2EEEA9}" srcOrd="0" destOrd="4" presId="urn:microsoft.com/office/officeart/2005/8/layout/hList1"/>
    <dgm:cxn modelId="{E4706CBA-3802-4C55-BDC7-6F04EAFF4DA4}" type="presOf" srcId="{5230CCDC-79B0-4594-BA54-60786E86BCC5}" destId="{264AF254-9BA5-44E2-986B-15530031B63B}" srcOrd="0" destOrd="3" presId="urn:microsoft.com/office/officeart/2005/8/layout/hList1"/>
    <dgm:cxn modelId="{F67CD15C-0696-45A3-BE22-FDEF6E48AADD}" type="presOf" srcId="{98401DE6-D99E-4701-9859-63EC309A0593}" destId="{A1C3A202-3435-4140-A3D4-A71456A67E3D}" srcOrd="0" destOrd="6" presId="urn:microsoft.com/office/officeart/2005/8/layout/hList1"/>
    <dgm:cxn modelId="{64CD56C9-4F4D-48C5-B9C8-925F53BAFE02}" srcId="{12C8ED98-2820-4247-BF06-0C80E192089A}" destId="{7D47B4E1-E0FF-4578-BE5C-2907D2CDCB1C}" srcOrd="0" destOrd="0" parTransId="{E8E925EB-2911-4338-A3AC-352CA2E623AD}" sibTransId="{EEC139D9-614B-48FE-A2E6-606A8AAEC9E7}"/>
    <dgm:cxn modelId="{BE4A3179-DBFA-410C-B609-7B7F28035646}" type="presOf" srcId="{F1E1C1A1-B2C7-4892-B49A-C12EB68BDF91}" destId="{264AF254-9BA5-44E2-986B-15530031B63B}" srcOrd="0" destOrd="5" presId="urn:microsoft.com/office/officeart/2005/8/layout/hList1"/>
    <dgm:cxn modelId="{D9D132DB-4EF0-4C6E-924B-9906800B6CC1}" type="presOf" srcId="{12C8ED98-2820-4247-BF06-0C80E192089A}" destId="{1C43FD8C-37CF-4C22-80E1-6C6AE9D0503D}" srcOrd="0" destOrd="0" presId="urn:microsoft.com/office/officeart/2005/8/layout/hList1"/>
    <dgm:cxn modelId="{3509E096-008C-40B1-B9EB-F404F5A965A4}" type="presOf" srcId="{305A25A3-1A02-4D47-B9EE-2FE08EDEC3B8}" destId="{264AF254-9BA5-44E2-986B-15530031B63B}" srcOrd="0" destOrd="1" presId="urn:microsoft.com/office/officeart/2005/8/layout/hList1"/>
    <dgm:cxn modelId="{CE4AA3C7-CCB0-4695-B9A1-D4166B50ED02}" type="presOf" srcId="{469E339D-79C6-4E2C-9EA1-5DFB5210A1A1}" destId="{7D10FC7F-4F39-4773-B280-DBA62D2EEEA9}" srcOrd="0" destOrd="5" presId="urn:microsoft.com/office/officeart/2005/8/layout/hList1"/>
    <dgm:cxn modelId="{35382716-9C95-46BA-A81F-DCAA3EC2FDB1}" type="presOf" srcId="{5ADA47AC-CAE7-410C-8E9F-41210B6FFC42}" destId="{7D10FC7F-4F39-4773-B280-DBA62D2EEEA9}" srcOrd="0" destOrd="3" presId="urn:microsoft.com/office/officeart/2005/8/layout/hList1"/>
    <dgm:cxn modelId="{525FA5C8-CF6F-41A5-A423-C5F975711E23}" srcId="{F1E1C1A1-B2C7-4892-B49A-C12EB68BDF91}" destId="{7067A77B-0550-472D-9C5C-62B1AC0B1BC2}" srcOrd="0" destOrd="0" parTransId="{4DFF3A2A-D918-454F-BA66-D5F9112E9AE2}" sibTransId="{196FAAF7-AD44-4378-BBA9-564C37FC6DEE}"/>
    <dgm:cxn modelId="{9A584B02-1996-457C-BF11-05E7E9C5F412}" srcId="{0A756ED7-9007-4C18-A56F-C3BFAC6E5F91}" destId="{5ADA47AC-CAE7-410C-8E9F-41210B6FFC42}" srcOrd="2" destOrd="0" parTransId="{7D312315-7FF3-4466-90E8-E1D807FA6159}" sibTransId="{011F0AB3-45AA-4CB4-8E05-A0765D6E6C43}"/>
    <dgm:cxn modelId="{2031507F-3C51-4B1B-B68B-3AFD6C67E7CF}" srcId="{D2FA28C2-E25A-4A86-9EE0-878AF9B10485}" destId="{C31FD4DD-F392-46C6-813C-547B4797C246}" srcOrd="0" destOrd="0" parTransId="{43B3887E-DA20-413B-9F53-557EFE905C77}" sibTransId="{B8F70765-9D12-49BB-86D4-D001FD8BB9B7}"/>
    <dgm:cxn modelId="{7D13F5BC-3B49-465C-9E3C-42AAD7A51FB8}" srcId="{C31EB506-966A-4F49-9040-27382C049CA3}" destId="{5DB584F8-68F7-45D1-A7AF-20571782E7AF}" srcOrd="1" destOrd="0" parTransId="{6B29CCDD-0131-4D41-BC5F-AE87F6EDB0EB}" sibTransId="{D6C2F488-5914-4C2B-9E35-59B5E2F2D801}"/>
    <dgm:cxn modelId="{45073BAF-D012-44BD-9D77-B3C1142FF14C}" srcId="{0A756ED7-9007-4C18-A56F-C3BFAC6E5F91}" destId="{C3F623D0-6AF8-428C-BBC3-9E6B8CB84673}" srcOrd="1" destOrd="0" parTransId="{B9537C13-70C0-4509-A2F7-4FF61008285F}" sibTransId="{98AA70E2-80CE-45E8-B877-8E33E752B679}"/>
    <dgm:cxn modelId="{8F532992-A6BB-4DDB-8F25-48A3806E032D}" type="presOf" srcId="{D10E2B56-0F14-4B18-9DBB-C042DE0AE817}" destId="{A1C3A202-3435-4140-A3D4-A71456A67E3D}" srcOrd="0" destOrd="1" presId="urn:microsoft.com/office/officeart/2005/8/layout/hList1"/>
    <dgm:cxn modelId="{127AD29F-7249-4870-93DB-E7A64C845EE7}" srcId="{7D47B4E1-E0FF-4578-BE5C-2907D2CDCB1C}" destId="{0A756ED7-9007-4C18-A56F-C3BFAC6E5F91}" srcOrd="0" destOrd="0" parTransId="{315A2C13-D1B4-4B0F-AD95-C49910C28260}" sibTransId="{4E13500F-E777-48EB-B44D-4E0535E54714}"/>
    <dgm:cxn modelId="{7E165FC4-3DB0-4F4C-A29C-5973BD48C3DA}" srcId="{12C8ED98-2820-4247-BF06-0C80E192089A}" destId="{65C9C917-A272-4625-9625-D60F072174ED}" srcOrd="2" destOrd="0" parTransId="{617374BB-15AD-45E5-AD40-4114FDD169D8}" sibTransId="{AA4518B3-C0C0-4615-9E28-C92803AF7982}"/>
    <dgm:cxn modelId="{FAF20235-6DFA-4CE1-82A9-4C443F31DDBD}" type="presOf" srcId="{7D47B4E1-E0FF-4578-BE5C-2907D2CDCB1C}" destId="{9B8811A7-E531-4163-9137-6C58E2C6C55F}" srcOrd="0" destOrd="0" presId="urn:microsoft.com/office/officeart/2005/8/layout/hList1"/>
    <dgm:cxn modelId="{A02124BA-9AB2-4E35-A84F-824F9ED26F35}" type="presOf" srcId="{5DB584F8-68F7-45D1-A7AF-20571782E7AF}" destId="{FCA102C6-7D8A-47A3-A272-54AB502F960B}" srcOrd="0" destOrd="1" presId="urn:microsoft.com/office/officeart/2005/8/layout/hList1"/>
    <dgm:cxn modelId="{FBE606FD-627F-4201-8304-ED7F47444BFA}" srcId="{305A25A3-1A02-4D47-B9EE-2FE08EDEC3B8}" destId="{69925B64-BF35-4329-B298-7077720486DD}" srcOrd="0" destOrd="0" parTransId="{6BD6919A-90D2-4FA9-8F52-DFFFECC071C3}" sibTransId="{194F43B9-94A2-479C-B1AA-91198406C2AE}"/>
    <dgm:cxn modelId="{9CC13B46-9B3D-4178-A88E-0060BEB6E337}" type="presOf" srcId="{7067A77B-0550-472D-9C5C-62B1AC0B1BC2}" destId="{264AF254-9BA5-44E2-986B-15530031B63B}" srcOrd="0" destOrd="6" presId="urn:microsoft.com/office/officeart/2005/8/layout/hList1"/>
    <dgm:cxn modelId="{26F98564-FD37-4106-800B-25472D4418EE}" type="presOf" srcId="{D2FA28C2-E25A-4A86-9EE0-878AF9B10485}" destId="{CABF9309-B933-41D1-8FFE-6BB0D6DF3102}" srcOrd="0" destOrd="0" presId="urn:microsoft.com/office/officeart/2005/8/layout/hList1"/>
    <dgm:cxn modelId="{0DC69260-AA9E-450C-93D0-4D17AACBDD92}" type="presOf" srcId="{35EFEE2E-F72B-4746-B9E3-325535B3CAAD}" destId="{FCA102C6-7D8A-47A3-A272-54AB502F960B}" srcOrd="0" destOrd="2" presId="urn:microsoft.com/office/officeart/2005/8/layout/hList1"/>
    <dgm:cxn modelId="{E9F9E004-A474-4960-8932-BC723AC72E16}" type="presOf" srcId="{0A756ED7-9007-4C18-A56F-C3BFAC6E5F91}" destId="{7D10FC7F-4F39-4773-B280-DBA62D2EEEA9}" srcOrd="0" destOrd="0" presId="urn:microsoft.com/office/officeart/2005/8/layout/hList1"/>
    <dgm:cxn modelId="{55FC5355-3645-483C-8936-97EB97012695}" srcId="{C31EB506-966A-4F49-9040-27382C049CA3}" destId="{2D703917-4587-4C5B-A2B0-43E4C6224A27}" srcOrd="3" destOrd="0" parTransId="{9E8929D5-1D4E-4960-B4F2-7D6004046A10}" sibTransId="{C9B1A1E3-BF35-4166-8907-B13C2670D401}"/>
    <dgm:cxn modelId="{B1F188A4-30DE-4719-B016-94422A42200D}" srcId="{65C9C917-A272-4625-9625-D60F072174ED}" destId="{5A9ED935-EFE6-4897-B974-BE3453411502}" srcOrd="0" destOrd="0" parTransId="{23B4EA88-5FB3-4ACB-B7EE-3CBE41270A08}" sibTransId="{6C47B9AF-4A2B-4AED-BFF0-9CC679FF0BBC}"/>
    <dgm:cxn modelId="{EA545C49-A767-46FE-B3CA-795270310F68}" type="presOf" srcId="{65C9C917-A272-4625-9625-D60F072174ED}" destId="{458A53B9-8F83-493E-B1DC-17B2A1027CE6}" srcOrd="0" destOrd="0" presId="urn:microsoft.com/office/officeart/2005/8/layout/hList1"/>
    <dgm:cxn modelId="{AF24143A-FCDF-43D2-9333-330CD5104417}" type="presOf" srcId="{5A9ED935-EFE6-4897-B974-BE3453411502}" destId="{264AF254-9BA5-44E2-986B-15530031B63B}" srcOrd="0" destOrd="0" presId="urn:microsoft.com/office/officeart/2005/8/layout/hList1"/>
    <dgm:cxn modelId="{B08B2B0A-7BEB-430C-B8AA-6B259E0EC088}" srcId="{65C9C917-A272-4625-9625-D60F072174ED}" destId="{F1E1C1A1-B2C7-4892-B49A-C12EB68BDF91}" srcOrd="3" destOrd="0" parTransId="{F67875E7-47EC-4D01-A750-93E2C6E44234}" sibTransId="{FC642747-A99F-435C-B27B-3405F51EC18F}"/>
    <dgm:cxn modelId="{A12EF5EA-9625-47B1-B411-7B92CFF32E41}" srcId="{65C9C917-A272-4625-9625-D60F072174ED}" destId="{5230CCDC-79B0-4594-BA54-60786E86BCC5}" srcOrd="2" destOrd="0" parTransId="{1C51658F-1B52-4D33-B13A-F18710B96683}" sibTransId="{36B20E12-AE2C-4347-B274-906D485CB13F}"/>
    <dgm:cxn modelId="{C9D6D90A-AAD1-46F1-9696-FE603D098250}" srcId="{65C9C917-A272-4625-9625-D60F072174ED}" destId="{305A25A3-1A02-4D47-B9EE-2FE08EDEC3B8}" srcOrd="1" destOrd="0" parTransId="{CE7CE08A-BA31-4D91-B6FD-C54EBCD129F7}" sibTransId="{C7D02DF7-0995-4507-991A-D82769BB9A3D}"/>
    <dgm:cxn modelId="{B5C9F118-6B28-4808-8474-FBA29409D9E7}" type="presOf" srcId="{599A81AA-1904-410C-B4A1-C4E41AA7825D}" destId="{7D10FC7F-4F39-4773-B280-DBA62D2EEEA9}" srcOrd="0" destOrd="1" presId="urn:microsoft.com/office/officeart/2005/8/layout/hList1"/>
    <dgm:cxn modelId="{8F1E5152-A7B4-4CF6-9322-8F1E1155243A}" type="presOf" srcId="{1EADBF43-9D27-44E4-9DED-958C34E953C2}" destId="{A1C3A202-3435-4140-A3D4-A71456A67E3D}" srcOrd="0" destOrd="2" presId="urn:microsoft.com/office/officeart/2005/8/layout/hList1"/>
    <dgm:cxn modelId="{DE0C4C03-5E9E-4153-9CD9-0BF34AA198A5}" type="presOf" srcId="{C31EB506-966A-4F49-9040-27382C049CA3}" destId="{4F73AFC3-359A-461B-AD33-3CD486273D9D}" srcOrd="0" destOrd="0" presId="urn:microsoft.com/office/officeart/2005/8/layout/hList1"/>
    <dgm:cxn modelId="{0D0F9E24-DCD5-4333-95E5-2180D232500F}" srcId="{12C8ED98-2820-4247-BF06-0C80E192089A}" destId="{D2FA28C2-E25A-4A86-9EE0-878AF9B10485}" srcOrd="1" destOrd="0" parTransId="{6295C27C-5BA6-440A-B395-A60FED038FF3}" sibTransId="{A89CCC70-394F-4493-AD9C-1370A22C981C}"/>
    <dgm:cxn modelId="{83688BFD-51B2-4885-8FE6-75C461FB562E}" type="presParOf" srcId="{1C43FD8C-37CF-4C22-80E1-6C6AE9D0503D}" destId="{23F7AF8B-229D-4E60-A368-CFF56B69CD25}" srcOrd="0" destOrd="0" presId="urn:microsoft.com/office/officeart/2005/8/layout/hList1"/>
    <dgm:cxn modelId="{81D5C3B9-4E6E-43F1-9F21-2903BCDE9AEA}" type="presParOf" srcId="{23F7AF8B-229D-4E60-A368-CFF56B69CD25}" destId="{9B8811A7-E531-4163-9137-6C58E2C6C55F}" srcOrd="0" destOrd="0" presId="urn:microsoft.com/office/officeart/2005/8/layout/hList1"/>
    <dgm:cxn modelId="{481DA0C8-32BB-4D53-B61A-E0B88BE33AE9}" type="presParOf" srcId="{23F7AF8B-229D-4E60-A368-CFF56B69CD25}" destId="{7D10FC7F-4F39-4773-B280-DBA62D2EEEA9}" srcOrd="1" destOrd="0" presId="urn:microsoft.com/office/officeart/2005/8/layout/hList1"/>
    <dgm:cxn modelId="{B6A73394-BBB8-4116-BA93-780968651AE3}" type="presParOf" srcId="{1C43FD8C-37CF-4C22-80E1-6C6AE9D0503D}" destId="{03C92545-0AAD-4CFC-8F4E-2E8F123A96B1}" srcOrd="1" destOrd="0" presId="urn:microsoft.com/office/officeart/2005/8/layout/hList1"/>
    <dgm:cxn modelId="{2557EE6E-0F60-4992-9E48-0F1414B50C92}" type="presParOf" srcId="{1C43FD8C-37CF-4C22-80E1-6C6AE9D0503D}" destId="{0C261177-E754-4688-B347-56755DDD6642}" srcOrd="2" destOrd="0" presId="urn:microsoft.com/office/officeart/2005/8/layout/hList1"/>
    <dgm:cxn modelId="{514C32CA-3C01-4616-B8D5-14F6427B0BE5}" type="presParOf" srcId="{0C261177-E754-4688-B347-56755DDD6642}" destId="{CABF9309-B933-41D1-8FFE-6BB0D6DF3102}" srcOrd="0" destOrd="0" presId="urn:microsoft.com/office/officeart/2005/8/layout/hList1"/>
    <dgm:cxn modelId="{6571CF9A-C6CE-43E6-AA5C-CCA0D97EF8EE}" type="presParOf" srcId="{0C261177-E754-4688-B347-56755DDD6642}" destId="{A1C3A202-3435-4140-A3D4-A71456A67E3D}" srcOrd="1" destOrd="0" presId="urn:microsoft.com/office/officeart/2005/8/layout/hList1"/>
    <dgm:cxn modelId="{2DA7CEBA-E68A-40D6-9526-B77B89AAC179}" type="presParOf" srcId="{1C43FD8C-37CF-4C22-80E1-6C6AE9D0503D}" destId="{432B3D5D-A306-4BC7-955D-EE89D46A7BB1}" srcOrd="3" destOrd="0" presId="urn:microsoft.com/office/officeart/2005/8/layout/hList1"/>
    <dgm:cxn modelId="{2B95A95A-2B69-4706-98C5-C88A23E129BE}" type="presParOf" srcId="{1C43FD8C-37CF-4C22-80E1-6C6AE9D0503D}" destId="{B59A78E1-78F6-42E4-A585-24CF6A9AEE36}" srcOrd="4" destOrd="0" presId="urn:microsoft.com/office/officeart/2005/8/layout/hList1"/>
    <dgm:cxn modelId="{14D65CDB-E92A-48B5-A096-BA6D00303CBD}" type="presParOf" srcId="{B59A78E1-78F6-42E4-A585-24CF6A9AEE36}" destId="{458A53B9-8F83-493E-B1DC-17B2A1027CE6}" srcOrd="0" destOrd="0" presId="urn:microsoft.com/office/officeart/2005/8/layout/hList1"/>
    <dgm:cxn modelId="{0B4DE1CC-65D8-41BE-8D25-2037DA1C1D2D}" type="presParOf" srcId="{B59A78E1-78F6-42E4-A585-24CF6A9AEE36}" destId="{264AF254-9BA5-44E2-986B-15530031B63B}" srcOrd="1" destOrd="0" presId="urn:microsoft.com/office/officeart/2005/8/layout/hList1"/>
    <dgm:cxn modelId="{C8F358FF-AC28-4E28-B514-B99FA3A9849B}" type="presParOf" srcId="{1C43FD8C-37CF-4C22-80E1-6C6AE9D0503D}" destId="{E176FE63-26A9-4F57-9412-D4B7473D29B5}" srcOrd="5" destOrd="0" presId="urn:microsoft.com/office/officeart/2005/8/layout/hList1"/>
    <dgm:cxn modelId="{951D72DA-BD8D-47F8-BEBE-9A2BAC2056F3}" type="presParOf" srcId="{1C43FD8C-37CF-4C22-80E1-6C6AE9D0503D}" destId="{3FFD3534-D0C9-4E26-9A99-D935F1BF6AF9}" srcOrd="6" destOrd="0" presId="urn:microsoft.com/office/officeart/2005/8/layout/hList1"/>
    <dgm:cxn modelId="{4D2C877B-5D45-4963-BCF6-A57339003D66}" type="presParOf" srcId="{3FFD3534-D0C9-4E26-9A99-D935F1BF6AF9}" destId="{4F73AFC3-359A-461B-AD33-3CD486273D9D}" srcOrd="0" destOrd="0" presId="urn:microsoft.com/office/officeart/2005/8/layout/hList1"/>
    <dgm:cxn modelId="{0F676A79-8066-4970-83C0-57E74940E515}" type="presParOf" srcId="{3FFD3534-D0C9-4E26-9A99-D935F1BF6AF9}" destId="{FCA102C6-7D8A-47A3-A272-54AB502F96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3C786-22DD-4300-82B7-7E5C8E156C5A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495866C-A011-49B4-9DF8-FB7F73ADA6C8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Accuracy</a:t>
          </a:r>
          <a:endParaRPr lang="en-US" dirty="0">
            <a:latin typeface="Constantia" panose="02030602050306030303" pitchFamily="18" charset="0"/>
          </a:endParaRPr>
        </a:p>
      </dgm:t>
    </dgm:pt>
    <dgm:pt modelId="{35DD9E3A-C339-4FF5-8979-9564D484919A}" type="parTrans" cxnId="{39CB125B-E244-4FA3-B0EE-63CEAE2AD270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22DA8C4A-C412-44B2-BC52-4F768D064FED}" type="sibTrans" cxnId="{39CB125B-E244-4FA3-B0EE-63CEAE2AD270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8614CED8-8E68-43AB-B863-13D2B06C7B54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Currency</a:t>
          </a:r>
          <a:endParaRPr lang="en-US" dirty="0">
            <a:latin typeface="Constantia" panose="02030602050306030303" pitchFamily="18" charset="0"/>
          </a:endParaRPr>
        </a:p>
      </dgm:t>
    </dgm:pt>
    <dgm:pt modelId="{2CF114D9-8EC7-4307-AC59-EC6A4EF8E954}" type="parTrans" cxnId="{EE8DAEAE-C0C7-42D9-9FC4-D91BE8379507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BCDBA22D-9D13-4C3F-B038-7F7F19467294}" type="sibTrans" cxnId="{EE8DAEAE-C0C7-42D9-9FC4-D91BE8379507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86F5CB0E-470E-4EAD-BDF9-931254A3C07D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Relevancy</a:t>
          </a:r>
          <a:endParaRPr lang="en-US" dirty="0">
            <a:latin typeface="Constantia" panose="02030602050306030303" pitchFamily="18" charset="0"/>
          </a:endParaRPr>
        </a:p>
      </dgm:t>
    </dgm:pt>
    <dgm:pt modelId="{320DF7B4-C562-438E-8568-4F013506BB15}" type="parTrans" cxnId="{8381978E-BE59-4624-85F7-4C58D418D235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3CE75F7F-BA59-472E-A74E-36A48342B084}" type="sibTrans" cxnId="{8381978E-BE59-4624-85F7-4C58D418D235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3C316EDB-0126-4151-9C7B-E764FE7EDA9D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Objectivity</a:t>
          </a:r>
          <a:endParaRPr lang="en-US" dirty="0">
            <a:latin typeface="Constantia" panose="02030602050306030303" pitchFamily="18" charset="0"/>
          </a:endParaRPr>
        </a:p>
      </dgm:t>
    </dgm:pt>
    <dgm:pt modelId="{61B24C8A-47AC-4160-A13B-5D2C68B0AE3A}" type="parTrans" cxnId="{5F2B6809-9A9E-4584-8062-76B82E5D42B9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40772782-097D-4CC7-B003-A43F1A163DBB}" type="sibTrans" cxnId="{5F2B6809-9A9E-4584-8062-76B82E5D42B9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A0D0CAB0-0013-4DB1-A95A-07CD1D4918DE}">
      <dgm:prSet phldrT="[Text]"/>
      <dgm:spPr>
        <a:solidFill>
          <a:srgbClr val="006CAB"/>
        </a:solidFill>
      </dgm:spPr>
      <dgm:t>
        <a:bodyPr/>
        <a:lstStyle/>
        <a:p>
          <a:r>
            <a:rPr lang="en-US" dirty="0" smtClean="0">
              <a:latin typeface="Constantia" panose="02030602050306030303" pitchFamily="18" charset="0"/>
            </a:rPr>
            <a:t>Authority</a:t>
          </a:r>
          <a:endParaRPr lang="en-US" dirty="0">
            <a:latin typeface="Constantia" panose="02030602050306030303" pitchFamily="18" charset="0"/>
          </a:endParaRPr>
        </a:p>
      </dgm:t>
    </dgm:pt>
    <dgm:pt modelId="{57480136-8900-4B44-A91E-445EF9C855F6}" type="parTrans" cxnId="{6E968C91-F3C4-488A-9C62-649FAF8993FD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2B09F67E-CA47-49C0-B49B-60700F99F147}" type="sibTrans" cxnId="{6E968C91-F3C4-488A-9C62-649FAF8993FD}">
      <dgm:prSet/>
      <dgm:spPr/>
      <dgm:t>
        <a:bodyPr/>
        <a:lstStyle/>
        <a:p>
          <a:endParaRPr lang="en-US">
            <a:latin typeface="Constantia" panose="02030602050306030303" pitchFamily="18" charset="0"/>
          </a:endParaRPr>
        </a:p>
      </dgm:t>
    </dgm:pt>
    <dgm:pt modelId="{393E2A84-7F9F-4803-8B1A-F16395B30C68}" type="pres">
      <dgm:prSet presAssocID="{2B93C786-22DD-4300-82B7-7E5C8E156C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71D355-5AF2-4E5D-982D-FCAD483A8257}" type="pres">
      <dgm:prSet presAssocID="{2495866C-A011-49B4-9DF8-FB7F73ADA6C8}" presName="node" presStyleLbl="node1" presStyleIdx="0" presStyleCnt="5" custLinFactNeighborX="-26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BF297-128A-48B1-917D-57F706BD5706}" type="pres">
      <dgm:prSet presAssocID="{22DA8C4A-C412-44B2-BC52-4F768D064FED}" presName="sibTrans" presStyleCnt="0"/>
      <dgm:spPr/>
      <dgm:t>
        <a:bodyPr/>
        <a:lstStyle/>
        <a:p>
          <a:endParaRPr lang="en-US"/>
        </a:p>
      </dgm:t>
    </dgm:pt>
    <dgm:pt modelId="{E3500E5F-E6E9-48A0-8EF2-8091C9A5EB67}" type="pres">
      <dgm:prSet presAssocID="{8614CED8-8E68-43AB-B863-13D2B06C7B54}" presName="node" presStyleLbl="node1" presStyleIdx="1" presStyleCnt="5" custLinFactNeighborX="-26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931FA-5FE4-42F9-84D8-5D36225D708D}" type="pres">
      <dgm:prSet presAssocID="{BCDBA22D-9D13-4C3F-B038-7F7F19467294}" presName="sibTrans" presStyleCnt="0"/>
      <dgm:spPr/>
      <dgm:t>
        <a:bodyPr/>
        <a:lstStyle/>
        <a:p>
          <a:endParaRPr lang="en-US"/>
        </a:p>
      </dgm:t>
    </dgm:pt>
    <dgm:pt modelId="{0CF56011-EF9F-49E2-A725-6D5FDCD5E198}" type="pres">
      <dgm:prSet presAssocID="{86F5CB0E-470E-4EAD-BDF9-931254A3C07D}" presName="node" presStyleLbl="node1" presStyleIdx="2" presStyleCnt="5" custLinFactNeighborX="-26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73807-ED1F-4C4B-8C88-B5DA04EB4302}" type="pres">
      <dgm:prSet presAssocID="{3CE75F7F-BA59-472E-A74E-36A48342B084}" presName="sibTrans" presStyleCnt="0"/>
      <dgm:spPr/>
      <dgm:t>
        <a:bodyPr/>
        <a:lstStyle/>
        <a:p>
          <a:endParaRPr lang="en-US"/>
        </a:p>
      </dgm:t>
    </dgm:pt>
    <dgm:pt modelId="{E6F3E26C-5F5B-4776-9152-B802389F150B}" type="pres">
      <dgm:prSet presAssocID="{3C316EDB-0126-4151-9C7B-E764FE7EDA9D}" presName="node" presStyleLbl="node1" presStyleIdx="3" presStyleCnt="5" custLinFactNeighborX="-26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A464F-CD43-4898-B50F-79AE0A4BDD7C}" type="pres">
      <dgm:prSet presAssocID="{40772782-097D-4CC7-B003-A43F1A163DBB}" presName="sibTrans" presStyleCnt="0"/>
      <dgm:spPr/>
      <dgm:t>
        <a:bodyPr/>
        <a:lstStyle/>
        <a:p>
          <a:endParaRPr lang="en-US"/>
        </a:p>
      </dgm:t>
    </dgm:pt>
    <dgm:pt modelId="{A645C894-8BDD-423A-A796-69999119E9B7}" type="pres">
      <dgm:prSet presAssocID="{A0D0CAB0-0013-4DB1-A95A-07CD1D4918DE}" presName="node" presStyleLbl="node1" presStyleIdx="4" presStyleCnt="5" custLinFactNeighborX="-26" custLinFactNeighborY="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F2B64-41AC-49DD-B291-CD434960F764}" type="presOf" srcId="{86F5CB0E-470E-4EAD-BDF9-931254A3C07D}" destId="{0CF56011-EF9F-49E2-A725-6D5FDCD5E198}" srcOrd="0" destOrd="0" presId="urn:microsoft.com/office/officeart/2005/8/layout/default"/>
    <dgm:cxn modelId="{13116012-A2E0-4C3F-BBC5-C987AD0F83F4}" type="presOf" srcId="{A0D0CAB0-0013-4DB1-A95A-07CD1D4918DE}" destId="{A645C894-8BDD-423A-A796-69999119E9B7}" srcOrd="0" destOrd="0" presId="urn:microsoft.com/office/officeart/2005/8/layout/default"/>
    <dgm:cxn modelId="{09162496-08EB-40C1-B616-8BFC4D31E254}" type="presOf" srcId="{3C316EDB-0126-4151-9C7B-E764FE7EDA9D}" destId="{E6F3E26C-5F5B-4776-9152-B802389F150B}" srcOrd="0" destOrd="0" presId="urn:microsoft.com/office/officeart/2005/8/layout/default"/>
    <dgm:cxn modelId="{34EFA716-D00F-4036-81DC-FEDE22A45416}" type="presOf" srcId="{2495866C-A011-49B4-9DF8-FB7F73ADA6C8}" destId="{4271D355-5AF2-4E5D-982D-FCAD483A8257}" srcOrd="0" destOrd="0" presId="urn:microsoft.com/office/officeart/2005/8/layout/default"/>
    <dgm:cxn modelId="{6E968C91-F3C4-488A-9C62-649FAF8993FD}" srcId="{2B93C786-22DD-4300-82B7-7E5C8E156C5A}" destId="{A0D0CAB0-0013-4DB1-A95A-07CD1D4918DE}" srcOrd="4" destOrd="0" parTransId="{57480136-8900-4B44-A91E-445EF9C855F6}" sibTransId="{2B09F67E-CA47-49C0-B49B-60700F99F147}"/>
    <dgm:cxn modelId="{B3197D0E-B40E-4CC7-8698-67DD36CFCCDB}" type="presOf" srcId="{8614CED8-8E68-43AB-B863-13D2B06C7B54}" destId="{E3500E5F-E6E9-48A0-8EF2-8091C9A5EB67}" srcOrd="0" destOrd="0" presId="urn:microsoft.com/office/officeart/2005/8/layout/default"/>
    <dgm:cxn modelId="{39CB125B-E244-4FA3-B0EE-63CEAE2AD270}" srcId="{2B93C786-22DD-4300-82B7-7E5C8E156C5A}" destId="{2495866C-A011-49B4-9DF8-FB7F73ADA6C8}" srcOrd="0" destOrd="0" parTransId="{35DD9E3A-C339-4FF5-8979-9564D484919A}" sibTransId="{22DA8C4A-C412-44B2-BC52-4F768D064FED}"/>
    <dgm:cxn modelId="{5F2B6809-9A9E-4584-8062-76B82E5D42B9}" srcId="{2B93C786-22DD-4300-82B7-7E5C8E156C5A}" destId="{3C316EDB-0126-4151-9C7B-E764FE7EDA9D}" srcOrd="3" destOrd="0" parTransId="{61B24C8A-47AC-4160-A13B-5D2C68B0AE3A}" sibTransId="{40772782-097D-4CC7-B003-A43F1A163DBB}"/>
    <dgm:cxn modelId="{EE8DAEAE-C0C7-42D9-9FC4-D91BE8379507}" srcId="{2B93C786-22DD-4300-82B7-7E5C8E156C5A}" destId="{8614CED8-8E68-43AB-B863-13D2B06C7B54}" srcOrd="1" destOrd="0" parTransId="{2CF114D9-8EC7-4307-AC59-EC6A4EF8E954}" sibTransId="{BCDBA22D-9D13-4C3F-B038-7F7F19467294}"/>
    <dgm:cxn modelId="{D5E0D4C3-4097-4B6F-8419-C6072B65310E}" type="presOf" srcId="{2B93C786-22DD-4300-82B7-7E5C8E156C5A}" destId="{393E2A84-7F9F-4803-8B1A-F16395B30C68}" srcOrd="0" destOrd="0" presId="urn:microsoft.com/office/officeart/2005/8/layout/default"/>
    <dgm:cxn modelId="{8381978E-BE59-4624-85F7-4C58D418D235}" srcId="{2B93C786-22DD-4300-82B7-7E5C8E156C5A}" destId="{86F5CB0E-470E-4EAD-BDF9-931254A3C07D}" srcOrd="2" destOrd="0" parTransId="{320DF7B4-C562-438E-8568-4F013506BB15}" sibTransId="{3CE75F7F-BA59-472E-A74E-36A48342B084}"/>
    <dgm:cxn modelId="{21DFD374-AB21-493C-8B76-532E2881FBDC}" type="presParOf" srcId="{393E2A84-7F9F-4803-8B1A-F16395B30C68}" destId="{4271D355-5AF2-4E5D-982D-FCAD483A8257}" srcOrd="0" destOrd="0" presId="urn:microsoft.com/office/officeart/2005/8/layout/default"/>
    <dgm:cxn modelId="{3622C414-3B2C-4690-BAE8-E21B2061BBE2}" type="presParOf" srcId="{393E2A84-7F9F-4803-8B1A-F16395B30C68}" destId="{088BF297-128A-48B1-917D-57F706BD5706}" srcOrd="1" destOrd="0" presId="urn:microsoft.com/office/officeart/2005/8/layout/default"/>
    <dgm:cxn modelId="{10312BA1-248B-41E6-9747-4366BDFE6BB5}" type="presParOf" srcId="{393E2A84-7F9F-4803-8B1A-F16395B30C68}" destId="{E3500E5F-E6E9-48A0-8EF2-8091C9A5EB67}" srcOrd="2" destOrd="0" presId="urn:microsoft.com/office/officeart/2005/8/layout/default"/>
    <dgm:cxn modelId="{3C5FB250-0F60-4F4B-979A-30795F0AFFC2}" type="presParOf" srcId="{393E2A84-7F9F-4803-8B1A-F16395B30C68}" destId="{CED931FA-5FE4-42F9-84D8-5D36225D708D}" srcOrd="3" destOrd="0" presId="urn:microsoft.com/office/officeart/2005/8/layout/default"/>
    <dgm:cxn modelId="{1CAA2C29-71AB-40BC-9C92-B7D8946978BD}" type="presParOf" srcId="{393E2A84-7F9F-4803-8B1A-F16395B30C68}" destId="{0CF56011-EF9F-49E2-A725-6D5FDCD5E198}" srcOrd="4" destOrd="0" presId="urn:microsoft.com/office/officeart/2005/8/layout/default"/>
    <dgm:cxn modelId="{EC02128D-6F4C-4D22-9C2F-46D94B3D4947}" type="presParOf" srcId="{393E2A84-7F9F-4803-8B1A-F16395B30C68}" destId="{4E373807-ED1F-4C4B-8C88-B5DA04EB4302}" srcOrd="5" destOrd="0" presId="urn:microsoft.com/office/officeart/2005/8/layout/default"/>
    <dgm:cxn modelId="{7E3B3F19-A23E-4978-AC77-841492643E45}" type="presParOf" srcId="{393E2A84-7F9F-4803-8B1A-F16395B30C68}" destId="{E6F3E26C-5F5B-4776-9152-B802389F150B}" srcOrd="6" destOrd="0" presId="urn:microsoft.com/office/officeart/2005/8/layout/default"/>
    <dgm:cxn modelId="{F275D8C0-92DB-4CF2-B02F-B2A4EA310613}" type="presParOf" srcId="{393E2A84-7F9F-4803-8B1A-F16395B30C68}" destId="{E00A464F-CD43-4898-B50F-79AE0A4BDD7C}" srcOrd="7" destOrd="0" presId="urn:microsoft.com/office/officeart/2005/8/layout/default"/>
    <dgm:cxn modelId="{A69E0E16-0B2B-40C5-8B70-B2996407D2CF}" type="presParOf" srcId="{393E2A84-7F9F-4803-8B1A-F16395B30C68}" destId="{A645C894-8BDD-423A-A796-69999119E9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8A2A2-CAB2-4726-9E30-6D592BAFE8FF}">
      <dsp:nvSpPr>
        <dsp:cNvPr id="0" name=""/>
        <dsp:cNvSpPr/>
      </dsp:nvSpPr>
      <dsp:spPr>
        <a:xfrm>
          <a:off x="1532013" y="661334"/>
          <a:ext cx="4304374" cy="4304374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6F91-F51D-4FAD-92EE-78D75F1D008B}">
      <dsp:nvSpPr>
        <dsp:cNvPr id="0" name=""/>
        <dsp:cNvSpPr/>
      </dsp:nvSpPr>
      <dsp:spPr>
        <a:xfrm>
          <a:off x="1532013" y="661334"/>
          <a:ext cx="4304374" cy="4304374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0E3B0-A1BB-4F69-A6F1-96476B647326}">
      <dsp:nvSpPr>
        <dsp:cNvPr id="0" name=""/>
        <dsp:cNvSpPr/>
      </dsp:nvSpPr>
      <dsp:spPr>
        <a:xfrm>
          <a:off x="1532013" y="661334"/>
          <a:ext cx="4304374" cy="4304374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AFAA3-3257-420F-AD3F-26D9269CF329}">
      <dsp:nvSpPr>
        <dsp:cNvPr id="0" name=""/>
        <dsp:cNvSpPr/>
      </dsp:nvSpPr>
      <dsp:spPr>
        <a:xfrm>
          <a:off x="1532013" y="661334"/>
          <a:ext cx="4304374" cy="4304374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999F6-D8F4-4F6E-A4CB-C4000726AE6F}">
      <dsp:nvSpPr>
        <dsp:cNvPr id="0" name=""/>
        <dsp:cNvSpPr/>
      </dsp:nvSpPr>
      <dsp:spPr>
        <a:xfrm>
          <a:off x="1532013" y="661334"/>
          <a:ext cx="4304374" cy="4304374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0FF2-C8E2-4BA3-ACD2-186CB71CC197}">
      <dsp:nvSpPr>
        <dsp:cNvPr id="0" name=""/>
        <dsp:cNvSpPr/>
      </dsp:nvSpPr>
      <dsp:spPr>
        <a:xfrm>
          <a:off x="2851335" y="1980656"/>
          <a:ext cx="1665730" cy="1665730"/>
        </a:xfrm>
        <a:prstGeom prst="ellipse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nstantia" panose="02030602050306030303" pitchFamily="18" charset="0"/>
            </a:rPr>
            <a:t>SEARCH STRATEGY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3095276" y="2224597"/>
        <a:ext cx="1177848" cy="1177848"/>
      </dsp:txXfrm>
    </dsp:sp>
    <dsp:sp modelId="{AEBFCF37-DE1C-4C60-B5B2-628F795906DA}">
      <dsp:nvSpPr>
        <dsp:cNvPr id="0" name=""/>
        <dsp:cNvSpPr/>
      </dsp:nvSpPr>
      <dsp:spPr>
        <a:xfrm>
          <a:off x="2837527" y="-135473"/>
          <a:ext cx="1693346" cy="1693346"/>
        </a:xfrm>
        <a:prstGeom prst="ellipse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anose="02030602050306030303" pitchFamily="18" charset="0"/>
            </a:rPr>
            <a:t>Identify key concepts &amp; terms</a:t>
          </a:r>
          <a:endParaRPr lang="en-US" sz="1600" kern="1200" dirty="0">
            <a:latin typeface="Constantia" panose="02030602050306030303" pitchFamily="18" charset="0"/>
          </a:endParaRPr>
        </a:p>
      </dsp:txBody>
      <dsp:txXfrm>
        <a:off x="3085512" y="112512"/>
        <a:ext cx="1197376" cy="1197376"/>
      </dsp:txXfrm>
    </dsp:sp>
    <dsp:sp modelId="{1D280955-01B7-4995-A084-46B5AF7F8727}">
      <dsp:nvSpPr>
        <dsp:cNvPr id="0" name=""/>
        <dsp:cNvSpPr/>
      </dsp:nvSpPr>
      <dsp:spPr>
        <a:xfrm>
          <a:off x="4836953" y="1317195"/>
          <a:ext cx="1693346" cy="1693346"/>
        </a:xfrm>
        <a:prstGeom prst="ellipse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anose="02030602050306030303" pitchFamily="18" charset="0"/>
            </a:rPr>
            <a:t>Select relevant databases &amp; resources</a:t>
          </a:r>
          <a:endParaRPr lang="en-US" sz="1600" kern="1200" dirty="0">
            <a:latin typeface="Constantia" panose="02030602050306030303" pitchFamily="18" charset="0"/>
          </a:endParaRPr>
        </a:p>
      </dsp:txBody>
      <dsp:txXfrm>
        <a:off x="5084938" y="1565180"/>
        <a:ext cx="1197376" cy="1197376"/>
      </dsp:txXfrm>
    </dsp:sp>
    <dsp:sp modelId="{7C479202-5097-43C6-A74B-DA7A8E94BE74}">
      <dsp:nvSpPr>
        <dsp:cNvPr id="0" name=""/>
        <dsp:cNvSpPr/>
      </dsp:nvSpPr>
      <dsp:spPr>
        <a:xfrm>
          <a:off x="4073241" y="3667661"/>
          <a:ext cx="1693346" cy="1693346"/>
        </a:xfrm>
        <a:prstGeom prst="ellipse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anose="02030602050306030303" pitchFamily="18" charset="0"/>
            </a:rPr>
            <a:t>Combine search terms with Boolean operators</a:t>
          </a:r>
          <a:endParaRPr lang="en-US" sz="1600" kern="1200" dirty="0">
            <a:latin typeface="Constantia" panose="02030602050306030303" pitchFamily="18" charset="0"/>
          </a:endParaRPr>
        </a:p>
      </dsp:txBody>
      <dsp:txXfrm>
        <a:off x="4321226" y="3915646"/>
        <a:ext cx="1197376" cy="1197376"/>
      </dsp:txXfrm>
    </dsp:sp>
    <dsp:sp modelId="{20AB7AC0-1CD7-45A5-91F8-0088996A8C66}">
      <dsp:nvSpPr>
        <dsp:cNvPr id="0" name=""/>
        <dsp:cNvSpPr/>
      </dsp:nvSpPr>
      <dsp:spPr>
        <a:xfrm>
          <a:off x="1601814" y="3667661"/>
          <a:ext cx="1693346" cy="1693346"/>
        </a:xfrm>
        <a:prstGeom prst="ellipse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anose="02030602050306030303" pitchFamily="18" charset="0"/>
            </a:rPr>
            <a:t>Run searches in selected resources</a:t>
          </a:r>
          <a:endParaRPr lang="en-US" sz="1600" kern="1200" dirty="0">
            <a:latin typeface="Constantia" panose="02030602050306030303" pitchFamily="18" charset="0"/>
          </a:endParaRPr>
        </a:p>
      </dsp:txBody>
      <dsp:txXfrm>
        <a:off x="1849799" y="3915646"/>
        <a:ext cx="1197376" cy="1197376"/>
      </dsp:txXfrm>
    </dsp:sp>
    <dsp:sp modelId="{570099CA-CE14-4F79-A68A-36CABB3A455F}">
      <dsp:nvSpPr>
        <dsp:cNvPr id="0" name=""/>
        <dsp:cNvSpPr/>
      </dsp:nvSpPr>
      <dsp:spPr>
        <a:xfrm>
          <a:off x="838101" y="1317195"/>
          <a:ext cx="1693346" cy="1693346"/>
        </a:xfrm>
        <a:prstGeom prst="ellipse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nstantia" panose="02030602050306030303" pitchFamily="18" charset="0"/>
            </a:rPr>
            <a:t>Review &amp; refine search results</a:t>
          </a:r>
          <a:endParaRPr lang="en-US" sz="1600" kern="1200" dirty="0">
            <a:latin typeface="Constantia" panose="02030602050306030303" pitchFamily="18" charset="0"/>
          </a:endParaRPr>
        </a:p>
      </dsp:txBody>
      <dsp:txXfrm>
        <a:off x="1086086" y="1565180"/>
        <a:ext cx="1197376" cy="1197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75E36-352E-4E76-B499-1AAACDA208D8}">
      <dsp:nvSpPr>
        <dsp:cNvPr id="0" name=""/>
        <dsp:cNvSpPr/>
      </dsp:nvSpPr>
      <dsp:spPr>
        <a:xfrm>
          <a:off x="1596010" y="1613987"/>
          <a:ext cx="2051447" cy="1774585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</a:t>
          </a:r>
          <a:endParaRPr lang="en-US" sz="2100" kern="1200" dirty="0"/>
        </a:p>
      </dsp:txBody>
      <dsp:txXfrm>
        <a:off x="1935964" y="1908061"/>
        <a:ext cx="1371539" cy="1186437"/>
      </dsp:txXfrm>
    </dsp:sp>
    <dsp:sp modelId="{7C77C50D-6016-48B7-B0D0-551A996022D1}">
      <dsp:nvSpPr>
        <dsp:cNvPr id="0" name=""/>
        <dsp:cNvSpPr/>
      </dsp:nvSpPr>
      <dsp:spPr>
        <a:xfrm>
          <a:off x="2880610" y="764967"/>
          <a:ext cx="774005" cy="666907"/>
        </a:xfrm>
        <a:prstGeom prst="hexagon">
          <a:avLst>
            <a:gd name="adj" fmla="val 28900"/>
            <a:gd name="vf" fmla="val 115470"/>
          </a:avLst>
        </a:prstGeom>
        <a:solidFill>
          <a:srgbClr val="9696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B657D-8E4A-480F-8B9E-BE14D0FB4981}">
      <dsp:nvSpPr>
        <dsp:cNvPr id="0" name=""/>
        <dsp:cNvSpPr/>
      </dsp:nvSpPr>
      <dsp:spPr>
        <a:xfrm>
          <a:off x="1784978" y="0"/>
          <a:ext cx="1681146" cy="1454389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Broader Term</a:t>
          </a:r>
          <a:endParaRPr lang="en-US" sz="2100" kern="1200" dirty="0"/>
        </a:p>
      </dsp:txBody>
      <dsp:txXfrm>
        <a:off x="2063580" y="241023"/>
        <a:ext cx="1123942" cy="972343"/>
      </dsp:txXfrm>
    </dsp:sp>
    <dsp:sp modelId="{345B6401-52DC-4B59-BDFE-5F6573000F23}">
      <dsp:nvSpPr>
        <dsp:cNvPr id="0" name=""/>
        <dsp:cNvSpPr/>
      </dsp:nvSpPr>
      <dsp:spPr>
        <a:xfrm>
          <a:off x="3783935" y="2011730"/>
          <a:ext cx="774005" cy="666907"/>
        </a:xfrm>
        <a:prstGeom prst="hexagon">
          <a:avLst>
            <a:gd name="adj" fmla="val 28900"/>
            <a:gd name="vf" fmla="val 115470"/>
          </a:avLst>
        </a:prstGeom>
        <a:solidFill>
          <a:srgbClr val="9696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5D19A-B676-418C-B598-BC5F86813697}">
      <dsp:nvSpPr>
        <dsp:cNvPr id="0" name=""/>
        <dsp:cNvSpPr/>
      </dsp:nvSpPr>
      <dsp:spPr>
        <a:xfrm>
          <a:off x="3326785" y="894547"/>
          <a:ext cx="1681146" cy="1454389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Subject Heading</a:t>
          </a:r>
          <a:endParaRPr lang="en-US" sz="2100" kern="1200" dirty="0"/>
        </a:p>
      </dsp:txBody>
      <dsp:txXfrm>
        <a:off x="3605387" y="1135570"/>
        <a:ext cx="1123942" cy="972343"/>
      </dsp:txXfrm>
    </dsp:sp>
    <dsp:sp modelId="{53F060EF-823E-4F86-97E8-EC80955E1958}">
      <dsp:nvSpPr>
        <dsp:cNvPr id="0" name=""/>
        <dsp:cNvSpPr/>
      </dsp:nvSpPr>
      <dsp:spPr>
        <a:xfrm>
          <a:off x="3156427" y="3419091"/>
          <a:ext cx="774005" cy="666907"/>
        </a:xfrm>
        <a:prstGeom prst="hexagon">
          <a:avLst>
            <a:gd name="adj" fmla="val 28900"/>
            <a:gd name="vf" fmla="val 115470"/>
          </a:avLst>
        </a:prstGeom>
        <a:solidFill>
          <a:srgbClr val="9696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53FA9-8590-422A-91E1-C6B3736494F0}">
      <dsp:nvSpPr>
        <dsp:cNvPr id="0" name=""/>
        <dsp:cNvSpPr/>
      </dsp:nvSpPr>
      <dsp:spPr>
        <a:xfrm>
          <a:off x="3326785" y="2653122"/>
          <a:ext cx="1681146" cy="1454389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Synonym</a:t>
          </a:r>
          <a:endParaRPr lang="en-US" sz="2100" kern="1200" dirty="0"/>
        </a:p>
      </dsp:txBody>
      <dsp:txXfrm>
        <a:off x="3605387" y="2894145"/>
        <a:ext cx="1123942" cy="972343"/>
      </dsp:txXfrm>
    </dsp:sp>
    <dsp:sp modelId="{72336266-13E8-4C4C-913A-A95FA87976EF}">
      <dsp:nvSpPr>
        <dsp:cNvPr id="0" name=""/>
        <dsp:cNvSpPr/>
      </dsp:nvSpPr>
      <dsp:spPr>
        <a:xfrm>
          <a:off x="1599828" y="3565180"/>
          <a:ext cx="774005" cy="666907"/>
        </a:xfrm>
        <a:prstGeom prst="hexagon">
          <a:avLst>
            <a:gd name="adj" fmla="val 28900"/>
            <a:gd name="vf" fmla="val 115470"/>
          </a:avLst>
        </a:prstGeom>
        <a:solidFill>
          <a:srgbClr val="9696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F82A8-1DC4-4A5B-BA50-DE81B60A0CD5}">
      <dsp:nvSpPr>
        <dsp:cNvPr id="0" name=""/>
        <dsp:cNvSpPr/>
      </dsp:nvSpPr>
      <dsp:spPr>
        <a:xfrm>
          <a:off x="1784978" y="3548670"/>
          <a:ext cx="1681146" cy="1454389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Narrower Term</a:t>
          </a:r>
          <a:endParaRPr lang="en-US" sz="2100" kern="1200" dirty="0"/>
        </a:p>
      </dsp:txBody>
      <dsp:txXfrm>
        <a:off x="2063580" y="3789693"/>
        <a:ext cx="1123942" cy="972343"/>
      </dsp:txXfrm>
    </dsp:sp>
    <dsp:sp modelId="{58813726-5D96-48C2-80BA-573556D30576}">
      <dsp:nvSpPr>
        <dsp:cNvPr id="0" name=""/>
        <dsp:cNvSpPr/>
      </dsp:nvSpPr>
      <dsp:spPr>
        <a:xfrm>
          <a:off x="681710" y="2318918"/>
          <a:ext cx="774005" cy="666907"/>
        </a:xfrm>
        <a:prstGeom prst="hexagon">
          <a:avLst>
            <a:gd name="adj" fmla="val 28900"/>
            <a:gd name="vf" fmla="val 115470"/>
          </a:avLst>
        </a:prstGeom>
        <a:solidFill>
          <a:srgbClr val="9696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DA10E-12FB-4907-825B-2B4F0D4A5325}">
      <dsp:nvSpPr>
        <dsp:cNvPr id="0" name=""/>
        <dsp:cNvSpPr/>
      </dsp:nvSpPr>
      <dsp:spPr>
        <a:xfrm>
          <a:off x="236013" y="2654123"/>
          <a:ext cx="1681146" cy="1454389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Spelling Variation</a:t>
          </a:r>
          <a:endParaRPr lang="en-US" sz="2100" kern="1200" dirty="0"/>
        </a:p>
      </dsp:txBody>
      <dsp:txXfrm>
        <a:off x="514615" y="2895146"/>
        <a:ext cx="1123942" cy="972343"/>
      </dsp:txXfrm>
    </dsp:sp>
    <dsp:sp modelId="{7D3992B0-C53C-4F79-BAC6-1C5B39179AF1}">
      <dsp:nvSpPr>
        <dsp:cNvPr id="0" name=""/>
        <dsp:cNvSpPr/>
      </dsp:nvSpPr>
      <dsp:spPr>
        <a:xfrm>
          <a:off x="236013" y="892545"/>
          <a:ext cx="1681146" cy="1454389"/>
        </a:xfrm>
        <a:prstGeom prst="hexagon">
          <a:avLst>
            <a:gd name="adj" fmla="val 28570"/>
            <a:gd name="vf" fmla="val 115470"/>
          </a:avLst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Singular Plural</a:t>
          </a:r>
          <a:endParaRPr lang="en-US" sz="2100" kern="1200" dirty="0"/>
        </a:p>
      </dsp:txBody>
      <dsp:txXfrm>
        <a:off x="514615" y="1133568"/>
        <a:ext cx="1123942" cy="972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811A7-E531-4163-9137-6C58E2C6C55F}">
      <dsp:nvSpPr>
        <dsp:cNvPr id="0" name=""/>
        <dsp:cNvSpPr/>
      </dsp:nvSpPr>
      <dsp:spPr>
        <a:xfrm>
          <a:off x="6" y="34663"/>
          <a:ext cx="2130102" cy="1569008"/>
        </a:xfrm>
        <a:prstGeom prst="rect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nstantia" panose="02030602050306030303" pitchFamily="18" charset="0"/>
            </a:rPr>
            <a:t>Identify &amp; Develop Key Concept from Research Statement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6" y="34663"/>
        <a:ext cx="2130102" cy="1569008"/>
      </dsp:txXfrm>
    </dsp:sp>
    <dsp:sp modelId="{7D10FC7F-4F39-4773-B280-DBA62D2EEEA9}">
      <dsp:nvSpPr>
        <dsp:cNvPr id="0" name=""/>
        <dsp:cNvSpPr/>
      </dsp:nvSpPr>
      <dsp:spPr>
        <a:xfrm>
          <a:off x="6" y="1760079"/>
          <a:ext cx="2130102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Construct search term or keyword</a:t>
          </a:r>
          <a:endParaRPr lang="en-US" sz="18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Synonym/Antonym</a:t>
          </a:r>
          <a:endParaRPr lang="en-US" sz="14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Singular/Plural</a:t>
          </a:r>
          <a:endParaRPr lang="en-US" sz="14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Variant in Spelling</a:t>
          </a:r>
          <a:endParaRPr lang="en-US" sz="14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Acronym</a:t>
          </a:r>
          <a:endParaRPr lang="en-US" sz="14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Controlled Vocabulary or Subject Heading (</a:t>
          </a:r>
          <a:r>
            <a:rPr lang="en-US" sz="1800" kern="1200" dirty="0" err="1" smtClean="0">
              <a:latin typeface="Constantia" panose="02030602050306030303" pitchFamily="18" charset="0"/>
            </a:rPr>
            <a:t>eg</a:t>
          </a:r>
          <a:r>
            <a:rPr lang="en-US" sz="1800" kern="1200" dirty="0" smtClean="0">
              <a:latin typeface="Constantia" panose="02030602050306030303" pitchFamily="18" charset="0"/>
            </a:rPr>
            <a:t>: </a:t>
          </a:r>
          <a:r>
            <a:rPr lang="en-US" sz="1800" kern="1200" dirty="0" err="1" smtClean="0">
              <a:latin typeface="Constantia" panose="02030602050306030303" pitchFamily="18" charset="0"/>
            </a:rPr>
            <a:t>MeSH</a:t>
          </a:r>
          <a:r>
            <a:rPr lang="en-US" sz="1800" kern="1200" dirty="0" smtClean="0">
              <a:latin typeface="Constantia" panose="02030602050306030303" pitchFamily="18" charset="0"/>
            </a:rPr>
            <a:t>)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6" y="1760079"/>
        <a:ext cx="2130102" cy="3777120"/>
      </dsp:txXfrm>
    </dsp:sp>
    <dsp:sp modelId="{CABF9309-B933-41D1-8FFE-6BB0D6DF3102}">
      <dsp:nvSpPr>
        <dsp:cNvPr id="0" name=""/>
        <dsp:cNvSpPr/>
      </dsp:nvSpPr>
      <dsp:spPr>
        <a:xfrm>
          <a:off x="2431859" y="0"/>
          <a:ext cx="2130102" cy="1607230"/>
        </a:xfrm>
        <a:prstGeom prst="rect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nstantia" panose="02030602050306030303" pitchFamily="18" charset="0"/>
            </a:rPr>
            <a:t>Apply Relevant Search Technique and Strategy to Develop a Search String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2431859" y="0"/>
        <a:ext cx="2130102" cy="1607230"/>
      </dsp:txXfrm>
    </dsp:sp>
    <dsp:sp modelId="{A1C3A202-3435-4140-A3D4-A71456A67E3D}">
      <dsp:nvSpPr>
        <dsp:cNvPr id="0" name=""/>
        <dsp:cNvSpPr/>
      </dsp:nvSpPr>
      <dsp:spPr>
        <a:xfrm>
          <a:off x="2431859" y="1760079"/>
          <a:ext cx="2130102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Truncation (child*)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Wildcard (</a:t>
          </a:r>
          <a:r>
            <a:rPr lang="en-US" sz="1800" kern="1200" dirty="0" err="1" smtClean="0">
              <a:latin typeface="Constantia" panose="02030602050306030303" pitchFamily="18" charset="0"/>
            </a:rPr>
            <a:t>wom?n</a:t>
          </a:r>
          <a:r>
            <a:rPr lang="en-US" sz="1800" kern="1200" dirty="0" smtClean="0">
              <a:latin typeface="Constantia" panose="02030602050306030303" pitchFamily="18" charset="0"/>
            </a:rPr>
            <a:t>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Phrase (“muscle spasm”)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Same concept (OR)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Combine concept (AND)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Nesting ()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Eliminating concept (NOT)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2431859" y="1760079"/>
        <a:ext cx="2130102" cy="3777120"/>
      </dsp:txXfrm>
    </dsp:sp>
    <dsp:sp modelId="{458A53B9-8F83-493E-B1DC-17B2A1027CE6}">
      <dsp:nvSpPr>
        <dsp:cNvPr id="0" name=""/>
        <dsp:cNvSpPr/>
      </dsp:nvSpPr>
      <dsp:spPr>
        <a:xfrm>
          <a:off x="4860177" y="40683"/>
          <a:ext cx="2130102" cy="1582623"/>
        </a:xfrm>
        <a:prstGeom prst="rect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nstantia" panose="02030602050306030303" pitchFamily="18" charset="0"/>
            </a:rPr>
            <a:t>Choose the Relevant Database or Search Engine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4860177" y="40683"/>
        <a:ext cx="2130102" cy="1582623"/>
      </dsp:txXfrm>
    </dsp:sp>
    <dsp:sp modelId="{264AF254-9BA5-44E2-986B-15530031B63B}">
      <dsp:nvSpPr>
        <dsp:cNvPr id="0" name=""/>
        <dsp:cNvSpPr/>
      </dsp:nvSpPr>
      <dsp:spPr>
        <a:xfrm>
          <a:off x="4860177" y="1760079"/>
          <a:ext cx="2130102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WHAT type of resources that I need? In which format?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Index &amp; Abstract database</a:t>
          </a:r>
          <a:endParaRPr lang="en-US" sz="18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E.g.: WOS</a:t>
          </a:r>
          <a:endParaRPr lang="en-US" sz="14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Full text database</a:t>
          </a:r>
          <a:endParaRPr lang="en-US" sz="18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E.g.: </a:t>
          </a:r>
          <a:r>
            <a:rPr lang="en-US" sz="1400" kern="1200" dirty="0" err="1" smtClean="0">
              <a:latin typeface="Constantia" panose="02030602050306030303" pitchFamily="18" charset="0"/>
            </a:rPr>
            <a:t>ScienceDirect</a:t>
          </a:r>
          <a:endParaRPr lang="en-US" sz="14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Search Engine</a:t>
          </a:r>
          <a:endParaRPr lang="en-US" sz="1800" kern="1200" dirty="0">
            <a:latin typeface="Constantia" panose="0203060205030603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onstantia" panose="02030602050306030303" pitchFamily="18" charset="0"/>
            </a:rPr>
            <a:t>E.g.: Google Scholar</a:t>
          </a:r>
          <a:endParaRPr lang="en-US" sz="1400" kern="1200" dirty="0">
            <a:latin typeface="Constantia" panose="02030602050306030303" pitchFamily="18" charset="0"/>
          </a:endParaRPr>
        </a:p>
      </dsp:txBody>
      <dsp:txXfrm>
        <a:off x="4860177" y="1760079"/>
        <a:ext cx="2130102" cy="3777120"/>
      </dsp:txXfrm>
    </dsp:sp>
    <dsp:sp modelId="{4F73AFC3-359A-461B-AD33-3CD486273D9D}">
      <dsp:nvSpPr>
        <dsp:cNvPr id="0" name=""/>
        <dsp:cNvSpPr/>
      </dsp:nvSpPr>
      <dsp:spPr>
        <a:xfrm>
          <a:off x="7292030" y="0"/>
          <a:ext cx="2130102" cy="1605356"/>
        </a:xfrm>
        <a:prstGeom prst="rect">
          <a:avLst/>
        </a:prstGeom>
        <a:solidFill>
          <a:srgbClr val="006CAB"/>
        </a:solidFill>
        <a:ln w="12700" cap="flat" cmpd="sng" algn="ctr">
          <a:solidFill>
            <a:srgbClr val="006C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onstantia" panose="02030602050306030303" pitchFamily="18" charset="0"/>
            </a:rPr>
            <a:t>Documenting, Managing &amp; Evaluating (search string &amp; search result)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7292030" y="0"/>
        <a:ext cx="2130102" cy="1605356"/>
      </dsp:txXfrm>
    </dsp:sp>
    <dsp:sp modelId="{FCA102C6-7D8A-47A3-A272-54AB502F960B}">
      <dsp:nvSpPr>
        <dsp:cNvPr id="0" name=""/>
        <dsp:cNvSpPr/>
      </dsp:nvSpPr>
      <dsp:spPr>
        <a:xfrm>
          <a:off x="7288494" y="1760079"/>
          <a:ext cx="2130102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Evaluate and review the search result or search tem (precision)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Evaluate the content for selection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Keep your search documented for future usage</a:t>
          </a:r>
          <a:endParaRPr lang="en-US" sz="1800" kern="1200" dirty="0">
            <a:latin typeface="Constantia" panose="020306020503060303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tantia" panose="02030602050306030303" pitchFamily="18" charset="0"/>
            </a:rPr>
            <a:t>Organize your content</a:t>
          </a:r>
          <a:endParaRPr lang="en-US" sz="1800" kern="1200" dirty="0">
            <a:latin typeface="Constantia" panose="02030602050306030303" pitchFamily="18" charset="0"/>
          </a:endParaRPr>
        </a:p>
      </dsp:txBody>
      <dsp:txXfrm>
        <a:off x="7288494" y="1760079"/>
        <a:ext cx="2130102" cy="3777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1D355-5AF2-4E5D-982D-FCAD483A8257}">
      <dsp:nvSpPr>
        <dsp:cNvPr id="0" name=""/>
        <dsp:cNvSpPr/>
      </dsp:nvSpPr>
      <dsp:spPr>
        <a:xfrm>
          <a:off x="0" y="527924"/>
          <a:ext cx="2152866" cy="1291719"/>
        </a:xfrm>
        <a:prstGeom prst="rect">
          <a:avLst/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Constantia" panose="02030602050306030303" pitchFamily="18" charset="0"/>
            </a:rPr>
            <a:t>Accuracy</a:t>
          </a:r>
          <a:endParaRPr lang="en-US" sz="3100" kern="1200" dirty="0">
            <a:latin typeface="Constantia" panose="02030602050306030303" pitchFamily="18" charset="0"/>
          </a:endParaRPr>
        </a:p>
      </dsp:txBody>
      <dsp:txXfrm>
        <a:off x="0" y="527924"/>
        <a:ext cx="2152866" cy="1291719"/>
      </dsp:txXfrm>
    </dsp:sp>
    <dsp:sp modelId="{E3500E5F-E6E9-48A0-8EF2-8091C9A5EB67}">
      <dsp:nvSpPr>
        <dsp:cNvPr id="0" name=""/>
        <dsp:cNvSpPr/>
      </dsp:nvSpPr>
      <dsp:spPr>
        <a:xfrm>
          <a:off x="2368145" y="527924"/>
          <a:ext cx="2152866" cy="1291719"/>
        </a:xfrm>
        <a:prstGeom prst="rect">
          <a:avLst/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Constantia" panose="02030602050306030303" pitchFamily="18" charset="0"/>
            </a:rPr>
            <a:t>Currency</a:t>
          </a:r>
          <a:endParaRPr lang="en-US" sz="3100" kern="1200" dirty="0">
            <a:latin typeface="Constantia" panose="02030602050306030303" pitchFamily="18" charset="0"/>
          </a:endParaRPr>
        </a:p>
      </dsp:txBody>
      <dsp:txXfrm>
        <a:off x="2368145" y="527924"/>
        <a:ext cx="2152866" cy="1291719"/>
      </dsp:txXfrm>
    </dsp:sp>
    <dsp:sp modelId="{0CF56011-EF9F-49E2-A725-6D5FDCD5E198}">
      <dsp:nvSpPr>
        <dsp:cNvPr id="0" name=""/>
        <dsp:cNvSpPr/>
      </dsp:nvSpPr>
      <dsp:spPr>
        <a:xfrm>
          <a:off x="0" y="2034931"/>
          <a:ext cx="2152866" cy="1291719"/>
        </a:xfrm>
        <a:prstGeom prst="rect">
          <a:avLst/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Constantia" panose="02030602050306030303" pitchFamily="18" charset="0"/>
            </a:rPr>
            <a:t>Relevancy</a:t>
          </a:r>
          <a:endParaRPr lang="en-US" sz="3100" kern="1200" dirty="0">
            <a:latin typeface="Constantia" panose="02030602050306030303" pitchFamily="18" charset="0"/>
          </a:endParaRPr>
        </a:p>
      </dsp:txBody>
      <dsp:txXfrm>
        <a:off x="0" y="2034931"/>
        <a:ext cx="2152866" cy="1291719"/>
      </dsp:txXfrm>
    </dsp:sp>
    <dsp:sp modelId="{E6F3E26C-5F5B-4776-9152-B802389F150B}">
      <dsp:nvSpPr>
        <dsp:cNvPr id="0" name=""/>
        <dsp:cNvSpPr/>
      </dsp:nvSpPr>
      <dsp:spPr>
        <a:xfrm>
          <a:off x="2368145" y="2034931"/>
          <a:ext cx="2152866" cy="1291719"/>
        </a:xfrm>
        <a:prstGeom prst="rect">
          <a:avLst/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Constantia" panose="02030602050306030303" pitchFamily="18" charset="0"/>
            </a:rPr>
            <a:t>Objectivity</a:t>
          </a:r>
          <a:endParaRPr lang="en-US" sz="3100" kern="1200" dirty="0">
            <a:latin typeface="Constantia" panose="02030602050306030303" pitchFamily="18" charset="0"/>
          </a:endParaRPr>
        </a:p>
      </dsp:txBody>
      <dsp:txXfrm>
        <a:off x="2368145" y="2034931"/>
        <a:ext cx="2152866" cy="1291719"/>
      </dsp:txXfrm>
    </dsp:sp>
    <dsp:sp modelId="{A645C894-8BDD-423A-A796-69999119E9B7}">
      <dsp:nvSpPr>
        <dsp:cNvPr id="0" name=""/>
        <dsp:cNvSpPr/>
      </dsp:nvSpPr>
      <dsp:spPr>
        <a:xfrm>
          <a:off x="1184068" y="3541938"/>
          <a:ext cx="2152866" cy="1291719"/>
        </a:xfrm>
        <a:prstGeom prst="rect">
          <a:avLst/>
        </a:prstGeom>
        <a:solidFill>
          <a:srgbClr val="006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Constantia" panose="02030602050306030303" pitchFamily="18" charset="0"/>
            </a:rPr>
            <a:t>Authority</a:t>
          </a:r>
          <a:endParaRPr lang="en-US" sz="3100" kern="1200" dirty="0">
            <a:latin typeface="Constantia" panose="02030602050306030303" pitchFamily="18" charset="0"/>
          </a:endParaRPr>
        </a:p>
      </dsp:txBody>
      <dsp:txXfrm>
        <a:off x="1184068" y="3541938"/>
        <a:ext cx="2152866" cy="129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ACBD-CDD8-4565-B9F3-1C3CBF9F63D7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ECBC-BEF5-4DD8-8CB9-946FE619C7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76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CB84-D0B3-C44D-BDDA-E6DD29AD4414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0804-BAAB-D942-A332-52AA6138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0804-BAAB-D942-A332-52AA6138B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 userDrawn="1"/>
        </p:nvSpPr>
        <p:spPr>
          <a:xfrm>
            <a:off x="7600950" y="-9524"/>
            <a:ext cx="1485900" cy="6858000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97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25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12" name="Freeform 11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 userDrawn="1"/>
        </p:nvSpPr>
        <p:spPr>
          <a:xfrm>
            <a:off x="8428264" y="0"/>
            <a:ext cx="3772445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762000" ty="0" sx="80000" sy="8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9993085" y="9525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 userDrawn="1"/>
        </p:nvSpPr>
        <p:spPr>
          <a:xfrm>
            <a:off x="8420099" y="1"/>
            <a:ext cx="1571625" cy="6877050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1209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 userDrawn="1"/>
        </p:nvSpPr>
        <p:spPr>
          <a:xfrm>
            <a:off x="7404235" y="2614613"/>
            <a:ext cx="4787765" cy="2828925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9381263" y="120368"/>
            <a:ext cx="123825" cy="535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1046138"/>
            <a:ext cx="7451725" cy="466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59998"/>
            <a:ext cx="7452026" cy="736956"/>
          </a:xfrm>
          <a:prstGeom prst="rect">
            <a:avLst/>
          </a:prstGeom>
        </p:spPr>
        <p:txBody>
          <a:bodyPr/>
          <a:lstStyle>
            <a:lvl1pPr>
              <a:defRPr sz="4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63411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(20PT, ARIAL NARROW, UPPER CASE)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2" y="2131371"/>
            <a:ext cx="4352700" cy="3976132"/>
          </a:xfrm>
          <a:prstGeom prst="rect">
            <a:avLst/>
          </a:prstGeo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21" name="Freeform 20"/>
          <p:cNvSpPr/>
          <p:nvPr userDrawn="1"/>
        </p:nvSpPr>
        <p:spPr>
          <a:xfrm>
            <a:off x="7412713" y="2624137"/>
            <a:ext cx="1968365" cy="2828926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4818737" y="2614613"/>
            <a:ext cx="4451976" cy="285750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5154" h="6922875">
                <a:moveTo>
                  <a:pt x="2516135" y="0"/>
                </a:moveTo>
                <a:lnTo>
                  <a:pt x="2521759" y="69669"/>
                </a:lnTo>
                <a:lnTo>
                  <a:pt x="0" y="6922875"/>
                </a:lnTo>
                <a:lnTo>
                  <a:pt x="6266445" y="6844937"/>
                </a:lnTo>
                <a:lnTo>
                  <a:pt x="6275154" y="0"/>
                </a:lnTo>
                <a:lnTo>
                  <a:pt x="2516135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21168187">
            <a:off x="7576063" y="2501520"/>
            <a:ext cx="1562100" cy="309527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-24304" y="-7280"/>
            <a:ext cx="12216304" cy="686528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  <a:gd name="connsiteX0" fmla="*/ 2516135 w 6275154"/>
              <a:gd name="connsiteY0" fmla="*/ 0 h 6931594"/>
              <a:gd name="connsiteX1" fmla="*/ 2521759 w 6275154"/>
              <a:gd name="connsiteY1" fmla="*/ 69669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2516135 w 6275154"/>
              <a:gd name="connsiteY0" fmla="*/ 0 h 6931594"/>
              <a:gd name="connsiteX1" fmla="*/ 1254762 w 6275154"/>
              <a:gd name="connsiteY1" fmla="*/ 108183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4284913 w 8043932"/>
              <a:gd name="connsiteY0" fmla="*/ 0 h 6932504"/>
              <a:gd name="connsiteX1" fmla="*/ 3023540 w 8043932"/>
              <a:gd name="connsiteY1" fmla="*/ 108183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11898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2269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7359 h 6939863"/>
              <a:gd name="connsiteX1" fmla="*/ 6795 w 8043932"/>
              <a:gd name="connsiteY1" fmla="*/ 0 h 6939863"/>
              <a:gd name="connsiteX2" fmla="*/ 0 w 8043932"/>
              <a:gd name="connsiteY2" fmla="*/ 6939863 h 6939863"/>
              <a:gd name="connsiteX3" fmla="*/ 8035223 w 8043932"/>
              <a:gd name="connsiteY3" fmla="*/ 6938953 h 6939863"/>
              <a:gd name="connsiteX4" fmla="*/ 8043932 w 8043932"/>
              <a:gd name="connsiteY4" fmla="*/ 7359 h 6939863"/>
              <a:gd name="connsiteX5" fmla="*/ 4284913 w 8043932"/>
              <a:gd name="connsiteY5" fmla="*/ 7359 h 69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3932" h="6939863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20447943">
            <a:off x="9301439" y="-744350"/>
            <a:ext cx="1562100" cy="811534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>
            <a:off x="8277224" y="-9525"/>
            <a:ext cx="3914775" cy="6858000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77050 h 6877050"/>
              <a:gd name="connsiteX4" fmla="*/ 0 w 1485900"/>
              <a:gd name="connsiteY4" fmla="*/ 0 h 6877050"/>
              <a:gd name="connsiteX0" fmla="*/ 0 w 3914775"/>
              <a:gd name="connsiteY0" fmla="*/ 9525 h 6858000"/>
              <a:gd name="connsiteX1" fmla="*/ 3914775 w 3914775"/>
              <a:gd name="connsiteY1" fmla="*/ 0 h 6858000"/>
              <a:gd name="connsiteX2" fmla="*/ 3914775 w 3914775"/>
              <a:gd name="connsiteY2" fmla="*/ 6858000 h 6858000"/>
              <a:gd name="connsiteX3" fmla="*/ 3867150 w 3914775"/>
              <a:gd name="connsiteY3" fmla="*/ 6858000 h 6858000"/>
              <a:gd name="connsiteX4" fmla="*/ 0 w 3914775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75" h="685800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867150" y="685800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35" y="6300135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3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-24304" y="-7280"/>
            <a:ext cx="12216304" cy="686528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  <a:gd name="connsiteX0" fmla="*/ 2516135 w 6275154"/>
              <a:gd name="connsiteY0" fmla="*/ 0 h 6931594"/>
              <a:gd name="connsiteX1" fmla="*/ 2521759 w 6275154"/>
              <a:gd name="connsiteY1" fmla="*/ 69669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2516135 w 6275154"/>
              <a:gd name="connsiteY0" fmla="*/ 0 h 6931594"/>
              <a:gd name="connsiteX1" fmla="*/ 1254762 w 6275154"/>
              <a:gd name="connsiteY1" fmla="*/ 108183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4284913 w 8043932"/>
              <a:gd name="connsiteY0" fmla="*/ 0 h 6932504"/>
              <a:gd name="connsiteX1" fmla="*/ 3023540 w 8043932"/>
              <a:gd name="connsiteY1" fmla="*/ 108183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11898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2269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7359 h 6939863"/>
              <a:gd name="connsiteX1" fmla="*/ 6795 w 8043932"/>
              <a:gd name="connsiteY1" fmla="*/ 0 h 6939863"/>
              <a:gd name="connsiteX2" fmla="*/ 0 w 8043932"/>
              <a:gd name="connsiteY2" fmla="*/ 6939863 h 6939863"/>
              <a:gd name="connsiteX3" fmla="*/ 8035223 w 8043932"/>
              <a:gd name="connsiteY3" fmla="*/ 6938953 h 6939863"/>
              <a:gd name="connsiteX4" fmla="*/ 8043932 w 8043932"/>
              <a:gd name="connsiteY4" fmla="*/ 7359 h 6939863"/>
              <a:gd name="connsiteX5" fmla="*/ 4284913 w 8043932"/>
              <a:gd name="connsiteY5" fmla="*/ 7359 h 69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3932" h="6939863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dpi="0" rotWithShape="0">
            <a:blip r:embed="rId3"/>
            <a:srcRect/>
            <a:tile tx="0" ty="0" sx="25000" sy="2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 flipV="1">
            <a:off x="7529168" y="3164378"/>
            <a:ext cx="4681882" cy="3657597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77050 h 6877050"/>
              <a:gd name="connsiteX4" fmla="*/ 0 w 1485900"/>
              <a:gd name="connsiteY4" fmla="*/ 0 h 6877050"/>
              <a:gd name="connsiteX0" fmla="*/ 0 w 3914775"/>
              <a:gd name="connsiteY0" fmla="*/ 9525 h 6858000"/>
              <a:gd name="connsiteX1" fmla="*/ 3914775 w 3914775"/>
              <a:gd name="connsiteY1" fmla="*/ 0 h 6858000"/>
              <a:gd name="connsiteX2" fmla="*/ 3914775 w 3914775"/>
              <a:gd name="connsiteY2" fmla="*/ 6858000 h 6858000"/>
              <a:gd name="connsiteX3" fmla="*/ 3867150 w 3914775"/>
              <a:gd name="connsiteY3" fmla="*/ 6858000 h 6858000"/>
              <a:gd name="connsiteX4" fmla="*/ 0 w 3914775"/>
              <a:gd name="connsiteY4" fmla="*/ 9525 h 6858000"/>
              <a:gd name="connsiteX0" fmla="*/ 0 w 3914775"/>
              <a:gd name="connsiteY0" fmla="*/ 9525 h 6930190"/>
              <a:gd name="connsiteX1" fmla="*/ 3914775 w 3914775"/>
              <a:gd name="connsiteY1" fmla="*/ 0 h 6930190"/>
              <a:gd name="connsiteX2" fmla="*/ 3914775 w 3914775"/>
              <a:gd name="connsiteY2" fmla="*/ 6858000 h 6930190"/>
              <a:gd name="connsiteX3" fmla="*/ 3906972 w 3914775"/>
              <a:gd name="connsiteY3" fmla="*/ 6930190 h 6930190"/>
              <a:gd name="connsiteX4" fmla="*/ 0 w 3914775"/>
              <a:gd name="connsiteY4" fmla="*/ 9525 h 693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75" h="693019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906972" y="693019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3962384">
            <a:off x="9070353" y="2092690"/>
            <a:ext cx="1562100" cy="585396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629956" y="5278826"/>
            <a:ext cx="2309631" cy="1302845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Image caption (title case)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6314423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19050" y="-9525"/>
            <a:ext cx="9420225" cy="6867525"/>
          </a:xfrm>
          <a:custGeom>
            <a:avLst/>
            <a:gdLst>
              <a:gd name="connsiteX0" fmla="*/ 9525 w 8905875"/>
              <a:gd name="connsiteY0" fmla="*/ 0 h 6896100"/>
              <a:gd name="connsiteX1" fmla="*/ 4724400 w 8905875"/>
              <a:gd name="connsiteY1" fmla="*/ 0 h 6896100"/>
              <a:gd name="connsiteX2" fmla="*/ 8905875 w 8905875"/>
              <a:gd name="connsiteY2" fmla="*/ 6896100 h 6896100"/>
              <a:gd name="connsiteX3" fmla="*/ 0 w 8905875"/>
              <a:gd name="connsiteY3" fmla="*/ 6896100 h 6896100"/>
              <a:gd name="connsiteX4" fmla="*/ 9525 w 8905875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5875" h="6896100">
                <a:moveTo>
                  <a:pt x="9525" y="0"/>
                </a:moveTo>
                <a:lnTo>
                  <a:pt x="4724400" y="0"/>
                </a:lnTo>
                <a:lnTo>
                  <a:pt x="8905875" y="6896100"/>
                </a:lnTo>
                <a:lnTo>
                  <a:pt x="0" y="6896100"/>
                </a:lnTo>
                <a:lnTo>
                  <a:pt x="9525" y="0"/>
                </a:lnTo>
                <a:close/>
              </a:path>
            </a:pathLst>
          </a:custGeom>
          <a:solidFill>
            <a:srgbClr val="006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2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8" y="1741593"/>
            <a:ext cx="5757606" cy="3435594"/>
          </a:xfrm>
          <a:prstGeom prst="rect">
            <a:avLst/>
          </a:prstGeom>
        </p:spPr>
        <p:txBody>
          <a:bodyPr wrap="square"/>
          <a:lstStyle>
            <a:lvl1pPr algn="r"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DIVIDER OR PULL-OUT QUOTE (UPPER CASE)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21" y="6319350"/>
            <a:ext cx="1262009" cy="3672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1492" y="1733018"/>
            <a:ext cx="5438775" cy="3435350"/>
          </a:xfrm>
          <a:custGeom>
            <a:avLst/>
            <a:gdLst>
              <a:gd name="connsiteX0" fmla="*/ 0 w 5476875"/>
              <a:gd name="connsiteY0" fmla="*/ 0 h 3435350"/>
              <a:gd name="connsiteX1" fmla="*/ 5476875 w 5476875"/>
              <a:gd name="connsiteY1" fmla="*/ 0 h 3435350"/>
              <a:gd name="connsiteX2" fmla="*/ 5476875 w 5476875"/>
              <a:gd name="connsiteY2" fmla="*/ 3435350 h 3435350"/>
              <a:gd name="connsiteX3" fmla="*/ 0 w 5476875"/>
              <a:gd name="connsiteY3" fmla="*/ 3435350 h 3435350"/>
              <a:gd name="connsiteX4" fmla="*/ 0 w 5476875"/>
              <a:gd name="connsiteY4" fmla="*/ 0 h 3435350"/>
              <a:gd name="connsiteX0" fmla="*/ 19050 w 5476875"/>
              <a:gd name="connsiteY0" fmla="*/ 0 h 3435350"/>
              <a:gd name="connsiteX1" fmla="*/ 5476875 w 5476875"/>
              <a:gd name="connsiteY1" fmla="*/ 0 h 3435350"/>
              <a:gd name="connsiteX2" fmla="*/ 5476875 w 5476875"/>
              <a:gd name="connsiteY2" fmla="*/ 3435350 h 3435350"/>
              <a:gd name="connsiteX3" fmla="*/ 0 w 5476875"/>
              <a:gd name="connsiteY3" fmla="*/ 3435350 h 3435350"/>
              <a:gd name="connsiteX4" fmla="*/ 19050 w 5476875"/>
              <a:gd name="connsiteY4" fmla="*/ 0 h 3435350"/>
              <a:gd name="connsiteX0" fmla="*/ 0 w 5457825"/>
              <a:gd name="connsiteY0" fmla="*/ 0 h 3435350"/>
              <a:gd name="connsiteX1" fmla="*/ 5457825 w 5457825"/>
              <a:gd name="connsiteY1" fmla="*/ 0 h 3435350"/>
              <a:gd name="connsiteX2" fmla="*/ 5457825 w 5457825"/>
              <a:gd name="connsiteY2" fmla="*/ 3435350 h 3435350"/>
              <a:gd name="connsiteX3" fmla="*/ 2266950 w 5457825"/>
              <a:gd name="connsiteY3" fmla="*/ 3435350 h 3435350"/>
              <a:gd name="connsiteX4" fmla="*/ 0 w 5457825"/>
              <a:gd name="connsiteY4" fmla="*/ 0 h 3435350"/>
              <a:gd name="connsiteX0" fmla="*/ 0 w 5438775"/>
              <a:gd name="connsiteY0" fmla="*/ 0 h 3435350"/>
              <a:gd name="connsiteX1" fmla="*/ 5438775 w 5438775"/>
              <a:gd name="connsiteY1" fmla="*/ 0 h 3435350"/>
              <a:gd name="connsiteX2" fmla="*/ 5438775 w 5438775"/>
              <a:gd name="connsiteY2" fmla="*/ 3435350 h 3435350"/>
              <a:gd name="connsiteX3" fmla="*/ 2247900 w 5438775"/>
              <a:gd name="connsiteY3" fmla="*/ 3435350 h 3435350"/>
              <a:gd name="connsiteX4" fmla="*/ 0 w 5438775"/>
              <a:gd name="connsiteY4" fmla="*/ 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775" h="3435350">
                <a:moveTo>
                  <a:pt x="0" y="0"/>
                </a:moveTo>
                <a:lnTo>
                  <a:pt x="5438775" y="0"/>
                </a:lnTo>
                <a:lnTo>
                  <a:pt x="5438775" y="3435350"/>
                </a:lnTo>
                <a:lnTo>
                  <a:pt x="2247900" y="34353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l"/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39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copy_tex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85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21" name="Isosceles Triangle 20"/>
          <p:cNvSpPr/>
          <p:nvPr userDrawn="1"/>
        </p:nvSpPr>
        <p:spPr>
          <a:xfrm rot="16200000" flipV="1">
            <a:off x="558815" y="4317983"/>
            <a:ext cx="2000250" cy="3117884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50000" sy="5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/>
          <p:nvPr userDrawn="1"/>
        </p:nvSpPr>
        <p:spPr>
          <a:xfrm flipH="1">
            <a:off x="-1" y="4876800"/>
            <a:ext cx="1176335" cy="1962472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95425"/>
              <a:gd name="connsiteY0" fmla="*/ 1417188 h 8303763"/>
              <a:gd name="connsiteX1" fmla="*/ 1495425 w 1495425"/>
              <a:gd name="connsiteY1" fmla="*/ 0 h 8303763"/>
              <a:gd name="connsiteX2" fmla="*/ 1485900 w 1495425"/>
              <a:gd name="connsiteY2" fmla="*/ 8294238 h 8303763"/>
              <a:gd name="connsiteX3" fmla="*/ 1438275 w 1495425"/>
              <a:gd name="connsiteY3" fmla="*/ 8303763 h 8303763"/>
              <a:gd name="connsiteX4" fmla="*/ 0 w 1495425"/>
              <a:gd name="connsiteY4" fmla="*/ 1417188 h 8303763"/>
              <a:gd name="connsiteX0" fmla="*/ 0 w 1543050"/>
              <a:gd name="connsiteY0" fmla="*/ 1159402 h 8303763"/>
              <a:gd name="connsiteX1" fmla="*/ 1543050 w 1543050"/>
              <a:gd name="connsiteY1" fmla="*/ 0 h 8303763"/>
              <a:gd name="connsiteX2" fmla="*/ 1533525 w 1543050"/>
              <a:gd name="connsiteY2" fmla="*/ 8294238 h 8303763"/>
              <a:gd name="connsiteX3" fmla="*/ 1485900 w 1543050"/>
              <a:gd name="connsiteY3" fmla="*/ 8303763 h 8303763"/>
              <a:gd name="connsiteX4" fmla="*/ 0 w 1543050"/>
              <a:gd name="connsiteY4" fmla="*/ 1159402 h 8303763"/>
              <a:gd name="connsiteX0" fmla="*/ 0 w 1533525"/>
              <a:gd name="connsiteY0" fmla="*/ 2374680 h 9519041"/>
              <a:gd name="connsiteX1" fmla="*/ 1514475 w 1533525"/>
              <a:gd name="connsiteY1" fmla="*/ 0 h 9519041"/>
              <a:gd name="connsiteX2" fmla="*/ 1533525 w 1533525"/>
              <a:gd name="connsiteY2" fmla="*/ 9509516 h 9519041"/>
              <a:gd name="connsiteX3" fmla="*/ 1485900 w 1533525"/>
              <a:gd name="connsiteY3" fmla="*/ 9519041 h 9519041"/>
              <a:gd name="connsiteX4" fmla="*/ 0 w 1533525"/>
              <a:gd name="connsiteY4" fmla="*/ 2374680 h 9519041"/>
              <a:gd name="connsiteX0" fmla="*/ 0 w 1362075"/>
              <a:gd name="connsiteY0" fmla="*/ 54604 h 9519041"/>
              <a:gd name="connsiteX1" fmla="*/ 1343025 w 1362075"/>
              <a:gd name="connsiteY1" fmla="*/ 0 h 9519041"/>
              <a:gd name="connsiteX2" fmla="*/ 1362075 w 1362075"/>
              <a:gd name="connsiteY2" fmla="*/ 9509516 h 9519041"/>
              <a:gd name="connsiteX3" fmla="*/ 1314450 w 1362075"/>
              <a:gd name="connsiteY3" fmla="*/ 9519041 h 9519041"/>
              <a:gd name="connsiteX4" fmla="*/ 0 w 1362075"/>
              <a:gd name="connsiteY4" fmla="*/ 54604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1621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2002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92694"/>
              <a:gd name="connsiteX1" fmla="*/ 2190750 w 2209800"/>
              <a:gd name="connsiteY1" fmla="*/ 0 h 9592694"/>
              <a:gd name="connsiteX2" fmla="*/ 2209800 w 2209800"/>
              <a:gd name="connsiteY2" fmla="*/ 9509516 h 9592694"/>
              <a:gd name="connsiteX3" fmla="*/ 2200275 w 2209800"/>
              <a:gd name="connsiteY3" fmla="*/ 9592694 h 9592694"/>
              <a:gd name="connsiteX4" fmla="*/ 0 w 2209800"/>
              <a:gd name="connsiteY4" fmla="*/ 17777 h 9592694"/>
              <a:gd name="connsiteX0" fmla="*/ 0 w 2279073"/>
              <a:gd name="connsiteY0" fmla="*/ 4906456 h 9592694"/>
              <a:gd name="connsiteX1" fmla="*/ 2260023 w 2279073"/>
              <a:gd name="connsiteY1" fmla="*/ 0 h 9592694"/>
              <a:gd name="connsiteX2" fmla="*/ 2279073 w 2279073"/>
              <a:gd name="connsiteY2" fmla="*/ 9509516 h 9592694"/>
              <a:gd name="connsiteX3" fmla="*/ 2269548 w 2279073"/>
              <a:gd name="connsiteY3" fmla="*/ 9592694 h 9592694"/>
              <a:gd name="connsiteX4" fmla="*/ 0 w 2279073"/>
              <a:gd name="connsiteY4" fmla="*/ 4906456 h 9592694"/>
              <a:gd name="connsiteX0" fmla="*/ 0 w 1711036"/>
              <a:gd name="connsiteY0" fmla="*/ 3742485 h 9592694"/>
              <a:gd name="connsiteX1" fmla="*/ 1691986 w 1711036"/>
              <a:gd name="connsiteY1" fmla="*/ 0 h 9592694"/>
              <a:gd name="connsiteX2" fmla="*/ 1711036 w 1711036"/>
              <a:gd name="connsiteY2" fmla="*/ 9509516 h 9592694"/>
              <a:gd name="connsiteX3" fmla="*/ 1701511 w 1711036"/>
              <a:gd name="connsiteY3" fmla="*/ 9592694 h 9592694"/>
              <a:gd name="connsiteX4" fmla="*/ 0 w 1711036"/>
              <a:gd name="connsiteY4" fmla="*/ 3742485 h 95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036" h="9592694">
                <a:moveTo>
                  <a:pt x="0" y="3742485"/>
                </a:moveTo>
                <a:lnTo>
                  <a:pt x="1691986" y="0"/>
                </a:lnTo>
                <a:lnTo>
                  <a:pt x="1711036" y="9509516"/>
                </a:lnTo>
                <a:lnTo>
                  <a:pt x="1701511" y="9592694"/>
                </a:lnTo>
                <a:lnTo>
                  <a:pt x="0" y="374248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3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2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.ezproxy.lib.monash.edu.au/WOS_GeneralSearch_input.do?product=WOS&amp;search_mode=GeneralSearch&amp;SID=C23EgZdKARoVd3Z95uq&amp;preferencesSaved" TargetMode="External"/><Relationship Id="rId2" Type="http://schemas.openxmlformats.org/officeDocument/2006/relationships/hyperlink" Target="https://www-scopus-com.ezproxy.lib.monash.edu.au/search/form.uri?display=basic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cholar.google.com/" TargetMode="External"/><Relationship Id="rId4" Type="http://schemas.openxmlformats.org/officeDocument/2006/relationships/hyperlink" Target="https://orcid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ash.figshare.com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monash.edu/researching-for-your-literature-review/home" TargetMode="External"/><Relationship Id="rId7" Type="http://schemas.openxmlformats.org/officeDocument/2006/relationships/hyperlink" Target="http://advice.writing.utoronto.ca/wp-content/uploads/sites/2/literature-review.pdf" TargetMode="External"/><Relationship Id="rId2" Type="http://schemas.openxmlformats.org/officeDocument/2006/relationships/hyperlink" Target="http://library.bcu.ac.uk/learner/writingguides/1.04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ibrary.leeds.ac.uk/researcher-literature-search-strategy#activate-searching_with_keywords" TargetMode="External"/><Relationship Id="rId5" Type="http://schemas.openxmlformats.org/officeDocument/2006/relationships/hyperlink" Target="https://www.youtube.com/watch?v=t2d7y_r65HU" TargetMode="External"/><Relationship Id="rId4" Type="http://schemas.openxmlformats.org/officeDocument/2006/relationships/hyperlink" Target="http://guides.lib.monash.edu/systematic-review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bit.ly/RLprogram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290" y="2712945"/>
            <a:ext cx="6012467" cy="1180231"/>
          </a:xfrm>
        </p:spPr>
        <p:txBody>
          <a:bodyPr/>
          <a:lstStyle/>
          <a:p>
            <a:r>
              <a:rPr lang="en-US" sz="4400" dirty="0" smtClean="0">
                <a:latin typeface="Constantia" panose="02030602050306030303" pitchFamily="18" charset="0"/>
              </a:rPr>
              <a:t>INFO SEARCH SKILLS</a:t>
            </a:r>
            <a:endParaRPr lang="en-AU" sz="4400" dirty="0"/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274290" y="3406681"/>
            <a:ext cx="5352240" cy="6331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MONASH UNIVERSITY MALAYSIA,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tantia" panose="02030602050306030303" pitchFamily="18" charset="0"/>
              </a:rPr>
              <a:t>LIBRARY AND LEARNING COMMONS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290" y="4247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Esmael Yahya</a:t>
            </a:r>
          </a:p>
          <a:p>
            <a:r>
              <a:rPr lang="en-US" dirty="0">
                <a:latin typeface="Constantia" panose="02030602050306030303" pitchFamily="18" charset="0"/>
              </a:rPr>
              <a:t>Learning Skills Adviser,</a:t>
            </a:r>
          </a:p>
          <a:p>
            <a:r>
              <a:rPr lang="en-US" dirty="0">
                <a:latin typeface="Constantia" panose="02030602050306030303" pitchFamily="18" charset="0"/>
              </a:rPr>
              <a:t>School Liaison, School of Science 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esmael.yahya@monash.edu</a:t>
            </a:r>
          </a:p>
          <a:p>
            <a:r>
              <a:rPr lang="en-US" dirty="0">
                <a:latin typeface="Constantia" panose="02030602050306030303" pitchFamily="18" charset="0"/>
              </a:rPr>
              <a:t>Library and Learning Commons</a:t>
            </a:r>
          </a:p>
          <a:p>
            <a:r>
              <a:rPr lang="en-US" dirty="0">
                <a:latin typeface="Constantia" panose="02030602050306030303" pitchFamily="18" charset="0"/>
              </a:rPr>
              <a:t>Building 7, Level 2</a:t>
            </a:r>
          </a:p>
        </p:txBody>
      </p:sp>
    </p:spTree>
    <p:extLst>
      <p:ext uri="{BB962C8B-B14F-4D97-AF65-F5344CB8AC3E}">
        <p14:creationId xmlns:p14="http://schemas.microsoft.com/office/powerpoint/2010/main" val="38557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Keywords and headings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361" y="3022485"/>
            <a:ext cx="7451725" cy="401647"/>
          </a:xfrm>
        </p:spPr>
        <p:txBody>
          <a:bodyPr/>
          <a:lstStyle/>
          <a:p>
            <a:r>
              <a:rPr lang="en-US" u="sng" dirty="0">
                <a:solidFill>
                  <a:srgbClr val="006CAB"/>
                </a:solidFill>
                <a:latin typeface="Constantia" panose="02030602050306030303" pitchFamily="18" charset="0"/>
              </a:rPr>
              <a:t>Research statement: 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3425464"/>
            <a:ext cx="7451725" cy="401647"/>
          </a:xfrm>
        </p:spPr>
        <p:txBody>
          <a:bodyPr/>
          <a:lstStyle/>
          <a:p>
            <a:r>
              <a:rPr lang="en-US" u="sng" dirty="0">
                <a:latin typeface="Constantia" panose="02030602050306030303" pitchFamily="18" charset="0"/>
              </a:rPr>
              <a:t>Experimental</a:t>
            </a:r>
            <a:r>
              <a:rPr lang="en-US" dirty="0">
                <a:latin typeface="Constantia" panose="02030602050306030303" pitchFamily="18" charset="0"/>
              </a:rPr>
              <a:t> applications of </a:t>
            </a:r>
            <a:r>
              <a:rPr lang="en-US" u="sng" dirty="0">
                <a:latin typeface="Constantia" panose="02030602050306030303" pitchFamily="18" charset="0"/>
              </a:rPr>
              <a:t>nanotechnology</a:t>
            </a:r>
            <a:r>
              <a:rPr lang="en-US" dirty="0">
                <a:latin typeface="Constantia" panose="02030602050306030303" pitchFamily="18" charset="0"/>
              </a:rPr>
              <a:t> in </a:t>
            </a:r>
            <a:r>
              <a:rPr lang="en-US" u="sng" dirty="0">
                <a:latin typeface="Constantia" panose="02030602050306030303" pitchFamily="18" charset="0"/>
              </a:rPr>
              <a:t>medicine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6CAB"/>
                </a:solidFill>
                <a:latin typeface="Constantia" panose="02030602050306030303" pitchFamily="18" charset="0"/>
              </a:rPr>
              <a:t>Main concepts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Experimental</a:t>
            </a:r>
            <a:endParaRPr lang="en-US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Nanotechnology</a:t>
            </a:r>
            <a:endParaRPr lang="en-US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Medicine </a:t>
            </a:r>
            <a:endParaRPr lang="en-US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94361" y="1841500"/>
            <a:ext cx="7451725" cy="11475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stantia" panose="02030602050306030303" pitchFamily="18" charset="0"/>
              </a:rPr>
              <a:t>Databases don’t understand natural language, so it is important to identify the main concepts, relevant keyword and subject heading from a research statement to form a search string. 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>
                <a:latin typeface="Constantia" panose="02030602050306030303" pitchFamily="18" charset="0"/>
              </a:rPr>
              <a:t>Consideration </a:t>
            </a:r>
            <a:r>
              <a:rPr lang="en-US" sz="2000" dirty="0">
                <a:latin typeface="Constantia" panose="02030602050306030303" pitchFamily="18" charset="0"/>
              </a:rPr>
              <a:t>and tools that can be used in Identifying relevant keywords and subject headings.</a:t>
            </a:r>
          </a:p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Keywords and headings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1909" y="1896857"/>
            <a:ext cx="7451725" cy="401647"/>
          </a:xfrm>
        </p:spPr>
        <p:txBody>
          <a:bodyPr/>
          <a:lstStyle/>
          <a:p>
            <a:r>
              <a:rPr lang="en-US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Tools</a:t>
            </a:r>
            <a:endParaRPr lang="en-US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060" y="2264816"/>
            <a:ext cx="7451725" cy="2797536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Dictionary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Synonyms </a:t>
            </a:r>
            <a:r>
              <a:rPr lang="en-US" dirty="0">
                <a:latin typeface="Constantia" panose="02030602050306030303" pitchFamily="18" charset="0"/>
              </a:rPr>
              <a:t>(visuwords.com)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Constantia" panose="02030602050306030303" pitchFamily="18" charset="0"/>
              </a:rPr>
              <a:t>Thesaurus</a:t>
            </a:r>
          </a:p>
          <a:p>
            <a:pPr marL="914400" lvl="1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nstantia" panose="02030602050306030303" pitchFamily="18" charset="0"/>
              </a:rPr>
              <a:t>Database thesaurus</a:t>
            </a:r>
          </a:p>
          <a:p>
            <a:pPr marL="914400" lvl="1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nstantia" panose="02030602050306030303" pitchFamily="18" charset="0"/>
              </a:rPr>
              <a:t>thesaurus.com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Constantia" panose="02030602050306030303" pitchFamily="18" charset="0"/>
              </a:rPr>
              <a:t>Database subject heading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Constantia" panose="02030602050306030303" pitchFamily="18" charset="0"/>
              </a:rPr>
              <a:t>What others have used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11909" y="5369965"/>
            <a:ext cx="7451725" cy="102394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This is to ensure that your search is not limited to the keywords identified in the research question.</a:t>
            </a:r>
          </a:p>
          <a:p>
            <a:r>
              <a:rPr lang="en-US" dirty="0">
                <a:latin typeface="Constantia" panose="02030602050306030303" pitchFamily="18" charset="0"/>
              </a:rPr>
              <a:t>Tips: Read and review.</a:t>
            </a:r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9224670"/>
              </p:ext>
            </p:extLst>
          </p:nvPr>
        </p:nvGraphicFramePr>
        <p:xfrm>
          <a:off x="6858000" y="597640"/>
          <a:ext cx="5243946" cy="500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8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6060" y="978761"/>
            <a:ext cx="7872740" cy="4664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Experimental applications of nanotechnology in 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60" y="326309"/>
            <a:ext cx="8190240" cy="736956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Concept Chart / Concept Map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06060" y="4660900"/>
            <a:ext cx="8438930" cy="1181100"/>
          </a:xfrm>
        </p:spPr>
        <p:txBody>
          <a:bodyPr/>
          <a:lstStyle/>
          <a:p>
            <a:r>
              <a:rPr lang="en-US" sz="1600" dirty="0"/>
              <a:t>Note: It is good to combine both keywords and subject terms within a concept. Use OR within the same concept. Use AND between the concept.</a:t>
            </a:r>
          </a:p>
          <a:p>
            <a:r>
              <a:rPr lang="en-US" sz="1600" dirty="0"/>
              <a:t>Note: These may change from time to time after you conduct some searches as you discover more. </a:t>
            </a:r>
          </a:p>
          <a:p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92483"/>
              </p:ext>
            </p:extLst>
          </p:nvPr>
        </p:nvGraphicFramePr>
        <p:xfrm>
          <a:off x="440576" y="1715717"/>
          <a:ext cx="7738224" cy="217048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759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Experiment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C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Nanotechnology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C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</a:t>
                      </a:r>
                      <a:endParaRPr lang="en-US" sz="2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Nanoscale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Surgery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Nanoscience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delivery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Nanoparticle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Biosensors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Search Techniques</a:t>
            </a:r>
            <a:endParaRPr lang="en-US" dirty="0">
              <a:latin typeface="Constantia" panose="02030602050306030303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6674849"/>
              </p:ext>
            </p:extLst>
          </p:nvPr>
        </p:nvGraphicFramePr>
        <p:xfrm>
          <a:off x="306060" y="1181100"/>
          <a:ext cx="942214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6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>
                <a:latin typeface="Constantia" panose="02030602050306030303" pitchFamily="18" charset="0"/>
              </a:rPr>
              <a:t>Let’s look at some search tips to frame a good search string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Phrasing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6CAB"/>
                </a:solidFill>
                <a:latin typeface="Constantia" panose="02030602050306030303" pitchFamily="18" charset="0"/>
              </a:rPr>
              <a:t>Phrase search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Constantia" panose="02030602050306030303" pitchFamily="18" charset="0"/>
              </a:rPr>
              <a:t>Use “  ” to  indicate the search term as a phrase.  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Constantia" panose="02030602050306030303" pitchFamily="18" charset="0"/>
              </a:rPr>
              <a:t>Example : “Global warming</a:t>
            </a:r>
            <a:r>
              <a:rPr lang="en-GB" sz="2400" dirty="0" smtClean="0">
                <a:latin typeface="Constantia" panose="02030602050306030303" pitchFamily="18" charset="0"/>
              </a:rPr>
              <a:t>” or “</a:t>
            </a:r>
            <a:r>
              <a:rPr lang="en-GB" sz="2400" dirty="0" err="1" smtClean="0">
                <a:latin typeface="Constantia" panose="02030602050306030303" pitchFamily="18" charset="0"/>
              </a:rPr>
              <a:t>ebola</a:t>
            </a:r>
            <a:r>
              <a:rPr lang="en-GB" sz="2400" dirty="0" smtClean="0">
                <a:latin typeface="Constantia" panose="02030602050306030303" pitchFamily="18" charset="0"/>
              </a:rPr>
              <a:t> virus”</a:t>
            </a:r>
            <a:endParaRPr lang="en-GB" sz="2400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94362" y="3442820"/>
            <a:ext cx="7451725" cy="1729430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Instead of searching for the words ‘global’ and ‘warming’ wherever they appear, the search engine will search it as a phrase “global warming”, and only retrieve documents where they are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side by side </a:t>
            </a:r>
            <a:r>
              <a:rPr lang="en-GB" dirty="0">
                <a:latin typeface="Constantia" panose="02030602050306030303" pitchFamily="18" charset="0"/>
              </a:rPr>
              <a:t>as “global warming”.</a:t>
            </a:r>
            <a:endParaRPr lang="en-US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09277" y="1729723"/>
            <a:ext cx="2653646" cy="761776"/>
            <a:chOff x="2721" y="38471"/>
            <a:chExt cx="2653646" cy="761776"/>
          </a:xfrm>
          <a:solidFill>
            <a:srgbClr val="006CAB"/>
          </a:solidFill>
        </p:grpSpPr>
        <p:sp>
          <p:nvSpPr>
            <p:cNvPr id="12" name="Rectangle 11"/>
            <p:cNvSpPr/>
            <p:nvPr/>
          </p:nvSpPr>
          <p:spPr>
            <a:xfrm>
              <a:off x="2721" y="38471"/>
              <a:ext cx="2653646" cy="761776"/>
            </a:xfrm>
            <a:prstGeom prst="rect">
              <a:avLst/>
            </a:prstGeom>
            <a:grpFill/>
            <a:ln>
              <a:solidFill>
                <a:srgbClr val="006CAB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721" y="38471"/>
              <a:ext cx="2653646" cy="761776"/>
            </a:xfrm>
            <a:prstGeom prst="rect">
              <a:avLst/>
            </a:prstGeom>
            <a:grpFill/>
            <a:ln>
              <a:solidFill>
                <a:srgbClr val="006CA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Phrase</a:t>
              </a:r>
              <a:endParaRPr lang="en-US" sz="2100" kern="12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09277" y="2491499"/>
            <a:ext cx="2653646" cy="2577812"/>
            <a:chOff x="2721" y="800247"/>
            <a:chExt cx="2653646" cy="25778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2721" y="800247"/>
              <a:ext cx="2653646" cy="2577812"/>
            </a:xfrm>
            <a:prstGeom prst="rect">
              <a:avLst/>
            </a:prstGeom>
            <a:grpFill/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721" y="800247"/>
              <a:ext cx="2653646" cy="2577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"inverted commas" or "quote marks"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More than one word</a:t>
              </a:r>
              <a:endParaRPr lang="en-US" sz="2100" kern="12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1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>
                <a:latin typeface="Constantia" panose="02030602050306030303" pitchFamily="18" charset="0"/>
              </a:rPr>
              <a:t>Also known as stemming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Truncation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1715717"/>
            <a:ext cx="7599189" cy="2111395"/>
          </a:xfrm>
        </p:spPr>
        <p:txBody>
          <a:bodyPr/>
          <a:lstStyle/>
          <a:p>
            <a:pPr lvl="0"/>
            <a:r>
              <a:rPr lang="en-GB" dirty="0">
                <a:latin typeface="Constantia" panose="02030602050306030303" pitchFamily="18" charset="0"/>
              </a:rPr>
              <a:t>A technique that broadens your search to include various word endings </a:t>
            </a:r>
            <a:r>
              <a:rPr lang="en-US" dirty="0" smtClean="0">
                <a:latin typeface="Constantia" panose="02030602050306030303" pitchFamily="18" charset="0"/>
              </a:rPr>
              <a:t>The </a:t>
            </a:r>
            <a:r>
              <a:rPr lang="en-US" dirty="0">
                <a:latin typeface="Constantia" panose="02030602050306030303" pitchFamily="18" charset="0"/>
              </a:rPr>
              <a:t>root of a word is used followed by the truncation symbol at the end. </a:t>
            </a:r>
            <a:endParaRPr lang="en-US" dirty="0" smtClean="0">
              <a:latin typeface="Constantia" panose="02030602050306030303" pitchFamily="18" charset="0"/>
            </a:endParaRPr>
          </a:p>
          <a:p>
            <a:r>
              <a:rPr lang="en-US" dirty="0" smtClean="0">
                <a:latin typeface="Constantia" panose="02030602050306030303" pitchFamily="18" charset="0"/>
              </a:rPr>
              <a:t>Truncation </a:t>
            </a:r>
            <a:r>
              <a:rPr lang="en-US" dirty="0">
                <a:latin typeface="Constantia" panose="02030602050306030303" pitchFamily="18" charset="0"/>
              </a:rPr>
              <a:t>symbols may vary by database; common symbols include: *, !, or #</a:t>
            </a:r>
          </a:p>
          <a:p>
            <a:pPr lvl="0"/>
            <a:endParaRPr lang="en-US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94362" y="3626288"/>
            <a:ext cx="7451725" cy="401647"/>
          </a:xfrm>
        </p:spPr>
        <p:txBody>
          <a:bodyPr/>
          <a:lstStyle/>
          <a:p>
            <a:r>
              <a:rPr lang="en-US" dirty="0">
                <a:solidFill>
                  <a:srgbClr val="006CAB"/>
                </a:solidFill>
                <a:latin typeface="Constantia" panose="02030602050306030303" pitchFamily="18" charset="0"/>
              </a:rPr>
              <a:t>Examples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88513" y="4027936"/>
            <a:ext cx="7451725" cy="1729430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child* = child, children, childhood, childish</a:t>
            </a:r>
          </a:p>
          <a:p>
            <a:r>
              <a:rPr lang="en-US" dirty="0">
                <a:latin typeface="Constantia" panose="02030602050306030303" pitchFamily="18" charset="0"/>
              </a:rPr>
              <a:t>employ*=employee, employer, employing, employment </a:t>
            </a:r>
          </a:p>
          <a:p>
            <a:r>
              <a:rPr lang="en-US" dirty="0" err="1">
                <a:latin typeface="Constantia" panose="02030602050306030303" pitchFamily="18" charset="0"/>
              </a:rPr>
              <a:t>Scien</a:t>
            </a:r>
            <a:r>
              <a:rPr lang="en-US" dirty="0">
                <a:latin typeface="Constantia" panose="02030602050306030303" pitchFamily="18" charset="0"/>
              </a:rPr>
              <a:t>* =science, scientific, scientology, 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09277" y="1729494"/>
            <a:ext cx="2653646" cy="761776"/>
            <a:chOff x="3027879" y="38471"/>
            <a:chExt cx="2653646" cy="761776"/>
          </a:xfrm>
          <a:solidFill>
            <a:srgbClr val="006CAB"/>
          </a:solidFill>
        </p:grpSpPr>
        <p:sp>
          <p:nvSpPr>
            <p:cNvPr id="12" name="Rectangle 11"/>
            <p:cNvSpPr/>
            <p:nvPr/>
          </p:nvSpPr>
          <p:spPr>
            <a:xfrm>
              <a:off x="3027879" y="38471"/>
              <a:ext cx="2653646" cy="761776"/>
            </a:xfrm>
            <a:prstGeom prst="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027879" y="38471"/>
              <a:ext cx="2653646" cy="761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Word Variation</a:t>
              </a:r>
              <a:endParaRPr lang="en-US" sz="2100" kern="12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09277" y="2491270"/>
            <a:ext cx="2653646" cy="2577812"/>
            <a:chOff x="3027879" y="800247"/>
            <a:chExt cx="2653646" cy="2577812"/>
          </a:xfrm>
        </p:grpSpPr>
        <p:sp>
          <p:nvSpPr>
            <p:cNvPr id="10" name="Rectangle 9"/>
            <p:cNvSpPr/>
            <p:nvPr/>
          </p:nvSpPr>
          <p:spPr>
            <a:xfrm>
              <a:off x="3027879" y="800247"/>
              <a:ext cx="2653646" cy="2577812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027879" y="800247"/>
              <a:ext cx="2653646" cy="25778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Truncation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Asterisk (*)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Singular/Plural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Wildcard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Varies (? Or #)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Spelling variation</a:t>
              </a:r>
              <a:endParaRPr lang="en-US" sz="2100" kern="12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GB" sz="2000" dirty="0">
                <a:latin typeface="Constantia" panose="02030602050306030303" pitchFamily="18" charset="0"/>
              </a:rPr>
              <a:t>Substitutes one letter of a word</a:t>
            </a:r>
            <a:r>
              <a:rPr lang="en-US" sz="2000" dirty="0">
                <a:latin typeface="Constantia" panose="02030602050306030303" pitchFamily="18" charset="0"/>
              </a:rPr>
              <a:t> to</a:t>
            </a:r>
            <a:r>
              <a:rPr lang="en-GB" sz="2000" dirty="0">
                <a:latin typeface="Constantia" panose="02030602050306030303" pitchFamily="18" charset="0"/>
              </a:rPr>
              <a:t> capture spelling variations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Wildcard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1715717"/>
            <a:ext cx="7599189" cy="2111395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Similar to truncation, wildcards substitute a symbol for one letter of a </a:t>
            </a:r>
            <a:r>
              <a:rPr lang="en-US" dirty="0" err="1">
                <a:latin typeface="Constantia" panose="02030602050306030303" pitchFamily="18" charset="0"/>
              </a:rPr>
              <a:t>word.This</a:t>
            </a:r>
            <a:r>
              <a:rPr lang="en-US" dirty="0">
                <a:latin typeface="Constantia" panose="02030602050306030303" pitchFamily="18" charset="0"/>
              </a:rPr>
              <a:t> is useful if a word is spelled in different ways, but still has the same meaning.</a:t>
            </a:r>
          </a:p>
          <a:p>
            <a:pPr lvl="0"/>
            <a:endParaRPr lang="en-US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88513" y="2944792"/>
            <a:ext cx="7451725" cy="401647"/>
          </a:xfrm>
        </p:spPr>
        <p:txBody>
          <a:bodyPr/>
          <a:lstStyle/>
          <a:p>
            <a:r>
              <a:rPr lang="en-US" dirty="0">
                <a:solidFill>
                  <a:srgbClr val="006CAB"/>
                </a:solidFill>
                <a:latin typeface="Constantia" panose="02030602050306030303" pitchFamily="18" charset="0"/>
              </a:rPr>
              <a:t>Examples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82664" y="3346440"/>
            <a:ext cx="7451725" cy="1729430"/>
          </a:xfrm>
        </p:spPr>
        <p:txBody>
          <a:bodyPr/>
          <a:lstStyle/>
          <a:p>
            <a:r>
              <a:rPr lang="en-GB" dirty="0" err="1">
                <a:latin typeface="Constantia" panose="02030602050306030303" pitchFamily="18" charset="0"/>
              </a:rPr>
              <a:t>Wom?n</a:t>
            </a:r>
            <a:r>
              <a:rPr lang="en-GB" dirty="0">
                <a:latin typeface="Constantia" panose="02030602050306030303" pitchFamily="18" charset="0"/>
              </a:rPr>
              <a:t> = Woman, Women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GB" dirty="0" err="1">
                <a:latin typeface="Constantia" panose="02030602050306030303" pitchFamily="18" charset="0"/>
              </a:rPr>
              <a:t>Colo?r</a:t>
            </a:r>
            <a:r>
              <a:rPr lang="en-GB" dirty="0">
                <a:latin typeface="Constantia" panose="02030602050306030303" pitchFamily="18" charset="0"/>
              </a:rPr>
              <a:t> = Colour, </a:t>
            </a:r>
            <a:r>
              <a:rPr lang="en-GB" dirty="0" err="1">
                <a:latin typeface="Constantia" panose="02030602050306030303" pitchFamily="18" charset="0"/>
              </a:rPr>
              <a:t>Color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endParaRPr lang="en-US" dirty="0">
              <a:latin typeface="Constantia" panose="02030602050306030303" pitchFamily="18" charset="0"/>
            </a:endParaRP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09277" y="1729494"/>
            <a:ext cx="2653646" cy="761776"/>
            <a:chOff x="3027879" y="38471"/>
            <a:chExt cx="2653646" cy="761776"/>
          </a:xfrm>
          <a:solidFill>
            <a:srgbClr val="006CAB"/>
          </a:solidFill>
        </p:grpSpPr>
        <p:sp>
          <p:nvSpPr>
            <p:cNvPr id="12" name="Rectangle 11"/>
            <p:cNvSpPr/>
            <p:nvPr/>
          </p:nvSpPr>
          <p:spPr>
            <a:xfrm>
              <a:off x="3027879" y="38471"/>
              <a:ext cx="2653646" cy="761776"/>
            </a:xfrm>
            <a:prstGeom prst="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027879" y="38471"/>
              <a:ext cx="2653646" cy="761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Word Variation</a:t>
              </a:r>
              <a:endParaRPr lang="en-US" sz="2100" kern="1200" dirty="0">
                <a:latin typeface="Constantia" panose="02030602050306030303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09277" y="2491270"/>
            <a:ext cx="2653646" cy="2577812"/>
            <a:chOff x="3027879" y="800247"/>
            <a:chExt cx="2653646" cy="2577812"/>
          </a:xfrm>
        </p:grpSpPr>
        <p:sp>
          <p:nvSpPr>
            <p:cNvPr id="10" name="Rectangle 9"/>
            <p:cNvSpPr/>
            <p:nvPr/>
          </p:nvSpPr>
          <p:spPr>
            <a:xfrm>
              <a:off x="3027879" y="800247"/>
              <a:ext cx="2653646" cy="2577812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027879" y="800247"/>
              <a:ext cx="2653646" cy="25778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Truncation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Asterisk (*)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Singular/Plural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Wildcard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Varies (? Or #)</a:t>
              </a:r>
              <a:endParaRPr lang="en-US" sz="2100" kern="1200" dirty="0">
                <a:latin typeface="Constantia" panose="02030602050306030303" pitchFamily="18" charset="0"/>
              </a:endParaRPr>
            </a:p>
            <a:p>
              <a:pPr marL="457200" lvl="2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100" kern="1200" dirty="0" smtClean="0">
                  <a:latin typeface="Constantia" panose="02030602050306030303" pitchFamily="18" charset="0"/>
                </a:rPr>
                <a:t>Spelling variation</a:t>
              </a:r>
              <a:endParaRPr lang="en-US" sz="2100" kern="12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1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006CAB"/>
                </a:solidFill>
                <a:latin typeface="Constantia" panose="02030602050306030303" pitchFamily="18" charset="0"/>
              </a:rPr>
              <a:t>AND</a:t>
            </a:r>
            <a:endParaRPr lang="en-US" dirty="0">
              <a:solidFill>
                <a:srgbClr val="006CA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u="sng" dirty="0">
                <a:latin typeface="Constantia" panose="02030602050306030303" pitchFamily="18" charset="0"/>
              </a:rPr>
              <a:t>Boolean </a:t>
            </a:r>
            <a:r>
              <a:rPr lang="en-GB" u="sng" dirty="0" smtClean="0">
                <a:latin typeface="Constantia" panose="02030602050306030303" pitchFamily="18" charset="0"/>
              </a:rPr>
              <a:t>Search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Narrows the search. ( retrieves less documents)</a:t>
            </a:r>
          </a:p>
          <a:p>
            <a:pPr lvl="0">
              <a:lnSpc>
                <a:spcPct val="115000"/>
              </a:lnSpc>
            </a:pP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Retrieves documents </a:t>
            </a:r>
            <a:r>
              <a:rPr lang="en-US" b="1" u="sng" dirty="0">
                <a:solidFill>
                  <a:srgbClr val="006CAB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all the words appear</a:t>
            </a:r>
            <a:r>
              <a:rPr lang="en-US" dirty="0">
                <a:solidFill>
                  <a:srgbClr val="006CAB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document. </a:t>
            </a:r>
          </a:p>
          <a:p>
            <a:pPr lvl="0">
              <a:lnSpc>
                <a:spcPct val="115000"/>
              </a:lnSpc>
            </a:pPr>
            <a:r>
              <a:rPr lang="en-US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used to join different kinds of concepts and different aspects of the question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Examples</a:t>
            </a:r>
            <a:endParaRPr lang="en-US" dirty="0">
              <a:solidFill>
                <a:srgbClr val="006CA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“Global warming"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AND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“Sea level rise"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AND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California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GB" dirty="0">
                <a:latin typeface="Constantia" panose="02030602050306030303" pitchFamily="18" charset="0"/>
              </a:rPr>
              <a:t>“Marketing strategy”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AND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“Consumer behaviour”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OR</a:t>
            </a:r>
            <a:endParaRPr lang="en-US" dirty="0">
              <a:solidFill>
                <a:srgbClr val="006CA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u="sng" dirty="0">
                <a:latin typeface="Constantia" panose="02030602050306030303" pitchFamily="18" charset="0"/>
              </a:rPr>
              <a:t>Boolean </a:t>
            </a:r>
            <a:r>
              <a:rPr lang="en-GB" u="sng" dirty="0" smtClean="0">
                <a:latin typeface="Constantia" panose="02030602050306030303" pitchFamily="18" charset="0"/>
              </a:rPr>
              <a:t>Search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097682"/>
            <a:ext cx="7916689" cy="1729430"/>
          </a:xfrm>
        </p:spPr>
        <p:txBody>
          <a:bodyPr/>
          <a:lstStyle/>
          <a:p>
            <a:pPr lvl="0"/>
            <a:r>
              <a:rPr lang="en-GB" dirty="0">
                <a:latin typeface="Constantia" panose="02030602050306030303" pitchFamily="18" charset="0"/>
              </a:rPr>
              <a:t>Broadens the search. ( retrieves more documents)</a:t>
            </a:r>
            <a:endParaRPr lang="en-US" dirty="0">
              <a:latin typeface="Constantia" panose="02030602050306030303" pitchFamily="18" charset="0"/>
            </a:endParaRPr>
          </a:p>
          <a:p>
            <a:pPr lvl="0"/>
            <a:r>
              <a:rPr lang="en-GB" dirty="0">
                <a:latin typeface="Constantia" panose="02030602050306030303" pitchFamily="18" charset="0"/>
              </a:rPr>
              <a:t>Retrieves documents </a:t>
            </a:r>
            <a:r>
              <a:rPr lang="en-GB" b="1" u="sng" dirty="0">
                <a:solidFill>
                  <a:srgbClr val="006CAB"/>
                </a:solidFill>
                <a:latin typeface="Constantia" panose="02030602050306030303" pitchFamily="18" charset="0"/>
              </a:rPr>
              <a:t>if any of the words appears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on the document. </a:t>
            </a:r>
            <a:endParaRPr lang="en-US" dirty="0">
              <a:latin typeface="Constantia" panose="02030602050306030303" pitchFamily="18" charset="0"/>
            </a:endParaRPr>
          </a:p>
          <a:p>
            <a:pPr lvl="0"/>
            <a:r>
              <a:rPr lang="en-GB" dirty="0">
                <a:latin typeface="Constantia" panose="02030602050306030303" pitchFamily="18" charset="0"/>
              </a:rPr>
              <a:t>It is used to search similar, equivalent, synonymous concepts. 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00211" y="3425465"/>
            <a:ext cx="7451725" cy="401647"/>
          </a:xfrm>
        </p:spPr>
        <p:txBody>
          <a:bodyPr/>
          <a:lstStyle/>
          <a:p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Examples</a:t>
            </a:r>
            <a:endParaRPr lang="en-US" dirty="0">
              <a:solidFill>
                <a:srgbClr val="006CA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94362" y="3827113"/>
            <a:ext cx="8494038" cy="1729430"/>
          </a:xfrm>
        </p:spPr>
        <p:txBody>
          <a:bodyPr/>
          <a:lstStyle/>
          <a:p>
            <a:r>
              <a:rPr lang="en-GB" dirty="0">
                <a:latin typeface="Constantia" panose="02030602050306030303" pitchFamily="18" charset="0"/>
              </a:rPr>
              <a:t>“Global warming"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OR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“Greenhouse effect"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GB" dirty="0">
                <a:latin typeface="Constantia" panose="02030602050306030303" pitchFamily="18" charset="0"/>
              </a:rPr>
              <a:t>“Marketing strategy”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OR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“Target marketing”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OR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“Market segmentation”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GB" dirty="0">
                <a:latin typeface="Constantia" panose="02030602050306030303" pitchFamily="18" charset="0"/>
              </a:rPr>
              <a:t>“Consumer behaviour” </a:t>
            </a:r>
            <a:r>
              <a:rPr lang="en-GB" b="1" dirty="0">
                <a:solidFill>
                  <a:srgbClr val="006CAB"/>
                </a:solidFill>
                <a:latin typeface="Constantia" panose="02030602050306030303" pitchFamily="18" charset="0"/>
              </a:rPr>
              <a:t>OR</a:t>
            </a:r>
            <a:r>
              <a:rPr lang="en-GB" dirty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GB" dirty="0">
                <a:latin typeface="Constantia" panose="02030602050306030303" pitchFamily="18" charset="0"/>
              </a:rPr>
              <a:t>“Customer Satisfaction”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  <a:cs typeface="Arial" panose="020B0604020202020204" pitchFamily="34" charset="0"/>
              </a:rPr>
              <a:t>Construct your Search String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097682"/>
            <a:ext cx="8310263" cy="1729430"/>
          </a:xfrm>
        </p:spPr>
        <p:txBody>
          <a:bodyPr/>
          <a:lstStyle/>
          <a:p>
            <a:pPr algn="ctr"/>
            <a:r>
              <a:rPr lang="en-US" sz="3200" dirty="0" smtClean="0">
                <a:latin typeface="Constantia" panose="02030602050306030303" pitchFamily="18" charset="0"/>
              </a:rPr>
              <a:t>(</a:t>
            </a:r>
            <a:r>
              <a:rPr lang="en-US" sz="32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“</a:t>
            </a:r>
            <a:r>
              <a:rPr lang="en-US" sz="3200" dirty="0" smtClean="0">
                <a:latin typeface="Constantia" panose="02030602050306030303" pitchFamily="18" charset="0"/>
              </a:rPr>
              <a:t>experiment</a:t>
            </a:r>
            <a:r>
              <a:rPr lang="en-US" sz="32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*"</a:t>
            </a:r>
            <a:r>
              <a:rPr lang="en-US" sz="3200" dirty="0" smtClean="0">
                <a:latin typeface="Constantia" panose="02030602050306030303" pitchFamily="18" charset="0"/>
              </a:rPr>
              <a:t> </a:t>
            </a:r>
            <a:r>
              <a:rPr lang="en-US" sz="3200" dirty="0">
                <a:solidFill>
                  <a:srgbClr val="006CAB"/>
                </a:solidFill>
                <a:latin typeface="Constantia" panose="02030602050306030303" pitchFamily="18" charset="0"/>
              </a:rPr>
              <a:t>OR </a:t>
            </a:r>
            <a:r>
              <a:rPr lang="en-US" sz="32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“</a:t>
            </a:r>
            <a:r>
              <a:rPr lang="en-US" sz="3200" dirty="0" smtClean="0">
                <a:latin typeface="Constantia" panose="02030602050306030303" pitchFamily="18" charset="0"/>
              </a:rPr>
              <a:t>advances</a:t>
            </a:r>
            <a:r>
              <a:rPr lang="en-US" sz="32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"</a:t>
            </a:r>
            <a:r>
              <a:rPr lang="en-US" sz="3200" dirty="0" smtClean="0">
                <a:latin typeface="Constantia" panose="02030602050306030303" pitchFamily="18" charset="0"/>
              </a:rPr>
              <a:t>) </a:t>
            </a:r>
            <a:r>
              <a:rPr lang="en-US" sz="3200" dirty="0">
                <a:solidFill>
                  <a:srgbClr val="006CAB"/>
                </a:solidFill>
                <a:latin typeface="Constantia" panose="02030602050306030303" pitchFamily="18" charset="0"/>
              </a:rPr>
              <a:t>AND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3200" dirty="0" smtClean="0">
                <a:latin typeface="Constantia" panose="02030602050306030303" pitchFamily="18" charset="0"/>
              </a:rPr>
              <a:t>(Nanotechnology </a:t>
            </a:r>
            <a:r>
              <a:rPr lang="en-US" sz="3200" dirty="0">
                <a:solidFill>
                  <a:srgbClr val="006CAB"/>
                </a:solidFill>
                <a:latin typeface="Constantia" panose="02030602050306030303" pitchFamily="18" charset="0"/>
              </a:rPr>
              <a:t>OR </a:t>
            </a:r>
            <a:r>
              <a:rPr lang="en-US" sz="3200" dirty="0" err="1" smtClean="0">
                <a:latin typeface="Constantia" panose="02030602050306030303" pitchFamily="18" charset="0"/>
              </a:rPr>
              <a:t>nanoscience</a:t>
            </a:r>
            <a:r>
              <a:rPr lang="en-US" sz="32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*</a:t>
            </a:r>
            <a:r>
              <a:rPr lang="en-US" sz="3200" dirty="0" smtClean="0">
                <a:latin typeface="Constantia" panose="02030602050306030303" pitchFamily="18" charset="0"/>
              </a:rPr>
              <a:t>) </a:t>
            </a:r>
            <a:r>
              <a:rPr lang="en-US" sz="3200" dirty="0">
                <a:solidFill>
                  <a:srgbClr val="006CAB"/>
                </a:solidFill>
                <a:latin typeface="Constantia" panose="02030602050306030303" pitchFamily="18" charset="0"/>
              </a:rPr>
              <a:t>AND </a:t>
            </a:r>
            <a:r>
              <a:rPr lang="en-US" sz="3200" dirty="0" smtClean="0">
                <a:latin typeface="Constantia" panose="02030602050306030303" pitchFamily="18" charset="0"/>
              </a:rPr>
              <a:t>Medicine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  <a:cs typeface="Arial" panose="020B0604020202020204" pitchFamily="34" charset="0"/>
              </a:rPr>
              <a:t>Activity</a:t>
            </a:r>
            <a:r>
              <a:rPr lang="en-US" dirty="0" smtClean="0">
                <a:latin typeface="Constantia" panose="02030602050306030303" pitchFamily="18" charset="0"/>
                <a:cs typeface="Arial" panose="020B0604020202020204" pitchFamily="34" charset="0"/>
              </a:rPr>
              <a:t>:</a:t>
            </a:r>
            <a:endParaRPr lang="en-US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07394"/>
              </p:ext>
            </p:extLst>
          </p:nvPr>
        </p:nvGraphicFramePr>
        <p:xfrm>
          <a:off x="306060" y="3808770"/>
          <a:ext cx="8304414" cy="238156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1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Experiment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C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Nanotechnology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C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</a:t>
                      </a:r>
                      <a:endParaRPr lang="en-US" sz="240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C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Nanoscale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Surgery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Nanoscience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delivery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Nanoparticle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Biosensors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8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6060" y="1079744"/>
            <a:ext cx="7451725" cy="4664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By the end of this session, you will be able 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dirty="0">
                <a:latin typeface="Constantia" panose="02030602050306030303" pitchFamily="18" charset="0"/>
              </a:rPr>
              <a:t>Learning Objectives 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1715717"/>
            <a:ext cx="7451725" cy="172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Identify key terms and related terms in research question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Use search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onstantia" panose="02030602050306030303" pitchFamily="18" charset="0"/>
              </a:rPr>
              <a:t>Conduct </a:t>
            </a:r>
            <a:r>
              <a:rPr lang="en-US" dirty="0">
                <a:latin typeface="Constantia" panose="02030602050306030303" pitchFamily="18" charset="0"/>
              </a:rPr>
              <a:t>search from library search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Search selected individual databases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Use limiters to narrow search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nstantia" panose="02030602050306030303" pitchFamily="18" charset="0"/>
              </a:rPr>
              <a:t>Create personal account, save search and create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>
                <a:latin typeface="Constantia" panose="02030602050306030303" pitchFamily="18" charset="0"/>
              </a:rPr>
              <a:t>Information Evaluation Criteria </a:t>
            </a:r>
            <a:br>
              <a:rPr lang="en-US" sz="3600" dirty="0">
                <a:latin typeface="Constantia" panose="02030602050306030303" pitchFamily="18" charset="0"/>
              </a:rPr>
            </a:br>
            <a:endParaRPr lang="en-US" sz="3600" dirty="0">
              <a:latin typeface="Constantia" panose="020306020503060303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type="body" sz="quarter" idx="16"/>
          </p:nvPr>
        </p:nvSpPr>
        <p:spPr>
          <a:xfrm>
            <a:off x="300211" y="1441242"/>
            <a:ext cx="3344689" cy="439201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nstantia" panose="02030602050306030303" pitchFamily="18" charset="0"/>
              </a:rPr>
              <a:t>Now, you may end up with a lot of search result available for selection.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Use </a:t>
            </a:r>
            <a:r>
              <a:rPr lang="en-US" sz="2400" dirty="0">
                <a:latin typeface="Constantia" panose="02030602050306030303" pitchFamily="18" charset="0"/>
              </a:rPr>
              <a:t>these criteria for information evaluation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You </a:t>
            </a:r>
            <a:r>
              <a:rPr lang="en-US" sz="2400" dirty="0">
                <a:latin typeface="Constantia" panose="02030602050306030303" pitchFamily="18" charset="0"/>
              </a:rPr>
              <a:t>may use the “limiter” function to simplify the analysis.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63132405"/>
              </p:ext>
            </p:extLst>
          </p:nvPr>
        </p:nvGraphicFramePr>
        <p:xfrm>
          <a:off x="3993573" y="1063265"/>
          <a:ext cx="4522124" cy="532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3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92468" y="3938693"/>
            <a:ext cx="5757606" cy="2195407"/>
          </a:xfrm>
        </p:spPr>
        <p:txBody>
          <a:bodyPr/>
          <a:lstStyle/>
          <a:p>
            <a:r>
              <a:rPr lang="en-US" sz="4800" dirty="0" smtClean="0">
                <a:latin typeface="Constantia" panose="02030602050306030303" pitchFamily="18" charset="0"/>
              </a:rPr>
              <a:t>WHERE TO SEARCH?</a:t>
            </a:r>
          </a:p>
          <a:p>
            <a:endParaRPr lang="en-AU" sz="4800" dirty="0" smtClean="0">
              <a:latin typeface="Constantia" panose="02030602050306030303" pitchFamily="18" charset="0"/>
            </a:endParaRPr>
          </a:p>
          <a:p>
            <a:endParaRPr lang="en-AU" sz="4800" dirty="0">
              <a:latin typeface="Constantia" panose="0203060205030603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65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So many places to find resources!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Finding literature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Basic sites</a:t>
            </a:r>
            <a:endParaRPr lang="en-US" sz="24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361" y="2131370"/>
            <a:ext cx="7451725" cy="172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Library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nstantia" panose="02030602050306030303" pitchFamily="18" charset="0"/>
              </a:rPr>
              <a:t>Monash</a:t>
            </a:r>
            <a:r>
              <a:rPr lang="en-US" sz="2400" dirty="0">
                <a:latin typeface="Constantia" panose="02030602050306030303" pitchFamily="18" charset="0"/>
              </a:rPr>
              <a:t> databases ( A-Z List of databases)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nstantia" panose="02030602050306030303" pitchFamily="18" charset="0"/>
              </a:rPr>
              <a:t>Monash</a:t>
            </a:r>
            <a:r>
              <a:rPr lang="en-US" sz="2400" dirty="0">
                <a:latin typeface="Constantia" panose="02030602050306030303" pitchFamily="18" charset="0"/>
              </a:rPr>
              <a:t> Library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Google Scholar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545" y="55239"/>
            <a:ext cx="3992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2000" b="1" dirty="0" smtClean="0">
                <a:solidFill>
                  <a:srgbClr val="006DAE"/>
                </a:solidFill>
                <a:latin typeface="Helvetica 45 Light"/>
                <a:ea typeface="Verdana" pitchFamily="34" charset="0"/>
                <a:cs typeface="Calibri" pitchFamily="34" charset="0"/>
              </a:rPr>
              <a:t>www.lib.monash.edu.my</a:t>
            </a:r>
            <a:endParaRPr lang="en-US" sz="2000" b="1" dirty="0">
              <a:solidFill>
                <a:srgbClr val="006DAE"/>
              </a:solidFill>
              <a:latin typeface="Helvetica 45 Light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1436" t="6364" r="9722" b="2911"/>
          <a:stretch/>
        </p:blipFill>
        <p:spPr>
          <a:xfrm>
            <a:off x="90616" y="870876"/>
            <a:ext cx="9748855" cy="52971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609896" y="2952976"/>
            <a:ext cx="4292460" cy="33855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All-in-one search ( books, </a:t>
            </a:r>
            <a:r>
              <a:rPr lang="en-US" sz="1600" dirty="0" err="1" smtClean="0">
                <a:solidFill>
                  <a:schemeClr val="bg1"/>
                </a:solidFill>
              </a:rPr>
              <a:t>ebooks</a:t>
            </a:r>
            <a:r>
              <a:rPr lang="en-US" sz="1600" dirty="0" smtClean="0">
                <a:solidFill>
                  <a:schemeClr val="bg1"/>
                </a:solidFill>
              </a:rPr>
              <a:t>, journal articles)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09895" y="3355810"/>
            <a:ext cx="4292460" cy="14289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28637" y="4285001"/>
            <a:ext cx="2098798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100" dirty="0" smtClean="0">
                <a:solidFill>
                  <a:srgbClr val="FF0000"/>
                </a:solidFill>
                <a:latin typeface="Helvetica 45 Light"/>
                <a:ea typeface="Verdana" pitchFamily="34" charset="0"/>
                <a:cs typeface="Calibri" pitchFamily="34" charset="0"/>
              </a:rPr>
              <a:t>“sustainability”</a:t>
            </a:r>
            <a:endParaRPr lang="en-US" sz="1100" i="1" dirty="0">
              <a:solidFill>
                <a:srgbClr val="FF0000"/>
              </a:solidFill>
              <a:latin typeface="Helvetica 45 Light"/>
              <a:ea typeface="Verdana" pitchFamily="34" charset="0"/>
              <a:cs typeface="Calibri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4261231" y="4661834"/>
            <a:ext cx="439949" cy="6006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1" y="153446"/>
            <a:ext cx="10572245" cy="4259179"/>
          </a:xfrm>
          <a:prstGeom prst="rect">
            <a:avLst/>
          </a:prstGeom>
          <a:ln>
            <a:solidFill>
              <a:srgbClr val="006CAB"/>
            </a:solidFill>
          </a:ln>
        </p:spPr>
      </p:pic>
      <p:sp>
        <p:nvSpPr>
          <p:cNvPr id="13" name="Oval 12"/>
          <p:cNvSpPr/>
          <p:nvPr/>
        </p:nvSpPr>
        <p:spPr>
          <a:xfrm>
            <a:off x="9711807" y="102809"/>
            <a:ext cx="588415" cy="554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Oval 13"/>
          <p:cNvSpPr/>
          <p:nvPr/>
        </p:nvSpPr>
        <p:spPr>
          <a:xfrm>
            <a:off x="6140175" y="1374610"/>
            <a:ext cx="466714" cy="377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32" y="3311611"/>
            <a:ext cx="5132173" cy="3369276"/>
          </a:xfrm>
          <a:prstGeom prst="rect">
            <a:avLst/>
          </a:prstGeom>
          <a:ln>
            <a:solidFill>
              <a:srgbClr val="006CAB"/>
            </a:solidFill>
          </a:ln>
        </p:spPr>
      </p:pic>
    </p:spTree>
    <p:extLst>
      <p:ext uri="{BB962C8B-B14F-4D97-AF65-F5344CB8AC3E}">
        <p14:creationId xmlns:p14="http://schemas.microsoft.com/office/powerpoint/2010/main" val="20761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75" y="263459"/>
            <a:ext cx="9782104" cy="5198227"/>
          </a:xfrm>
          <a:prstGeom prst="rect">
            <a:avLst/>
          </a:prstGeom>
          <a:ln>
            <a:solidFill>
              <a:srgbClr val="006CAB"/>
            </a:solidFill>
          </a:ln>
        </p:spPr>
      </p:pic>
      <p:sp>
        <p:nvSpPr>
          <p:cNvPr id="10" name="Oval 9"/>
          <p:cNvSpPr/>
          <p:nvPr/>
        </p:nvSpPr>
        <p:spPr>
          <a:xfrm>
            <a:off x="9226378" y="137624"/>
            <a:ext cx="864973" cy="595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905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7" y="278569"/>
            <a:ext cx="9824430" cy="5183118"/>
          </a:xfrm>
          <a:prstGeom prst="rect">
            <a:avLst/>
          </a:prstGeom>
          <a:ln>
            <a:solidFill>
              <a:srgbClr val="006CAB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06158" y="361593"/>
            <a:ext cx="2635895" cy="486943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Rounded Rectangle 25"/>
          <p:cNvSpPr/>
          <p:nvPr/>
        </p:nvSpPr>
        <p:spPr>
          <a:xfrm>
            <a:off x="280086" y="3468130"/>
            <a:ext cx="1375719" cy="2388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ounded Rectangle 26"/>
          <p:cNvSpPr/>
          <p:nvPr/>
        </p:nvSpPr>
        <p:spPr>
          <a:xfrm>
            <a:off x="4098324" y="2055340"/>
            <a:ext cx="2640227" cy="44072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Rounded Rectangle 28"/>
          <p:cNvSpPr/>
          <p:nvPr/>
        </p:nvSpPr>
        <p:spPr>
          <a:xfrm>
            <a:off x="4098324" y="3468130"/>
            <a:ext cx="4164227" cy="2388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Rounded Rectangle 29"/>
          <p:cNvSpPr/>
          <p:nvPr/>
        </p:nvSpPr>
        <p:spPr>
          <a:xfrm>
            <a:off x="4098324" y="4617309"/>
            <a:ext cx="2772033" cy="2388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7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Citing and referencing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438006" y="-297843"/>
            <a:ext cx="8101013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altLang="en-US" sz="2800" dirty="0" smtClean="0">
              <a:latin typeface="Constantia" panose="020306020503060303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8359" t="8889" r="9063" b="13611"/>
          <a:stretch/>
        </p:blipFill>
        <p:spPr>
          <a:xfrm>
            <a:off x="213680" y="1193547"/>
            <a:ext cx="7872378" cy="5267130"/>
          </a:xfrm>
          <a:prstGeom prst="rect">
            <a:avLst/>
          </a:prstGeom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5639874" y="5546422"/>
            <a:ext cx="1406092" cy="2171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095093"/>
            <a:ext cx="3456475" cy="33855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To look for subject specific resources</a:t>
            </a:r>
            <a:endParaRPr lang="en-US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Citing and referencing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8359" t="8889" r="9063" b="13611"/>
          <a:stretch/>
        </p:blipFill>
        <p:spPr>
          <a:xfrm>
            <a:off x="155402" y="1699002"/>
            <a:ext cx="7211871" cy="4825208"/>
          </a:xfrm>
          <a:prstGeom prst="rect">
            <a:avLst/>
          </a:prstGeom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92828" y="5366647"/>
            <a:ext cx="1259062" cy="19892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3771" y="4478674"/>
            <a:ext cx="3879464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To look for specific databases like </a:t>
            </a:r>
            <a:r>
              <a:rPr lang="en-US" sz="1600" dirty="0" err="1" smtClean="0"/>
              <a:t>ScienceDirect</a:t>
            </a:r>
            <a:r>
              <a:rPr lang="en-US" sz="1600" dirty="0" smtClean="0"/>
              <a:t>, Scopus, Google scholar etc.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7367273" y="2152542"/>
            <a:ext cx="1685290" cy="394023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000" u="sng" dirty="0" smtClean="0">
                <a:solidFill>
                  <a:schemeClr val="tx1"/>
                </a:solidFill>
              </a:rPr>
              <a:t>Popular Bibliographic Databases for </a:t>
            </a:r>
            <a:r>
              <a:rPr lang="en-US" sz="1000" u="sng" dirty="0" err="1" smtClean="0">
                <a:solidFill>
                  <a:schemeClr val="tx1"/>
                </a:solidFill>
              </a:rPr>
              <a:t>SoS</a:t>
            </a:r>
            <a:endParaRPr lang="en-US" sz="1000" u="sng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Scopus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Web of </a:t>
            </a:r>
            <a:r>
              <a:rPr lang="en-US" sz="1000" dirty="0">
                <a:solidFill>
                  <a:schemeClr val="tx1"/>
                </a:solidFill>
              </a:rPr>
              <a:t>Science </a:t>
            </a:r>
            <a:r>
              <a:rPr lang="en-US" sz="1000" dirty="0" smtClean="0">
                <a:solidFill>
                  <a:schemeClr val="tx1"/>
                </a:solidFill>
              </a:rPr>
              <a:t>(BIOSIS Preview)</a:t>
            </a: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PubMed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>
                <a:solidFill>
                  <a:schemeClr val="tx1"/>
                </a:solidFill>
              </a:rPr>
              <a:t>Ovid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CAB Direct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Academic </a:t>
            </a:r>
            <a:r>
              <a:rPr lang="en-US" sz="1000" dirty="0">
                <a:solidFill>
                  <a:schemeClr val="tx1"/>
                </a:solidFill>
              </a:rPr>
              <a:t>One </a:t>
            </a:r>
            <a:r>
              <a:rPr lang="en-US" sz="1000" dirty="0" smtClean="0">
                <a:solidFill>
                  <a:schemeClr val="tx1"/>
                </a:solidFill>
              </a:rPr>
              <a:t>File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Google </a:t>
            </a:r>
            <a:r>
              <a:rPr lang="en-US" sz="1000" dirty="0">
                <a:solidFill>
                  <a:schemeClr val="tx1"/>
                </a:solidFill>
              </a:rPr>
              <a:t>Scholar </a:t>
            </a:r>
          </a:p>
          <a:p>
            <a:pPr marL="342900" indent="-342900">
              <a:buFont typeface="+mj-lt"/>
              <a:buAutoNum type="alphaLcParenR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u="sng" dirty="0">
                <a:solidFill>
                  <a:schemeClr val="tx1"/>
                </a:solidFill>
              </a:rPr>
              <a:t>Popular </a:t>
            </a:r>
            <a:r>
              <a:rPr lang="en-US" sz="1000" u="sng" dirty="0" smtClean="0">
                <a:solidFill>
                  <a:schemeClr val="tx1"/>
                </a:solidFill>
              </a:rPr>
              <a:t>Full-Text </a:t>
            </a:r>
            <a:r>
              <a:rPr lang="en-US" sz="1000" u="sng" dirty="0">
                <a:solidFill>
                  <a:schemeClr val="tx1"/>
                </a:solidFill>
              </a:rPr>
              <a:t>Databases for </a:t>
            </a:r>
            <a:r>
              <a:rPr lang="en-US" sz="1000" u="sng" dirty="0" err="1">
                <a:solidFill>
                  <a:schemeClr val="tx1"/>
                </a:solidFill>
              </a:rPr>
              <a:t>SoS</a:t>
            </a:r>
            <a:endParaRPr lang="en-US" sz="1000" u="sng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000" dirty="0" err="1" smtClean="0">
                <a:solidFill>
                  <a:schemeClr val="tx1"/>
                </a:solidFill>
              </a:rPr>
              <a:t>ScienceDirect</a:t>
            </a:r>
            <a:r>
              <a:rPr lang="en-US" sz="1000" dirty="0" smtClean="0">
                <a:solidFill>
                  <a:schemeClr val="tx1"/>
                </a:solidFill>
              </a:rPr>
              <a:t>  </a:t>
            </a: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000" dirty="0">
                <a:solidFill>
                  <a:schemeClr val="tx1"/>
                </a:solidFill>
              </a:rPr>
              <a:t>Wiley Online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 err="1">
                <a:solidFill>
                  <a:schemeClr val="tx1"/>
                </a:solidFill>
              </a:rPr>
              <a:t>SpringerLink</a:t>
            </a:r>
            <a:endParaRPr lang="en-US" sz="1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Nature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>
                <a:solidFill>
                  <a:schemeClr val="tx1"/>
                </a:solidFill>
              </a:rPr>
              <a:t>Taylor and Francis </a:t>
            </a:r>
            <a:r>
              <a:rPr lang="en-US" sz="1000" dirty="0" smtClean="0">
                <a:solidFill>
                  <a:schemeClr val="tx1"/>
                </a:solidFill>
              </a:rPr>
              <a:t>(</a:t>
            </a:r>
            <a:r>
              <a:rPr lang="en-US" sz="1000" dirty="0" err="1" smtClean="0">
                <a:solidFill>
                  <a:schemeClr val="tx1"/>
                </a:solidFill>
              </a:rPr>
              <a:t>CRCnetBASE</a:t>
            </a:r>
            <a:r>
              <a:rPr lang="en-US" sz="1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000" dirty="0" smtClean="0">
                <a:solidFill>
                  <a:schemeClr val="tx1"/>
                </a:solidFill>
              </a:rPr>
              <a:t>ProQuest </a:t>
            </a:r>
            <a:r>
              <a:rPr lang="en-US" sz="1000" dirty="0">
                <a:solidFill>
                  <a:schemeClr val="tx1"/>
                </a:solidFill>
              </a:rPr>
              <a:t>(Agricultural &amp; Environmental </a:t>
            </a:r>
            <a:r>
              <a:rPr lang="en-US" sz="1000" dirty="0" smtClean="0">
                <a:solidFill>
                  <a:schemeClr val="tx1"/>
                </a:solidFill>
              </a:rPr>
              <a:t>Science)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5100" y="3938693"/>
            <a:ext cx="5514974" cy="2195407"/>
          </a:xfrm>
        </p:spPr>
        <p:txBody>
          <a:bodyPr/>
          <a:lstStyle/>
          <a:p>
            <a:r>
              <a:rPr lang="en-US" sz="4800" dirty="0" smtClean="0">
                <a:latin typeface="Constantia" panose="02030602050306030303" pitchFamily="18" charset="0"/>
              </a:rPr>
              <a:t>USING DATABASES</a:t>
            </a:r>
          </a:p>
          <a:p>
            <a:endParaRPr lang="en-AU" sz="4800" dirty="0" smtClean="0">
              <a:latin typeface="Constantia" panose="02030602050306030303" pitchFamily="18" charset="0"/>
            </a:endParaRPr>
          </a:p>
          <a:p>
            <a:endParaRPr lang="en-AU" sz="4800" dirty="0">
              <a:latin typeface="Constantia" panose="0203060205030603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598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359998"/>
            <a:ext cx="11192833" cy="736956"/>
          </a:xfrm>
        </p:spPr>
        <p:txBody>
          <a:bodyPr/>
          <a:lstStyle/>
          <a:p>
            <a:r>
              <a:rPr lang="en-GB" sz="3600" dirty="0">
                <a:latin typeface="Constantia" panose="02030602050306030303" pitchFamily="18" charset="0"/>
              </a:rPr>
              <a:t>Introducing Advance Literature Search techniques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 b="1"/>
          <a:stretch/>
        </p:blipFill>
        <p:spPr>
          <a:xfrm>
            <a:off x="144620" y="1202498"/>
            <a:ext cx="6143445" cy="5498087"/>
          </a:xfrm>
          <a:prstGeom prst="rect">
            <a:avLst/>
          </a:prstGeom>
        </p:spPr>
      </p:pic>
      <p:sp>
        <p:nvSpPr>
          <p:cNvPr id="13" name="Shape 68"/>
          <p:cNvSpPr txBox="1">
            <a:spLocks noGrp="1"/>
          </p:cNvSpPr>
          <p:nvPr>
            <p:ph type="body" sz="quarter" idx="11"/>
          </p:nvPr>
        </p:nvSpPr>
        <p:spPr>
          <a:xfrm>
            <a:off x="5699342" y="1096954"/>
            <a:ext cx="6350696" cy="4664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52400" lvl="0" indent="-15240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dirty="0" smtClean="0"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latin typeface="Constantia" panose="02030602050306030303" pitchFamily="18" charset="0"/>
              </a:rPr>
              <a:t>The </a:t>
            </a:r>
            <a:r>
              <a:rPr lang="en-US" sz="2000" dirty="0">
                <a:latin typeface="Constantia" panose="02030602050306030303" pitchFamily="18" charset="0"/>
              </a:rPr>
              <a:t>most </a:t>
            </a:r>
            <a:r>
              <a:rPr lang="en-US" sz="2000" dirty="0" smtClean="0">
                <a:latin typeface="Constantia" panose="02030602050306030303" pitchFamily="18" charset="0"/>
              </a:rPr>
              <a:t>prominent facet</a:t>
            </a:r>
            <a:r>
              <a:rPr lang="en-US" sz="2000" dirty="0">
                <a:latin typeface="Constantia" panose="02030602050306030303" pitchFamily="18" charset="0"/>
              </a:rPr>
              <a:t>: </a:t>
            </a:r>
          </a:p>
          <a:p>
            <a:pPr marL="152400" lvl="0" indent="-152400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Find and Generate</a:t>
            </a:r>
          </a:p>
          <a:p>
            <a:pPr marL="152400" lvl="0" indent="-15240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	</a:t>
            </a:r>
            <a:r>
              <a:rPr lang="en-AU" sz="1800" dirty="0" smtClean="0">
                <a:latin typeface="Constantia" panose="02030602050306030303" pitchFamily="18" charset="0"/>
              </a:rPr>
              <a:t>Students </a:t>
            </a:r>
            <a:r>
              <a:rPr lang="en-AU" sz="1800" dirty="0">
                <a:latin typeface="Constantia" panose="02030602050306030303" pitchFamily="18" charset="0"/>
              </a:rPr>
              <a:t>need to </a:t>
            </a:r>
            <a:r>
              <a:rPr lang="en-AU" sz="1800" dirty="0" smtClean="0">
                <a:latin typeface="Constantia" panose="02030602050306030303" pitchFamily="18" charset="0"/>
              </a:rPr>
              <a:t>be able find </a:t>
            </a:r>
            <a:r>
              <a:rPr lang="en-AU" sz="1800" dirty="0">
                <a:latin typeface="Constantia" panose="02030602050306030303" pitchFamily="18" charset="0"/>
              </a:rPr>
              <a:t>resources using services and facilities provided by the </a:t>
            </a:r>
            <a:r>
              <a:rPr lang="en-AU" sz="1800" dirty="0" smtClean="0">
                <a:latin typeface="Constantia" panose="02030602050306030303" pitchFamily="18" charset="0"/>
              </a:rPr>
              <a:t>Library </a:t>
            </a:r>
            <a:r>
              <a:rPr lang="en-AU" sz="1800" dirty="0">
                <a:latin typeface="Constantia" panose="02030602050306030303" pitchFamily="18" charset="0"/>
              </a:rPr>
              <a:t>and Monash University</a:t>
            </a:r>
            <a:endParaRPr lang="en-US" sz="1800" i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Finding resources and researcher ID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Databases and research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060" y="1729723"/>
            <a:ext cx="8342640" cy="401647"/>
          </a:xfrm>
        </p:spPr>
        <p:txBody>
          <a:bodyPr/>
          <a:lstStyle/>
          <a:p>
            <a:r>
              <a:rPr lang="en-US" sz="24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To effectively assess your resources you need to have accounts on:</a:t>
            </a:r>
            <a:endParaRPr lang="en-US" sz="24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452660"/>
            <a:ext cx="8602489" cy="172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SCOPUS</a:t>
            </a:r>
            <a:r>
              <a:rPr lang="en-US" sz="2400" dirty="0">
                <a:latin typeface="Constantia" panose="02030602050306030303" pitchFamily="18" charset="0"/>
              </a:rPr>
              <a:t> (</a:t>
            </a:r>
            <a:r>
              <a:rPr lang="en-US" sz="1400" dirty="0">
                <a:latin typeface="Constantia" panose="02030602050306030303" pitchFamily="18" charset="0"/>
                <a:hlinkClick r:id="rId2"/>
              </a:rPr>
              <a:t>https://</a:t>
            </a:r>
            <a:r>
              <a:rPr lang="en-US" sz="1400" dirty="0" smtClean="0">
                <a:latin typeface="Constantia" panose="02030602050306030303" pitchFamily="18" charset="0"/>
                <a:hlinkClick r:id="rId2"/>
              </a:rPr>
              <a:t>www-scopus-com.ezproxy.lib.monash.edu.au/search/form.uri?display=basic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nstantia" panose="02030602050306030303" pitchFamily="18" charset="0"/>
              </a:rPr>
              <a:t>Web </a:t>
            </a:r>
            <a:r>
              <a:rPr lang="en-US" sz="2400" b="1" dirty="0">
                <a:latin typeface="Constantia" panose="02030602050306030303" pitchFamily="18" charset="0"/>
              </a:rPr>
              <a:t>of Science </a:t>
            </a:r>
            <a:r>
              <a:rPr lang="en-US" sz="2400" dirty="0" smtClean="0">
                <a:latin typeface="Constantia" panose="02030602050306030303" pitchFamily="18" charset="0"/>
              </a:rPr>
              <a:t>(</a:t>
            </a:r>
            <a:r>
              <a:rPr lang="en-US" sz="1400" dirty="0" smtClean="0">
                <a:latin typeface="Constantia" panose="02030602050306030303" pitchFamily="18" charset="0"/>
                <a:hlinkClick r:id="rId3"/>
              </a:rPr>
              <a:t>http://apps.webofknowledge.com.ezproxy.lib.monash.edu.au/WOS_GeneralSearch_input.do?product=WOS&amp;search_mode=GeneralSearch&amp;SID=C23EgZdKARoVd3Z95uq&amp;preferencesSaved</a:t>
            </a:r>
            <a:r>
              <a:rPr lang="en-US" sz="1400" dirty="0" smtClean="0">
                <a:latin typeface="Constantia" panose="02030602050306030303" pitchFamily="18" charset="0"/>
              </a:rPr>
              <a:t>=</a:t>
            </a:r>
            <a:r>
              <a:rPr lang="en-US" sz="2400" dirty="0" smtClean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59" y="4212096"/>
            <a:ext cx="7451725" cy="401647"/>
          </a:xfrm>
        </p:spPr>
        <p:txBody>
          <a:bodyPr/>
          <a:lstStyle/>
          <a:p>
            <a:r>
              <a:rPr lang="en-US" sz="24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As a researcher, you need to have accounts on:	</a:t>
            </a:r>
            <a:endParaRPr lang="en-US" sz="24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12210" y="4613744"/>
            <a:ext cx="8679390" cy="17294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Constantia" panose="02030602050306030303" pitchFamily="18" charset="0"/>
              </a:rPr>
              <a:t>Orcid</a:t>
            </a:r>
            <a:r>
              <a:rPr lang="en-US" sz="2400" dirty="0">
                <a:latin typeface="Constantia" panose="02030602050306030303" pitchFamily="18" charset="0"/>
              </a:rPr>
              <a:t> (</a:t>
            </a:r>
            <a:r>
              <a:rPr lang="en-US" sz="1400" dirty="0">
                <a:latin typeface="Constantia" panose="02030602050306030303" pitchFamily="18" charset="0"/>
                <a:hlinkClick r:id="rId4"/>
              </a:rPr>
              <a:t>https://orcid.org</a:t>
            </a:r>
            <a:r>
              <a:rPr lang="en-US" sz="1400" dirty="0" smtClean="0">
                <a:latin typeface="Constantia" panose="02030602050306030303" pitchFamily="18" charset="0"/>
                <a:hlinkClick r:id="rId4"/>
              </a:rPr>
              <a:t>/</a:t>
            </a:r>
            <a:r>
              <a:rPr lang="en-US" sz="2400" dirty="0">
                <a:latin typeface="Constantia" panose="02030602050306030303" pitchFamily="18" charset="0"/>
              </a:rPr>
              <a:t>)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nstantia" panose="02030602050306030303" pitchFamily="18" charset="0"/>
              </a:rPr>
              <a:t>Google </a:t>
            </a:r>
            <a:r>
              <a:rPr lang="en-US" sz="2400" b="1" dirty="0">
                <a:latin typeface="Constantia" panose="02030602050306030303" pitchFamily="18" charset="0"/>
              </a:rPr>
              <a:t>Scholar </a:t>
            </a:r>
            <a:r>
              <a:rPr lang="en-US" sz="2400" dirty="0" smtClean="0">
                <a:latin typeface="Constantia" panose="02030602050306030303" pitchFamily="18" charset="0"/>
              </a:rPr>
              <a:t>(</a:t>
            </a:r>
            <a:r>
              <a:rPr lang="en-US" sz="1400" dirty="0">
                <a:latin typeface="Constantia" panose="02030602050306030303" pitchFamily="18" charset="0"/>
                <a:hlinkClick r:id="rId5"/>
              </a:rPr>
              <a:t>https://scholar.google.com</a:t>
            </a:r>
            <a:r>
              <a:rPr lang="en-US" sz="1400" dirty="0" smtClean="0">
                <a:latin typeface="Constantia" panose="02030602050306030303" pitchFamily="18" charset="0"/>
                <a:hlinkClick r:id="rId5"/>
              </a:rPr>
              <a:t>/</a:t>
            </a:r>
            <a:r>
              <a:rPr lang="en-US" sz="1400" dirty="0" smtClean="0">
                <a:latin typeface="Constantia" panose="02030602050306030303" pitchFamily="18" charset="0"/>
              </a:rPr>
              <a:t>) </a:t>
            </a:r>
            <a:endParaRPr lang="en-US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SCOPUS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/>
          <p:cNvPicPr>
            <a:picLocks/>
          </p:cNvPicPr>
          <p:nvPr/>
        </p:nvPicPr>
        <p:blipFill rotWithShape="1">
          <a:blip r:embed="rId2"/>
          <a:srcRect t="6708"/>
          <a:stretch/>
        </p:blipFill>
        <p:spPr bwMode="auto">
          <a:xfrm>
            <a:off x="211976" y="1211994"/>
            <a:ext cx="9452091" cy="5188805"/>
          </a:xfrm>
          <a:prstGeom prst="rect">
            <a:avLst/>
          </a:prstGeom>
          <a:ln>
            <a:solidFill>
              <a:srgbClr val="006CA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5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Web of Science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375" t="7656" r="9270" b="14197"/>
          <a:stretch/>
        </p:blipFill>
        <p:spPr>
          <a:xfrm>
            <a:off x="306060" y="978761"/>
            <a:ext cx="8118887" cy="5691313"/>
          </a:xfrm>
          <a:prstGeom prst="rect">
            <a:avLst/>
          </a:prstGeom>
          <a:ln>
            <a:solidFill>
              <a:srgbClr val="006CAB"/>
            </a:solidFill>
          </a:ln>
        </p:spPr>
      </p:pic>
    </p:spTree>
    <p:extLst>
      <p:ext uri="{BB962C8B-B14F-4D97-AF65-F5344CB8AC3E}">
        <p14:creationId xmlns:p14="http://schemas.microsoft.com/office/powerpoint/2010/main" val="15385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ORCID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784" t="8667" r="5425"/>
          <a:stretch/>
        </p:blipFill>
        <p:spPr>
          <a:xfrm>
            <a:off x="331460" y="1496029"/>
            <a:ext cx="7872157" cy="5213099"/>
          </a:xfrm>
          <a:prstGeom prst="rect">
            <a:avLst/>
          </a:prstGeom>
          <a:ln>
            <a:solidFill>
              <a:srgbClr val="006CAB"/>
            </a:solidFill>
          </a:ln>
        </p:spPr>
      </p:pic>
      <p:sp>
        <p:nvSpPr>
          <p:cNvPr id="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6060" y="978761"/>
            <a:ext cx="7451725" cy="4664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  <a:hlinkClick r:id="rId3"/>
              </a:rPr>
              <a:t>https://orcid.org/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  <a:hlinkClick r:id="rId2"/>
              </a:rPr>
              <a:t>https://scholar.google.com</a:t>
            </a:r>
            <a:r>
              <a:rPr lang="en-US" dirty="0" smtClean="0">
                <a:latin typeface="Constantia" panose="02030602050306030303" pitchFamily="18" charset="0"/>
                <a:hlinkClick r:id="rId2"/>
              </a:rPr>
              <a:t>/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Google Scholar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251" r="50208" b="7038"/>
          <a:stretch/>
        </p:blipFill>
        <p:spPr>
          <a:xfrm>
            <a:off x="306060" y="1729723"/>
            <a:ext cx="9237514" cy="4367939"/>
          </a:xfrm>
          <a:prstGeom prst="rect">
            <a:avLst/>
          </a:prstGeom>
          <a:ln>
            <a:solidFill>
              <a:srgbClr val="006CAB"/>
            </a:solidFill>
          </a:ln>
        </p:spPr>
      </p:pic>
    </p:spTree>
    <p:extLst>
      <p:ext uri="{BB962C8B-B14F-4D97-AF65-F5344CB8AC3E}">
        <p14:creationId xmlns:p14="http://schemas.microsoft.com/office/powerpoint/2010/main" val="24726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5100" y="3938693"/>
            <a:ext cx="5514974" cy="2195407"/>
          </a:xfrm>
        </p:spPr>
        <p:txBody>
          <a:bodyPr/>
          <a:lstStyle/>
          <a:p>
            <a:r>
              <a:rPr lang="en-US" sz="4800" dirty="0" smtClean="0">
                <a:latin typeface="Constantia" panose="02030602050306030303" pitchFamily="18" charset="0"/>
              </a:rPr>
              <a:t>RESEARCH DATA MANAGEMENT</a:t>
            </a:r>
          </a:p>
          <a:p>
            <a:endParaRPr lang="en-AU" sz="4800" dirty="0" smtClean="0">
              <a:latin typeface="Constantia" panose="02030602050306030303" pitchFamily="18" charset="0"/>
            </a:endParaRPr>
          </a:p>
          <a:p>
            <a:endParaRPr lang="en-AU" sz="4800" dirty="0">
              <a:latin typeface="Constantia" panose="0203060205030603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454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What to do with your research data?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>
                <a:latin typeface="Constantia" panose="02030602050306030303" pitchFamily="18" charset="0"/>
              </a:rPr>
              <a:t>Managing research </a:t>
            </a:r>
            <a:r>
              <a:rPr lang="en-US" b="0" dirty="0" smtClean="0">
                <a:latin typeface="Constantia" panose="02030602050306030303" pitchFamily="18" charset="0"/>
              </a:rPr>
              <a:t>data</a:t>
            </a:r>
            <a:endParaRPr lang="en-US" b="0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060" y="1729723"/>
            <a:ext cx="7452026" cy="686140"/>
          </a:xfrm>
        </p:spPr>
        <p:txBody>
          <a:bodyPr/>
          <a:lstStyle/>
          <a:p>
            <a:r>
              <a:rPr lang="en-US" dirty="0">
                <a:solidFill>
                  <a:srgbClr val="006CAB"/>
                </a:solidFill>
                <a:latin typeface="Constantia" panose="02030602050306030303" pitchFamily="18" charset="0"/>
              </a:rPr>
              <a:t>We believe managing research data is an important and valuable skill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415864"/>
            <a:ext cx="7451725" cy="141124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We ask researchers to consider making research data accessible that will enable other researchers to replicate experiments efficiently and add to existing research</a:t>
            </a:r>
          </a:p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6060" y="978761"/>
            <a:ext cx="8101340" cy="4664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What is </a:t>
            </a:r>
            <a:r>
              <a:rPr lang="en-US" dirty="0" err="1">
                <a:latin typeface="Constantia" panose="02030602050306030303" pitchFamily="18" charset="0"/>
              </a:rPr>
              <a:t>monash.figshare</a:t>
            </a:r>
            <a:r>
              <a:rPr lang="en-US" dirty="0">
                <a:latin typeface="Constantia" panose="02030602050306030303" pitchFamily="18" charset="0"/>
              </a:rPr>
              <a:t>? (</a:t>
            </a:r>
            <a:r>
              <a:rPr lang="en-US" dirty="0">
                <a:latin typeface="Constantia" panose="02030602050306030303" pitchFamily="18" charset="0"/>
                <a:hlinkClick r:id="rId2"/>
              </a:rPr>
              <a:t>https://monash.figshare.com</a:t>
            </a:r>
            <a:r>
              <a:rPr lang="en-US" dirty="0" smtClean="0">
                <a:latin typeface="Constantia" panose="02030602050306030303" pitchFamily="18" charset="0"/>
                <a:hlinkClick r:id="rId2"/>
              </a:rPr>
              <a:t>/</a:t>
            </a:r>
            <a:r>
              <a:rPr lang="en-US" dirty="0" smtClean="0">
                <a:latin typeface="Constantia" panose="02030602050306030303" pitchFamily="18" charset="0"/>
              </a:rPr>
              <a:t>) </a:t>
            </a:r>
            <a:endParaRPr lang="en-US" dirty="0">
              <a:latin typeface="Constantia" panose="02030602050306030303" pitchFamily="18" charset="0"/>
            </a:endParaRPr>
          </a:p>
          <a:p>
            <a:r>
              <a:rPr lang="en-US" dirty="0">
                <a:latin typeface="Constantia" panose="02030602050306030303" pitchFamily="18" charset="0"/>
              </a:rPr>
              <a:t/>
            </a:r>
            <a:br>
              <a:rPr lang="en-US" dirty="0">
                <a:latin typeface="Constantia" panose="02030602050306030303" pitchFamily="18" charset="0"/>
              </a:rPr>
            </a:b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Constantia" panose="02030602050306030303" pitchFamily="18" charset="0"/>
              </a:rPr>
              <a:t>Monash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latin typeface="Constantia" panose="02030602050306030303" pitchFamily="18" charset="0"/>
              </a:rPr>
              <a:t>Figshare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361" y="1709178"/>
            <a:ext cx="7451725" cy="1729430"/>
          </a:xfrm>
        </p:spPr>
        <p:txBody>
          <a:bodyPr/>
          <a:lstStyle/>
          <a:p>
            <a:r>
              <a:rPr lang="en-US" b="1" dirty="0" err="1">
                <a:latin typeface="Constantia" panose="02030602050306030303" pitchFamily="18" charset="0"/>
              </a:rPr>
              <a:t>monash.figshare</a:t>
            </a:r>
            <a:r>
              <a:rPr lang="en-US" dirty="0">
                <a:latin typeface="Constantia" panose="02030602050306030303" pitchFamily="18" charset="0"/>
              </a:rPr>
              <a:t> is a collaborative digital repository for </a:t>
            </a:r>
            <a:r>
              <a:rPr lang="en-US" dirty="0" err="1">
                <a:latin typeface="Constantia" panose="02030602050306030303" pitchFamily="18" charset="0"/>
              </a:rPr>
              <a:t>Monash</a:t>
            </a:r>
            <a:r>
              <a:rPr lang="en-US" dirty="0">
                <a:latin typeface="Constantia" panose="02030602050306030303" pitchFamily="18" charset="0"/>
              </a:rPr>
              <a:t> University researchers and graduate research students. The key benefits include: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94362" y="2709854"/>
            <a:ext cx="8468638" cy="1729430"/>
          </a:xfrm>
        </p:spPr>
        <p:txBody>
          <a:bodyPr/>
          <a:lstStyle/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Compliance</a:t>
            </a:r>
            <a:r>
              <a:rPr lang="en-US" sz="1600" dirty="0">
                <a:latin typeface="Constantia" panose="02030602050306030303" pitchFamily="18" charset="0"/>
              </a:rPr>
              <a:t>: easy compliance with funder and publisher requirements to make data open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Secure</a:t>
            </a:r>
            <a:r>
              <a:rPr lang="en-US" sz="1600" b="1" dirty="0">
                <a:latin typeface="Constantia" panose="02030602050306030303" pitchFamily="18" charset="0"/>
              </a:rPr>
              <a:t> </a:t>
            </a:r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management</a:t>
            </a:r>
            <a:r>
              <a:rPr lang="en-US" sz="1600" dirty="0">
                <a:latin typeface="Constantia" panose="02030602050306030303" pitchFamily="18" charset="0"/>
              </a:rPr>
              <a:t>: manage private or public research outputs securely on </a:t>
            </a:r>
            <a:r>
              <a:rPr lang="en-US" sz="1600" dirty="0" err="1">
                <a:latin typeface="Constantia" panose="02030602050306030303" pitchFamily="18" charset="0"/>
              </a:rPr>
              <a:t>Monash</a:t>
            </a:r>
            <a:r>
              <a:rPr lang="en-US" sz="1600" dirty="0">
                <a:latin typeface="Constantia" panose="02030602050306030303" pitchFamily="18" charset="0"/>
              </a:rPr>
              <a:t> storage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Multiple</a:t>
            </a:r>
            <a:r>
              <a:rPr lang="en-US" sz="1600" b="1" dirty="0">
                <a:latin typeface="Constantia" panose="02030602050306030303" pitchFamily="18" charset="0"/>
              </a:rPr>
              <a:t> </a:t>
            </a:r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formats</a:t>
            </a:r>
            <a:r>
              <a:rPr lang="en-US" sz="1600" dirty="0">
                <a:latin typeface="Constantia" panose="02030602050306030303" pitchFamily="18" charset="0"/>
              </a:rPr>
              <a:t>: more than 650 file types can be uploaded including audio, video, images, spreadsheets, documents, surveys, datasets and posters.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Access</a:t>
            </a:r>
            <a:r>
              <a:rPr lang="en-US" sz="1600" dirty="0">
                <a:latin typeface="Constantia" panose="02030602050306030303" pitchFamily="18" charset="0"/>
              </a:rPr>
              <a:t>: research files are available online from anywhere in the world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Collaboration</a:t>
            </a:r>
            <a:r>
              <a:rPr lang="en-US" sz="1600" dirty="0">
                <a:latin typeface="Constantia" panose="02030602050306030303" pitchFamily="18" charset="0"/>
              </a:rPr>
              <a:t>: research files can be shared privately with collaborators or made public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Increased</a:t>
            </a:r>
            <a:r>
              <a:rPr lang="en-US" sz="1600" b="1" dirty="0">
                <a:latin typeface="Constantia" panose="02030602050306030303" pitchFamily="18" charset="0"/>
              </a:rPr>
              <a:t> </a:t>
            </a:r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citations</a:t>
            </a:r>
            <a:r>
              <a:rPr lang="en-US" sz="1600" dirty="0">
                <a:latin typeface="Constantia" panose="02030602050306030303" pitchFamily="18" charset="0"/>
              </a:rPr>
              <a:t>: all research outputs made public receive a Digital Object Identifier (DOI) making them citable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Reuse</a:t>
            </a:r>
            <a:r>
              <a:rPr lang="en-US" sz="1600" dirty="0">
                <a:latin typeface="Constantia" panose="02030602050306030303" pitchFamily="18" charset="0"/>
              </a:rPr>
              <a:t>: apply Creative Commons or other appropriate licenses to define terms of re-use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Visibility</a:t>
            </a:r>
            <a:r>
              <a:rPr lang="en-US" sz="1600" dirty="0">
                <a:latin typeface="Constantia" panose="02030602050306030303" pitchFamily="18" charset="0"/>
              </a:rPr>
              <a:t>: greater visibility of research outputs once published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Discoverability</a:t>
            </a:r>
            <a:r>
              <a:rPr lang="en-US" sz="1600" dirty="0">
                <a:latin typeface="Constantia" panose="02030602050306030303" pitchFamily="18" charset="0"/>
              </a:rPr>
              <a:t>: allows other researchers to find your work, enabling collaborative research</a:t>
            </a:r>
          </a:p>
          <a:p>
            <a:r>
              <a:rPr lang="en-US" sz="1600" b="1" dirty="0">
                <a:solidFill>
                  <a:srgbClr val="006CAB"/>
                </a:solidFill>
                <a:latin typeface="Constantia" panose="02030602050306030303" pitchFamily="18" charset="0"/>
              </a:rPr>
              <a:t>Embargo</a:t>
            </a:r>
            <a:r>
              <a:rPr lang="en-US" sz="1600" dirty="0">
                <a:latin typeface="Constantia" panose="02030602050306030303" pitchFamily="18" charset="0"/>
              </a:rPr>
              <a:t>: research outputs can be embargoed when necessary</a:t>
            </a:r>
          </a:p>
          <a:p>
            <a:endParaRPr lang="en-US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5100" y="3938693"/>
            <a:ext cx="5514974" cy="2195407"/>
          </a:xfrm>
        </p:spPr>
        <p:txBody>
          <a:bodyPr/>
          <a:lstStyle/>
          <a:p>
            <a:r>
              <a:rPr lang="en-US" sz="4800" dirty="0" smtClean="0">
                <a:latin typeface="Constantia" panose="02030602050306030303" pitchFamily="18" charset="0"/>
              </a:rPr>
              <a:t>KEY POINTS TO REMEMBER</a:t>
            </a:r>
          </a:p>
          <a:p>
            <a:endParaRPr lang="en-AU" sz="4800" dirty="0" smtClean="0">
              <a:latin typeface="Constantia" panose="02030602050306030303" pitchFamily="18" charset="0"/>
            </a:endParaRPr>
          </a:p>
          <a:p>
            <a:endParaRPr lang="en-AU" sz="4800" dirty="0">
              <a:latin typeface="Constantia" panose="0203060205030603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900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6060" y="1046138"/>
            <a:ext cx="11377940" cy="4664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Start early and be systematic. 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Key points to remember  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2" y="1984065"/>
            <a:ext cx="4352700" cy="39761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onstantia" panose="02030602050306030303" pitchFamily="18" charset="0"/>
              </a:rPr>
              <a:t>Finding scholarly information takes time and patience. Remember to review and used a different strategy for your searching.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>
                <a:latin typeface="Constantia" panose="02030602050306030303" pitchFamily="18" charset="0"/>
              </a:rPr>
              <a:t>Clarify what are your keywords for search, find related terms, formulate  search strategy with phrase search, Boolean search, truncation etc. 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953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dirty="0" smtClean="0">
                <a:latin typeface="Constantia" panose="02030602050306030303" pitchFamily="18" charset="0"/>
              </a:rPr>
              <a:t>Why learn searching skills?</a:t>
            </a:r>
            <a:endParaRPr lang="en-AU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0211" y="1696035"/>
            <a:ext cx="7451725" cy="401647"/>
          </a:xfrm>
        </p:spPr>
        <p:txBody>
          <a:bodyPr/>
          <a:lstStyle/>
          <a:p>
            <a:r>
              <a:rPr lang="en-US" sz="2400" u="sng" dirty="0">
                <a:solidFill>
                  <a:srgbClr val="006CAB"/>
                </a:solidFill>
                <a:latin typeface="Constantia" panose="02030602050306030303" pitchFamily="18" charset="0"/>
              </a:rPr>
              <a:t>Information</a:t>
            </a:r>
            <a:r>
              <a:rPr lang="en-US" sz="2400" u="sng" dirty="0">
                <a:latin typeface="Constantia" panose="02030602050306030303" pitchFamily="18" charset="0"/>
              </a:rPr>
              <a:t> </a:t>
            </a:r>
            <a:r>
              <a:rPr lang="en-US" sz="2400" u="sng" dirty="0">
                <a:solidFill>
                  <a:srgbClr val="006CAB"/>
                </a:solidFill>
                <a:latin typeface="Constantia" panose="02030602050306030303" pitchFamily="18" charset="0"/>
              </a:rPr>
              <a:t>seeking</a:t>
            </a:r>
            <a:r>
              <a:rPr lang="en-US" sz="2400" dirty="0">
                <a:latin typeface="Constantia" panose="02030602050306030303" pitchFamily="18" charset="0"/>
              </a:rPr>
              <a:t>:</a:t>
            </a:r>
            <a:endParaRPr lang="en-AU" sz="2400" dirty="0"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>
                <a:latin typeface="Constantia" panose="02030602050306030303" pitchFamily="18" charset="0"/>
              </a:rPr>
              <a:t>the ability to scan the literature efficiently, using manual or computerized methods, to identify a set of useful books, articles, conference papers, reports, theses etc.</a:t>
            </a:r>
            <a:endParaRPr lang="en-AU" sz="2400" dirty="0">
              <a:latin typeface="Constantia" panose="020306020503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400" u="sng" dirty="0">
                <a:solidFill>
                  <a:srgbClr val="006CAB"/>
                </a:solidFill>
                <a:latin typeface="Constantia" panose="02030602050306030303" pitchFamily="18" charset="0"/>
              </a:rPr>
              <a:t>Critical appraisal</a:t>
            </a:r>
            <a:r>
              <a:rPr lang="en-US" sz="2400" dirty="0">
                <a:solidFill>
                  <a:srgbClr val="006CAB"/>
                </a:solidFill>
                <a:latin typeface="Constantia" panose="02030602050306030303" pitchFamily="18" charset="0"/>
              </a:rPr>
              <a:t>:</a:t>
            </a:r>
            <a:endParaRPr lang="en-AU" sz="24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400" dirty="0">
                <a:latin typeface="Constantia" panose="02030602050306030303" pitchFamily="18" charset="0"/>
              </a:rPr>
              <a:t>the ability to apply principles of analysis to identify unbiased and valid studies.</a:t>
            </a:r>
            <a:endParaRPr lang="en-AU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6060" y="1046138"/>
            <a:ext cx="6602740" cy="466468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Identify the resources you will be looking at. </a:t>
            </a:r>
            <a:r>
              <a:rPr lang="en-US" dirty="0" smtClean="0">
                <a:latin typeface="Constantia" panose="02030602050306030303" pitchFamily="18" charset="0"/>
              </a:rPr>
              <a:t>(</a:t>
            </a:r>
            <a:r>
              <a:rPr lang="en-US" dirty="0">
                <a:latin typeface="Constantia" panose="02030602050306030303" pitchFamily="18" charset="0"/>
              </a:rPr>
              <a:t>books, e-books, databases, newspaper, theses, reports etc.).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Key points to remember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2" y="2472042"/>
            <a:ext cx="4352700" cy="3976132"/>
          </a:xfrm>
        </p:spPr>
        <p:txBody>
          <a:bodyPr/>
          <a:lstStyle/>
          <a:p>
            <a:r>
              <a:rPr lang="en-US" sz="2400" dirty="0" smtClean="0">
                <a:latin typeface="Constantia" panose="02030602050306030303" pitchFamily="18" charset="0"/>
              </a:rPr>
              <a:t>Save </a:t>
            </a:r>
            <a:r>
              <a:rPr lang="en-US" sz="2400" dirty="0">
                <a:latin typeface="Constantia" panose="02030602050306030303" pitchFamily="18" charset="0"/>
              </a:rPr>
              <a:t>the search string if you find that it was good in retrieving relevant resources.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Collect citation details as you read / download books/ papers. Use Endnote or other citation manager to manage your references.</a:t>
            </a:r>
          </a:p>
        </p:txBody>
      </p:sp>
    </p:spTree>
    <p:extLst>
      <p:ext uri="{BB962C8B-B14F-4D97-AF65-F5344CB8AC3E}">
        <p14:creationId xmlns:p14="http://schemas.microsoft.com/office/powerpoint/2010/main" val="39006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References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6060" y="1374415"/>
            <a:ext cx="8507740" cy="5073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Birmingham City University. ( 2011). </a:t>
            </a:r>
            <a:r>
              <a:rPr lang="en-US" sz="16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How to write a literature review.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Retrieved from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2"/>
              </a:rPr>
              <a:t>http://library.bcu.ac.uk/learner/writingguides/1.04.htm</a:t>
            </a:r>
            <a:endParaRPr lang="en-US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61950" indent="-361950">
              <a:lnSpc>
                <a:spcPct val="100000"/>
              </a:lnSpc>
            </a:pPr>
            <a:r>
              <a:rPr lang="en-US" sz="16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Monash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University (2017). </a:t>
            </a:r>
            <a:r>
              <a:rPr lang="en-US" sz="16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Researching for your literature review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Retrieved from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3"/>
              </a:rPr>
              <a:t>http://guides.lib.monash.edu/researching-for-your-literature-review/home</a:t>
            </a:r>
            <a:endParaRPr lang="en-US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61950" indent="-361950">
              <a:lnSpc>
                <a:spcPct val="100000"/>
              </a:lnSpc>
            </a:pPr>
            <a:r>
              <a:rPr lang="en-US" sz="16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Monash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University (2017). </a:t>
            </a:r>
            <a:r>
              <a:rPr lang="en-US" sz="16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Systematic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review. Retrieved from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http://guides.lib.monash.edu/systematic-review</a:t>
            </a:r>
            <a:endParaRPr lang="en-US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61950" indent="-36195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North Carolina State University Libraries. ( 2009, July 30). Literature Reviews:   An Overview for Graduate Students. [ video file]. Retrieved from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5"/>
              </a:rPr>
              <a:t>https://www.youtube.com/watch?v=t2d7y_r65HU</a:t>
            </a:r>
            <a:endParaRPr lang="en-US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61950" indent="-36195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Sunny Empire State College. ( 2016). </a:t>
            </a:r>
            <a:r>
              <a:rPr lang="en-US" sz="16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Thinking in Concepts.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Retrieved from http://subjectguides.esc.edu/researchskillstutorial/conceptchart </a:t>
            </a:r>
          </a:p>
          <a:p>
            <a:pPr marL="361950" indent="-36195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University of Leeds, Library (2017). Turning your research question into a search Strategy.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Retrieved from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6"/>
              </a:rPr>
              <a:t>https://library.leeds.ac.uk/researcher-literature-search-strategy#activate-searching_with_keywords</a:t>
            </a:r>
            <a:endParaRPr lang="en-US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361950" indent="-361950">
              <a:lnSpc>
                <a:spcPct val="10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University of Toronto. ( 2008). </a:t>
            </a:r>
            <a:r>
              <a:rPr lang="en-US" sz="1600" i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Literature Review: a few tips on conducting it.   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Retrieved from </a:t>
            </a:r>
            <a:r>
              <a:rPr lang="en-US" sz="1600" dirty="0" smtClean="0">
                <a:solidFill>
                  <a:schemeClr val="tx1"/>
                </a:solidFill>
                <a:latin typeface="Constantia" panose="02030602050306030303" pitchFamily="18" charset="0"/>
                <a:hlinkClick r:id="rId7"/>
              </a:rPr>
              <a:t>http://advice.writing.utoronto.ca/wp-  content/uploads/sites/2/literature-review.pdf</a:t>
            </a:r>
            <a:endParaRPr lang="en-US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5530829" y="3356918"/>
            <a:ext cx="1850571" cy="2002971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CAB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1553582" y="3356919"/>
            <a:ext cx="1850571" cy="2002971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CAB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6654" y="457171"/>
            <a:ext cx="8319621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Any questions? </a:t>
            </a:r>
          </a:p>
          <a:p>
            <a:pPr algn="ctr"/>
            <a:r>
              <a:rPr lang="en-US" sz="28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In-Depth consultations</a:t>
            </a:r>
          </a:p>
          <a:p>
            <a:pPr algn="ctr"/>
            <a:r>
              <a:rPr lang="en-US" sz="28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By appointment </a:t>
            </a:r>
          </a:p>
          <a:p>
            <a:pPr algn="ctr"/>
            <a:r>
              <a:rPr lang="en-US" sz="28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Library and Learning Commons</a:t>
            </a:r>
          </a:p>
          <a:p>
            <a:pPr algn="ctr"/>
            <a:r>
              <a:rPr lang="en-US" sz="28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Building 7, Level 2 </a:t>
            </a:r>
          </a:p>
          <a:p>
            <a:endParaRPr lang="en-US" sz="28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366" y="3516491"/>
            <a:ext cx="1375818" cy="1692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16870" y="5350324"/>
            <a:ext cx="2952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6CAB"/>
                </a:solidFill>
                <a:latin typeface="Constantia" panose="02030602050306030303" pitchFamily="18" charset="0"/>
              </a:rPr>
              <a:t>Namita</a:t>
            </a:r>
            <a:r>
              <a:rPr lang="en-US" sz="14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6CAB"/>
                </a:solidFill>
                <a:latin typeface="Constantia" panose="02030602050306030303" pitchFamily="18" charset="0"/>
              </a:rPr>
              <a:t>Santra</a:t>
            </a:r>
            <a:endParaRPr lang="en-US" sz="1400" b="1" dirty="0" smtClean="0">
              <a:solidFill>
                <a:srgbClr val="006CAB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1400" dirty="0">
                <a:solidFill>
                  <a:srgbClr val="006CAB"/>
                </a:solidFill>
                <a:latin typeface="Constantia" panose="02030602050306030303" pitchFamily="18" charset="0"/>
              </a:rPr>
              <a:t>Tel: +603 55146151</a:t>
            </a:r>
          </a:p>
          <a:p>
            <a:pPr algn="ctr"/>
            <a:r>
              <a:rPr lang="fr-FR" sz="1400" dirty="0">
                <a:solidFill>
                  <a:srgbClr val="006CAB"/>
                </a:solidFill>
                <a:latin typeface="Constantia" panose="02030602050306030303" pitchFamily="18" charset="0"/>
              </a:rPr>
              <a:t>Email: Namita.Santra@monash.edu</a:t>
            </a:r>
            <a:endParaRPr lang="en-US" sz="14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8098" y="5350323"/>
            <a:ext cx="28560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6CAB"/>
                </a:solidFill>
                <a:latin typeface="Constantia" panose="02030602050306030303" pitchFamily="18" charset="0"/>
              </a:rPr>
              <a:t>Esmael</a:t>
            </a:r>
            <a:r>
              <a:rPr lang="en-US" sz="1400" b="1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6CAB"/>
                </a:solidFill>
                <a:latin typeface="Constantia" panose="02030602050306030303" pitchFamily="18" charset="0"/>
              </a:rPr>
              <a:t>Yahya</a:t>
            </a:r>
            <a:endParaRPr lang="en-US" sz="1400" b="1" dirty="0" smtClean="0">
              <a:solidFill>
                <a:srgbClr val="006CAB"/>
              </a:solidFill>
              <a:latin typeface="Constantia" panose="02030602050306030303" pitchFamily="18" charset="0"/>
            </a:endParaRPr>
          </a:p>
          <a:p>
            <a:pPr algn="ctr"/>
            <a:r>
              <a:rPr lang="fr-FR" sz="1400" dirty="0">
                <a:solidFill>
                  <a:srgbClr val="006CAB"/>
                </a:solidFill>
                <a:latin typeface="Constantia" panose="02030602050306030303" pitchFamily="18" charset="0"/>
              </a:rPr>
              <a:t>Tel: +603 55146167</a:t>
            </a:r>
          </a:p>
          <a:p>
            <a:pPr algn="ctr"/>
            <a:r>
              <a:rPr lang="fr-FR" sz="1400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Email</a:t>
            </a:r>
            <a:r>
              <a:rPr lang="fr-FR" sz="1400" dirty="0">
                <a:solidFill>
                  <a:srgbClr val="006CAB"/>
                </a:solidFill>
                <a:latin typeface="Constantia" panose="02030602050306030303" pitchFamily="18" charset="0"/>
              </a:rPr>
              <a:t>: esmael.yahya@monash.edu</a:t>
            </a:r>
            <a:endParaRPr lang="en-US" sz="1400" dirty="0" smtClean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87" y="3529901"/>
            <a:ext cx="1412257" cy="16915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44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6060" y="978760"/>
            <a:ext cx="3049461" cy="678589"/>
          </a:xfrm>
        </p:spPr>
        <p:txBody>
          <a:bodyPr/>
          <a:lstStyle/>
          <a:p>
            <a:r>
              <a:rPr lang="en-MY" sz="2000" u="sng" dirty="0">
                <a:latin typeface="Constantia" panose="02030602050306030303" pitchFamily="18" charset="0"/>
                <a:hlinkClick r:id="rId2"/>
              </a:rPr>
              <a:t>http://bit.ly/RLprograms</a:t>
            </a:r>
            <a:endParaRPr lang="en-MY" sz="1200" dirty="0">
              <a:latin typeface="Constantia" panose="02030602050306030303" pitchFamily="18" charset="0"/>
            </a:endParaRPr>
          </a:p>
          <a:p>
            <a:endParaRPr lang="en-US" sz="1200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dirty="0" smtClean="0">
                <a:latin typeface="Constantia" panose="02030602050306030303" pitchFamily="18" charset="0"/>
              </a:rPr>
              <a:t>FEEDBACK</a:t>
            </a:r>
            <a:endParaRPr lang="en-US" sz="4400" dirty="0">
              <a:latin typeface="Constantia" panose="0203060205030603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8749" r="7026" b="8860"/>
          <a:stretch/>
        </p:blipFill>
        <p:spPr>
          <a:xfrm>
            <a:off x="62648" y="1493520"/>
            <a:ext cx="3500939" cy="332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3" y="186013"/>
            <a:ext cx="8635376" cy="57704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78460" y="4162425"/>
            <a:ext cx="1815270" cy="25479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04934" y="81674"/>
            <a:ext cx="5326327" cy="19631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smtClean="0">
                <a:latin typeface="Constantia" panose="02030602050306030303" pitchFamily="18" charset="0"/>
              </a:rPr>
              <a:t>THANK YOU</a:t>
            </a:r>
            <a:endParaRPr lang="en-US" sz="6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>
                <a:latin typeface="Constantia" panose="02030602050306030303" pitchFamily="18" charset="0"/>
              </a:rPr>
              <a:t>The systematic approach to literature review </a:t>
            </a:r>
            <a:r>
              <a:rPr lang="en-US" sz="2000" b="1" dirty="0" smtClean="0">
                <a:latin typeface="Constantia" panose="02030602050306030303" pitchFamily="18" charset="0"/>
              </a:rPr>
              <a:t>includes: 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Approach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6CAB"/>
                </a:solidFill>
                <a:latin typeface="Constantia" panose="02030602050306030303" pitchFamily="18" charset="0"/>
              </a:rPr>
              <a:t>Clarify</a:t>
            </a:r>
            <a:endParaRPr lang="en-US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097682"/>
            <a:ext cx="7451725" cy="449575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Formulating thesis statement / research question in such a way that it leads to the identification of the major topics for the research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6CAB"/>
                </a:solidFill>
                <a:latin typeface="Constantia" panose="02030602050306030303" pitchFamily="18" charset="0"/>
              </a:rPr>
              <a:t>Evaluate</a:t>
            </a:r>
            <a:endParaRPr lang="en-US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94362" y="4513254"/>
            <a:ext cx="7451725" cy="367959"/>
          </a:xfrm>
        </p:spPr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Evaluating critically what has been read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94362" y="3029262"/>
            <a:ext cx="7451725" cy="4016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rgbClr val="006CAB"/>
                </a:solidFill>
                <a:latin typeface="Constantia" panose="02030602050306030303" pitchFamily="18" charset="0"/>
              </a:rPr>
              <a:t>Find</a:t>
            </a:r>
            <a:endParaRPr lang="en-US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88513" y="3397221"/>
            <a:ext cx="7451725" cy="449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stantia" panose="02030602050306030303" pitchFamily="18" charset="0"/>
              </a:rPr>
              <a:t>Searching online databases and print resources to locate scholarly information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11909" y="4989077"/>
            <a:ext cx="7451725" cy="4016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rgbClr val="006CAB"/>
                </a:solidFill>
                <a:latin typeface="Constantia" panose="02030602050306030303" pitchFamily="18" charset="0"/>
              </a:rPr>
              <a:t>Manage, Analyze and Synthesize</a:t>
            </a:r>
            <a:endParaRPr lang="en-US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06060" y="5390725"/>
            <a:ext cx="7451725" cy="897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stantia" panose="02030602050306030303" pitchFamily="18" charset="0"/>
              </a:rPr>
              <a:t>Incorporating the selected readings to write a coherent, integrated, and meaningful review</a:t>
            </a:r>
          </a:p>
        </p:txBody>
      </p:sp>
    </p:spTree>
    <p:extLst>
      <p:ext uri="{BB962C8B-B14F-4D97-AF65-F5344CB8AC3E}">
        <p14:creationId xmlns:p14="http://schemas.microsoft.com/office/powerpoint/2010/main" val="42202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onstantia" panose="02030602050306030303" pitchFamily="18" charset="0"/>
              </a:rPr>
              <a:t>Search Strategy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4944" y="6339793"/>
            <a:ext cx="257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tantia" panose="02030602050306030303" pitchFamily="18" charset="0"/>
              </a:rPr>
              <a:t>Monash University, 2017</a:t>
            </a:r>
            <a:endParaRPr lang="en-US" dirty="0">
              <a:latin typeface="Constantia" panose="02030602050306030303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05031779"/>
              </p:ext>
            </p:extLst>
          </p:nvPr>
        </p:nvGraphicFramePr>
        <p:xfrm>
          <a:off x="215900" y="1295582"/>
          <a:ext cx="7368402" cy="522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0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92468" y="3290993"/>
            <a:ext cx="5757606" cy="2195407"/>
          </a:xfrm>
        </p:spPr>
        <p:txBody>
          <a:bodyPr/>
          <a:lstStyle/>
          <a:p>
            <a:r>
              <a:rPr lang="en-US" sz="4800" dirty="0" smtClean="0">
                <a:latin typeface="Constantia" panose="02030602050306030303" pitchFamily="18" charset="0"/>
              </a:rPr>
              <a:t>THE RESEARCH QUESTION / STATEMENT  </a:t>
            </a:r>
          </a:p>
          <a:p>
            <a:endParaRPr lang="en-AU" sz="4800" dirty="0" smtClean="0">
              <a:latin typeface="Constantia" panose="02030602050306030303" pitchFamily="18" charset="0"/>
            </a:endParaRPr>
          </a:p>
          <a:p>
            <a:endParaRPr lang="en-AU" sz="4800" dirty="0">
              <a:latin typeface="Constantia" panose="0203060205030603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7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>
                <a:latin typeface="Constantia" panose="02030602050306030303" pitchFamily="18" charset="0"/>
              </a:rPr>
              <a:t>Formulating a concise &amp; effective research question/statement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Research Questions</a:t>
            </a:r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6060" y="1770474"/>
            <a:ext cx="7451725" cy="401647"/>
          </a:xfrm>
        </p:spPr>
        <p:txBody>
          <a:bodyPr/>
          <a:lstStyle/>
          <a:p>
            <a:pPr lvl="0"/>
            <a:r>
              <a:rPr lang="en-US" sz="2400" u="sng" dirty="0">
                <a:solidFill>
                  <a:srgbClr val="006CAB"/>
                </a:solidFill>
                <a:latin typeface="Constantia" panose="02030602050306030303" pitchFamily="18" charset="0"/>
                <a:cs typeface="Arial"/>
              </a:rPr>
              <a:t>Too broad ? </a:t>
            </a:r>
          </a:p>
          <a:p>
            <a:endParaRPr lang="en-US" sz="2400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156258"/>
            <a:ext cx="7916689" cy="485317"/>
          </a:xfrm>
        </p:spPr>
        <p:txBody>
          <a:bodyPr/>
          <a:lstStyle/>
          <a:p>
            <a:pPr lvl="0"/>
            <a:r>
              <a:rPr lang="en-US" sz="2400" dirty="0" smtClean="0">
                <a:latin typeface="Constantia" panose="02030602050306030303" pitchFamily="18" charset="0"/>
                <a:cs typeface="Arial"/>
              </a:rPr>
              <a:t>Experimental nanotechnology testing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1909" y="2850662"/>
            <a:ext cx="7451725" cy="401647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Too narrow?</a:t>
            </a:r>
            <a:endParaRPr lang="en-US" sz="2400" u="sng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06060" y="3252310"/>
            <a:ext cx="7910840" cy="666457"/>
          </a:xfrm>
        </p:spPr>
        <p:txBody>
          <a:bodyPr/>
          <a:lstStyle/>
          <a:p>
            <a:r>
              <a:rPr lang="en-US" sz="2400" dirty="0">
                <a:latin typeface="Constantia" panose="02030602050306030303" pitchFamily="18" charset="0"/>
              </a:rPr>
              <a:t>Analysis of </a:t>
            </a:r>
            <a:r>
              <a:rPr lang="en-US" sz="2400" dirty="0" smtClean="0">
                <a:latin typeface="Constantia" panose="02030602050306030303" pitchFamily="18" charset="0"/>
              </a:rPr>
              <a:t>experimental application of nanotechnology on the brain of trauma, stressors, drub abuse and addiction patients. 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06060" y="4522418"/>
            <a:ext cx="7451725" cy="4016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1" kern="1200" baseline="0">
                <a:solidFill>
                  <a:schemeClr val="tx1"/>
                </a:solidFill>
                <a:latin typeface="Arial Narrow" panose="020B0606020202030204" pitchFamily="34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solidFill>
                  <a:srgbClr val="006CAB"/>
                </a:solidFill>
                <a:latin typeface="Constantia" panose="02030602050306030303" pitchFamily="18" charset="0"/>
              </a:rPr>
              <a:t>Manageable?</a:t>
            </a:r>
            <a:endParaRPr lang="en-US" sz="2400" u="sng" dirty="0">
              <a:solidFill>
                <a:srgbClr val="006CAB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00211" y="4918576"/>
            <a:ext cx="7893293" cy="9630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nstantia" panose="02030602050306030303" pitchFamily="18" charset="0"/>
              </a:rPr>
              <a:t>Experimental applications of nanotechnology </a:t>
            </a:r>
            <a:r>
              <a:rPr lang="en-US" sz="2400" dirty="0" smtClean="0">
                <a:latin typeface="Constantia" panose="02030602050306030303" pitchFamily="18" charset="0"/>
              </a:rPr>
              <a:t>on trauma and recovery patients. </a:t>
            </a:r>
            <a:endParaRPr lang="en-US" sz="24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92468" y="3938693"/>
            <a:ext cx="5757606" cy="2195407"/>
          </a:xfrm>
        </p:spPr>
        <p:txBody>
          <a:bodyPr/>
          <a:lstStyle/>
          <a:p>
            <a:r>
              <a:rPr lang="en-US" sz="4800" dirty="0" smtClean="0">
                <a:latin typeface="Constantia" panose="02030602050306030303" pitchFamily="18" charset="0"/>
              </a:rPr>
              <a:t>DEVELOPING THE SEARCH STRING</a:t>
            </a:r>
          </a:p>
          <a:p>
            <a:endParaRPr lang="en-AU" sz="4800" dirty="0" smtClean="0">
              <a:latin typeface="Constantia" panose="02030602050306030303" pitchFamily="18" charset="0"/>
            </a:endParaRPr>
          </a:p>
          <a:p>
            <a:endParaRPr lang="en-AU" sz="4800" dirty="0">
              <a:latin typeface="Constantia" panose="0203060205030603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278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ur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24615</TotalTime>
  <Words>1760</Words>
  <Application>Microsoft Office PowerPoint</Application>
  <PresentationFormat>Widescreen</PresentationFormat>
  <Paragraphs>306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Constantia</vt:lpstr>
      <vt:lpstr>Helvetica 45 Light</vt:lpstr>
      <vt:lpstr>Noto Sans Symbols</vt:lpstr>
      <vt:lpstr>Times New Roman</vt:lpstr>
      <vt:lpstr>Verdana</vt:lpstr>
      <vt:lpstr>Wingdings</vt:lpstr>
      <vt:lpstr>Colour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Burnett</dc:creator>
  <cp:lastModifiedBy>Esmael Yahya</cp:lastModifiedBy>
  <cp:revision>415</cp:revision>
  <cp:lastPrinted>2017-06-07T05:21:52Z</cp:lastPrinted>
  <dcterms:created xsi:type="dcterms:W3CDTF">2017-05-31T01:24:04Z</dcterms:created>
  <dcterms:modified xsi:type="dcterms:W3CDTF">2019-07-31T04:01:33Z</dcterms:modified>
</cp:coreProperties>
</file>