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723" r:id="rId4"/>
    <p:sldMasterId id="2147483696" r:id="rId5"/>
    <p:sldMasterId id="2147483708" r:id="rId6"/>
  </p:sldMasterIdLst>
  <p:notesMasterIdLst>
    <p:notesMasterId r:id="rId34"/>
  </p:notesMasterIdLst>
  <p:handoutMasterIdLst>
    <p:handoutMasterId r:id="rId35"/>
  </p:handoutMasterIdLst>
  <p:sldIdLst>
    <p:sldId id="290" r:id="rId7"/>
    <p:sldId id="339" r:id="rId8"/>
    <p:sldId id="338" r:id="rId9"/>
    <p:sldId id="336" r:id="rId10"/>
    <p:sldId id="333" r:id="rId11"/>
    <p:sldId id="303" r:id="rId12"/>
    <p:sldId id="335" r:id="rId13"/>
    <p:sldId id="340" r:id="rId14"/>
    <p:sldId id="342" r:id="rId15"/>
    <p:sldId id="343" r:id="rId16"/>
    <p:sldId id="341" r:id="rId17"/>
    <p:sldId id="299" r:id="rId18"/>
    <p:sldId id="337" r:id="rId19"/>
    <p:sldId id="306" r:id="rId20"/>
    <p:sldId id="331" r:id="rId21"/>
    <p:sldId id="315" r:id="rId22"/>
    <p:sldId id="318" r:id="rId23"/>
    <p:sldId id="327" r:id="rId24"/>
    <p:sldId id="329" r:id="rId25"/>
    <p:sldId id="323" r:id="rId26"/>
    <p:sldId id="314" r:id="rId27"/>
    <p:sldId id="326" r:id="rId28"/>
    <p:sldId id="316" r:id="rId29"/>
    <p:sldId id="322" r:id="rId30"/>
    <p:sldId id="308" r:id="rId31"/>
    <p:sldId id="313" r:id="rId32"/>
    <p:sldId id="325" r:id="rId3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529">
          <p15:clr>
            <a:srgbClr val="A4A3A4"/>
          </p15:clr>
        </p15:guide>
        <p15:guide id="4" orient="horz" pos="1524">
          <p15:clr>
            <a:srgbClr val="A4A3A4"/>
          </p15:clr>
        </p15:guide>
        <p15:guide id="5" orient="horz" pos="224">
          <p15:clr>
            <a:srgbClr val="A4A3A4"/>
          </p15:clr>
        </p15:guide>
        <p15:guide id="6" pos="226">
          <p15:clr>
            <a:srgbClr val="A4A3A4"/>
          </p15:clr>
        </p15:guide>
        <p15:guide id="7" pos="2880">
          <p15:clr>
            <a:srgbClr val="A4A3A4"/>
          </p15:clr>
        </p15:guide>
        <p15:guide id="8" orient="horz" pos="1904">
          <p15:clr>
            <a:srgbClr val="A4A3A4"/>
          </p15:clr>
        </p15:guide>
        <p15:guide id="9" orient="horz" pos="700">
          <p15:clr>
            <a:srgbClr val="A4A3A4"/>
          </p15:clr>
        </p15:guide>
        <p15:guide id="10" orient="horz" pos="1528">
          <p15:clr>
            <a:srgbClr val="A4A3A4"/>
          </p15:clr>
        </p15:guide>
        <p15:guide id="11" orient="horz" pos="233">
          <p15:clr>
            <a:srgbClr val="A4A3A4"/>
          </p15:clr>
        </p15:guide>
        <p15:guide id="12" orient="horz" pos="1715">
          <p15:clr>
            <a:srgbClr val="A4A3A4"/>
          </p15:clr>
        </p15:guide>
        <p15:guide id="13" orient="horz" pos="203">
          <p15:clr>
            <a:srgbClr val="A4A3A4"/>
          </p15:clr>
        </p15:guide>
        <p15:guide id="14" pos="2733">
          <p15:clr>
            <a:srgbClr val="A4A3A4"/>
          </p15:clr>
        </p15:guide>
        <p15:guide id="15" pos="2830">
          <p15:clr>
            <a:srgbClr val="A4A3A4"/>
          </p15:clr>
        </p15:guide>
        <p15:guide id="16" pos="2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rrison" initials="AH" lastIdx="1" clrIdx="0">
    <p:extLst>
      <p:ext uri="{19B8F6BF-5375-455C-9EA6-DF929625EA0E}">
        <p15:presenceInfo xmlns:p15="http://schemas.microsoft.com/office/powerpoint/2012/main" userId="S-1-5-21-948756243-734778046-674738317-30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ECCE2"/>
    <a:srgbClr val="92DEDE"/>
    <a:srgbClr val="CC0000"/>
    <a:srgbClr val="00FFCC"/>
    <a:srgbClr val="FF00FF"/>
    <a:srgbClr val="0BD760"/>
    <a:srgbClr val="D336C4"/>
    <a:srgbClr val="004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46" autoAdjust="0"/>
    <p:restoredTop sz="94391"/>
  </p:normalViewPr>
  <p:slideViewPr>
    <p:cSldViewPr snapToGrid="0" snapToObjects="1" showGuides="1">
      <p:cViewPr varScale="1">
        <p:scale>
          <a:sx n="110" d="100"/>
          <a:sy n="110" d="100"/>
        </p:scale>
        <p:origin x="2124" y="96"/>
      </p:cViewPr>
      <p:guideLst>
        <p:guide orient="horz" pos="1704"/>
        <p:guide orient="horz" pos="2160"/>
        <p:guide orient="horz" pos="529"/>
        <p:guide orient="horz" pos="1524"/>
        <p:guide orient="horz" pos="224"/>
        <p:guide pos="226"/>
        <p:guide pos="2880"/>
        <p:guide orient="horz" pos="1904"/>
        <p:guide orient="horz" pos="700"/>
        <p:guide orient="horz" pos="1528"/>
        <p:guide orient="horz" pos="233"/>
        <p:guide orient="horz" pos="1715"/>
        <p:guide orient="horz" pos="203"/>
        <p:guide pos="2733"/>
        <p:guide pos="2830"/>
        <p:guide pos="235"/>
      </p:guideLst>
    </p:cSldViewPr>
  </p:slideViewPr>
  <p:outlineViewPr>
    <p:cViewPr>
      <p:scale>
        <a:sx n="33" d="100"/>
        <a:sy n="33" d="100"/>
      </p:scale>
      <p:origin x="0" y="-46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0"/>
    </p:cViewPr>
  </p:sorterViewPr>
  <p:notesViewPr>
    <p:cSldViewPr snapToGrid="0" snapToObjects="1">
      <p:cViewPr varScale="1">
        <p:scale>
          <a:sx n="111" d="100"/>
          <a:sy n="111" d="100"/>
        </p:scale>
        <p:origin x="25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839E4-A057-084B-A8A0-04F0A2C3F0A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4DCA7-D66F-E34C-A40D-53AA0680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3A92B-D245-C74A-AD1C-A7E9D68C21D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3DE2B-9EF7-E44A-8A8D-81262F2C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6200 theses out 21,000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DE2B-9EF7-E44A-8A8D-81262F2C73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0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6200 theses out 21,000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DE2B-9EF7-E44A-8A8D-81262F2C73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0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6200 theses out 21,000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DE2B-9EF7-E44A-8A8D-81262F2C73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3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290" y="2130425"/>
            <a:ext cx="535224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TITLE PAGE (30pt Arial Narrow)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290" y="3613923"/>
            <a:ext cx="5352240" cy="63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SUB HEADLINE / PRESENTER (18pt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4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5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7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60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53" y="1315158"/>
            <a:ext cx="3812093" cy="500647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563736" y="1315158"/>
            <a:ext cx="4148524" cy="5006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1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844" y="1315158"/>
            <a:ext cx="2484666" cy="500647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3216922" y="1315158"/>
            <a:ext cx="5511828" cy="5006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71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509445" y="1315158"/>
            <a:ext cx="8288662" cy="5006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0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74290" y="2130425"/>
            <a:ext cx="535224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TITLE PAGE (30pt Arial Narrow)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290" y="3613923"/>
            <a:ext cx="5352240" cy="63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SUB HEADLINE / PRESENTER (18pt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0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054834" y="63847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8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31260"/>
            <a:ext cx="8319621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7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86278" y="1088125"/>
            <a:ext cx="5511828" cy="474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" y="1088125"/>
            <a:ext cx="2484666" cy="47437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3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09445" y="1031359"/>
            <a:ext cx="8288662" cy="487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607" y="141896"/>
            <a:ext cx="8332500" cy="487491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83494" y="2362514"/>
            <a:ext cx="5494159" cy="1470025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Arial Narrow"/>
                <a:cs typeface="Arial Narrow"/>
              </a:defRPr>
            </a:lvl1pPr>
          </a:lstStyle>
          <a:p>
            <a:r>
              <a:rPr lang="en-US" sz="3000" dirty="0" smtClean="0">
                <a:solidFill>
                  <a:srgbClr val="000000"/>
                </a:solidFill>
                <a:latin typeface="Arial Narrow"/>
                <a:cs typeface="Arial Narrow"/>
              </a:rPr>
              <a:t>SECTION BREAK 2 </a:t>
            </a:r>
            <a:br>
              <a:rPr lang="en-US" sz="3000" dirty="0" smtClean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en-US" sz="3000" dirty="0" smtClean="0">
                <a:solidFill>
                  <a:srgbClr val="000000"/>
                </a:solidFill>
                <a:latin typeface="Arial Narrow"/>
                <a:cs typeface="Arial Narrow"/>
              </a:rPr>
              <a:t>(30pt Arial Narrow)</a:t>
            </a:r>
            <a:endParaRPr lang="en-US" sz="3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767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4634" y="2582358"/>
            <a:ext cx="5326327" cy="1963182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AU" dirty="0" smtClean="0"/>
              <a:t>SECTION BREAK 1 </a:t>
            </a:r>
            <a:br>
              <a:rPr lang="en-AU" dirty="0" smtClean="0"/>
            </a:br>
            <a:r>
              <a:rPr lang="en-AU" dirty="0" smtClean="0"/>
              <a:t>(30pt Arial Narrow)</a:t>
            </a:r>
          </a:p>
        </p:txBody>
      </p:sp>
    </p:spTree>
    <p:extLst>
      <p:ext uri="{BB962C8B-B14F-4D97-AF65-F5344CB8AC3E}">
        <p14:creationId xmlns:p14="http://schemas.microsoft.com/office/powerpoint/2010/main" val="29670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How to use the Monash Brand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DCB2-E1AF-CF45-BF86-32B8D7F4E267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PPT templates-1-standard-FIN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s-1-standard-FINAL-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7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16A7-1BBE-0246-8B18-68B8A757ECD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PPT templates-1-standard-covers-3-1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5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2" r:id="rId2"/>
    <p:sldLayoutId id="2147483676" r:id="rId3"/>
    <p:sldLayoutId id="2147483720" r:id="rId4"/>
    <p:sldLayoutId id="2147483681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s-1-standard-covers-3-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s-1-standard-covers-3-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0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templates-1-standard-6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0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8" r:id="rId4"/>
    <p:sldLayoutId id="2147483721" r:id="rId5"/>
    <p:sldLayoutId id="2147483717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78687" y="2002360"/>
            <a:ext cx="5352240" cy="1470025"/>
          </a:xfrm>
        </p:spPr>
        <p:txBody>
          <a:bodyPr/>
          <a:lstStyle/>
          <a:p>
            <a:r>
              <a:rPr lang="en-US" sz="2800" dirty="0" smtClean="0"/>
              <a:t>Migrating Content into Figshare – case study from Monash</a:t>
            </a:r>
            <a:endParaRPr lang="en-US" sz="2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2537" y="3930513"/>
            <a:ext cx="5352240" cy="633181"/>
          </a:xfrm>
        </p:spPr>
        <p:txBody>
          <a:bodyPr/>
          <a:lstStyle/>
          <a:p>
            <a:r>
              <a:rPr lang="en-US" sz="2000" dirty="0" smtClean="0"/>
              <a:t>Andrew Harrison </a:t>
            </a:r>
          </a:p>
          <a:p>
            <a:r>
              <a:rPr lang="en-US" sz="2000" dirty="0" smtClean="0"/>
              <a:t>Monash University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092576" y="324839"/>
            <a:ext cx="1538351" cy="569387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r>
              <a:rPr lang="en-GB" sz="1850" dirty="0">
                <a:solidFill>
                  <a:srgbClr val="006DAE"/>
                </a:solidFill>
                <a:latin typeface="Arial Narrow"/>
                <a:cs typeface="Arial Narrow"/>
              </a:rPr>
              <a:t>MONASH</a:t>
            </a:r>
            <a:r>
              <a:rPr lang="en-GB" sz="1850" baseline="30000" dirty="0">
                <a:latin typeface="Arial Narrow"/>
                <a:cs typeface="Arial Narrow"/>
              </a:rPr>
              <a:t/>
            </a:r>
            <a:br>
              <a:rPr lang="en-GB" sz="1850" baseline="30000" dirty="0">
                <a:latin typeface="Arial Narrow"/>
                <a:cs typeface="Arial Narrow"/>
              </a:rPr>
            </a:br>
            <a:r>
              <a:rPr lang="en-GB" sz="1850" dirty="0" smtClean="0">
                <a:latin typeface="Arial Narrow"/>
                <a:cs typeface="Arial Narrow"/>
              </a:rPr>
              <a:t>LIBRARY</a:t>
            </a:r>
          </a:p>
        </p:txBody>
      </p:sp>
    </p:spTree>
    <p:extLst>
      <p:ext uri="{BB962C8B-B14F-4D97-AF65-F5344CB8AC3E}">
        <p14:creationId xmlns:p14="http://schemas.microsoft.com/office/powerpoint/2010/main" val="3329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API cannot use groups to organise uploads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Projects can draw quota from parent group. </a:t>
            </a:r>
            <a:r>
              <a:rPr lang="en-AU" dirty="0"/>
              <a:t>Do not want 1,000s of records loaded into user accounts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/>
              <a:t>Projects do not have to be published and can remain invisible to the end </a:t>
            </a:r>
            <a:r>
              <a:rPr lang="en-AU" dirty="0" smtClean="0"/>
              <a:t>user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Private Projects can be used to break larger </a:t>
            </a:r>
            <a:r>
              <a:rPr lang="en-AU" dirty="0" smtClean="0"/>
              <a:t>collections </a:t>
            </a:r>
            <a:r>
              <a:rPr lang="en-AU" dirty="0" smtClean="0"/>
              <a:t>into manageable chunks for bulk loading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.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Migration </a:t>
            </a:r>
            <a:r>
              <a:rPr lang="en-AU" dirty="0" smtClean="0"/>
              <a:t>– API Organising by project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4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Exported record metadata as fedora xml </a:t>
            </a:r>
          </a:p>
          <a:p>
            <a:pPr marL="0" indent="0">
              <a:buNone/>
            </a:pPr>
            <a:r>
              <a:rPr lang="en-AU" dirty="0" smtClean="0"/>
              <a:t>and converted into python scripts by XSLT </a:t>
            </a:r>
          </a:p>
          <a:p>
            <a:pPr marL="0" indent="0">
              <a:buNone/>
            </a:pPr>
            <a:r>
              <a:rPr lang="en-AU" dirty="0"/>
              <a:t>XSLT output was a series API calls to </a:t>
            </a:r>
          </a:p>
          <a:p>
            <a:pPr lvl="1"/>
            <a:r>
              <a:rPr lang="en-AU" dirty="0"/>
              <a:t>Identify target project in figshare</a:t>
            </a:r>
          </a:p>
          <a:p>
            <a:pPr lvl="1"/>
            <a:r>
              <a:rPr lang="en-AU" dirty="0"/>
              <a:t>create record metadata </a:t>
            </a:r>
          </a:p>
          <a:p>
            <a:pPr lvl="1"/>
            <a:r>
              <a:rPr lang="en-AU" dirty="0"/>
              <a:t>remove the admin account</a:t>
            </a:r>
          </a:p>
          <a:p>
            <a:pPr lvl="1"/>
            <a:r>
              <a:rPr lang="en-AU" dirty="0"/>
              <a:t>upload matching content files </a:t>
            </a:r>
          </a:p>
          <a:p>
            <a:pPr lvl="1"/>
            <a:r>
              <a:rPr lang="en-AU" dirty="0"/>
              <a:t>define access conditions </a:t>
            </a:r>
          </a:p>
          <a:p>
            <a:pPr lvl="1"/>
            <a:r>
              <a:rPr lang="en-AU" dirty="0"/>
              <a:t>publish </a:t>
            </a:r>
          </a:p>
          <a:p>
            <a:pPr marL="0" indent="0">
              <a:buNone/>
            </a:pPr>
            <a:r>
              <a:rPr lang="en-AU" dirty="0" smtClean="0"/>
              <a:t>Python executed in a </a:t>
            </a:r>
            <a:r>
              <a:rPr lang="en-AU" dirty="0" err="1" smtClean="0"/>
              <a:t>Jupyter</a:t>
            </a:r>
            <a:r>
              <a:rPr lang="en-AU" dirty="0" smtClean="0"/>
              <a:t> notebook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Migration </a:t>
            </a:r>
            <a:r>
              <a:rPr lang="en-AU" dirty="0" smtClean="0"/>
              <a:t>– API Coding </a:t>
            </a:r>
            <a:r>
              <a:rPr lang="en-AU" dirty="0" smtClean="0"/>
              <a:t>the Calls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51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Monash University Theses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6,200 manuscripts</a:t>
            </a:r>
          </a:p>
          <a:p>
            <a:endParaRPr lang="en-AU" dirty="0" smtClean="0"/>
          </a:p>
          <a:p>
            <a:r>
              <a:rPr lang="en-AU" dirty="0" smtClean="0"/>
              <a:t>51% open access</a:t>
            </a:r>
          </a:p>
          <a:p>
            <a:endParaRPr lang="en-AU" dirty="0" smtClean="0"/>
          </a:p>
          <a:p>
            <a:r>
              <a:rPr lang="en-AU" dirty="0" smtClean="0"/>
              <a:t>PhD and Masters by research only</a:t>
            </a:r>
          </a:p>
          <a:p>
            <a:endParaRPr lang="en-AU" dirty="0" smtClean="0"/>
          </a:p>
          <a:p>
            <a:r>
              <a:rPr lang="en-AU" dirty="0" smtClean="0"/>
              <a:t>Collection was migrated Jan – Mar 2017</a:t>
            </a:r>
          </a:p>
          <a:p>
            <a:endParaRPr lang="en-AU" dirty="0" smtClean="0"/>
          </a:p>
          <a:p>
            <a:r>
              <a:rPr lang="en-AU" dirty="0" smtClean="0"/>
              <a:t>Integrated with theses examination workflow 2017-2018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mtClean="0"/>
              <a:t>Digital theses collection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24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Examinations </a:t>
            </a:r>
            <a:r>
              <a:rPr lang="en-AU" dirty="0"/>
              <a:t>management</a:t>
            </a:r>
          </a:p>
          <a:p>
            <a:pPr marL="0" indent="0">
              <a:buNone/>
            </a:pPr>
            <a:r>
              <a:rPr lang="en-AU" dirty="0" smtClean="0"/>
              <a:t>Submission</a:t>
            </a:r>
          </a:p>
          <a:p>
            <a:pPr marL="0" indent="0">
              <a:buNone/>
            </a:pPr>
            <a:r>
              <a:rPr lang="en-AU" dirty="0" smtClean="0"/>
              <a:t>Cloud storage</a:t>
            </a:r>
          </a:p>
          <a:p>
            <a:pPr marL="0" indent="0">
              <a:buNone/>
            </a:pPr>
            <a:r>
              <a:rPr lang="en-AU" dirty="0" smtClean="0"/>
              <a:t>Organisation of examination stages</a:t>
            </a:r>
          </a:p>
          <a:p>
            <a:pPr marL="0" indent="0">
              <a:buNone/>
            </a:pPr>
            <a:r>
              <a:rPr lang="en-AU" dirty="0"/>
              <a:t>Delivery to examiners </a:t>
            </a:r>
          </a:p>
          <a:p>
            <a:pPr marL="0" indent="0">
              <a:buNone/>
            </a:pPr>
            <a:r>
              <a:rPr lang="en-AU" dirty="0" smtClean="0"/>
              <a:t>Award of degree</a:t>
            </a:r>
          </a:p>
          <a:p>
            <a:pPr marL="0" indent="0">
              <a:buNone/>
            </a:pPr>
            <a:r>
              <a:rPr lang="en-AU" dirty="0" smtClean="0"/>
              <a:t>Archiving to repository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038600" cy="3222721"/>
          </a:xfrm>
          <a:effectLst>
            <a:outerShdw blurRad="50800" dist="50800" dir="5400000" algn="ctr" rotWithShape="0">
              <a:schemeClr val="bg1">
                <a:lumMod val="75000"/>
              </a:schemeClr>
            </a:outerShdw>
            <a:softEdge rad="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Monash Graduate Education</a:t>
            </a:r>
          </a:p>
          <a:p>
            <a:r>
              <a:rPr lang="en-AU" dirty="0" smtClean="0"/>
              <a:t>The Dashboard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8240" y="5129349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“6 months to 6 weeks”</a:t>
            </a:r>
            <a:endParaRPr lang="en-A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23757" y="6017622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Rebecca Hillman, </a:t>
            </a:r>
            <a:r>
              <a:rPr lang="en-AU" sz="1200" dirty="0" smtClean="0"/>
              <a:t>Examinations manager in </a:t>
            </a:r>
            <a:r>
              <a:rPr lang="en-AU" sz="1200" dirty="0" smtClean="0"/>
              <a:t>conversation, 2017.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2312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Submit the thesis once in one system reduce  </a:t>
            </a:r>
            <a:r>
              <a:rPr lang="en-US" dirty="0"/>
              <a:t>potential for data entry errors and </a:t>
            </a:r>
            <a:r>
              <a:rPr lang="en-US" dirty="0" smtClean="0"/>
              <a:t>confusion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Growth</a:t>
            </a:r>
          </a:p>
          <a:p>
            <a:pPr marL="0" indent="0">
              <a:buNone/>
            </a:pPr>
            <a:r>
              <a:rPr lang="en-US" dirty="0" smtClean="0"/>
              <a:t>~100 </a:t>
            </a:r>
            <a:r>
              <a:rPr lang="en-US" dirty="0"/>
              <a:t>in </a:t>
            </a:r>
            <a:r>
              <a:rPr lang="en-US" dirty="0" smtClean="0"/>
              <a:t>2001 </a:t>
            </a:r>
          </a:p>
          <a:p>
            <a:pPr marL="0" indent="0">
              <a:buNone/>
            </a:pPr>
            <a:r>
              <a:rPr lang="en-US" dirty="0" smtClean="0"/>
              <a:t>~700 in 2016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 increase in </a:t>
            </a:r>
            <a:r>
              <a:rPr lang="en-US" dirty="0" smtClean="0"/>
              <a:t>cataloguing team size </a:t>
            </a:r>
            <a:r>
              <a:rPr lang="en-US" dirty="0" smtClean="0"/>
              <a:t>since 2012</a:t>
            </a:r>
            <a:endParaRPr lang="en-AU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Workloads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79" y="4058807"/>
            <a:ext cx="2880874" cy="20673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01" y="1617516"/>
            <a:ext cx="2876952" cy="224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Integrated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6" y="1163780"/>
            <a:ext cx="3601446" cy="5410622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Software developer</a:t>
            </a:r>
            <a:endParaRPr lang="en-AU" dirty="0" smtClean="0"/>
          </a:p>
          <a:p>
            <a:r>
              <a:rPr lang="en-AU" dirty="0" smtClean="0"/>
              <a:t>3wks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21920" y="6334650"/>
            <a:ext cx="322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Astronaut Tim Peak EVA New old Stock. Viewed 8 Feb 2018, https</a:t>
            </a:r>
            <a:r>
              <a:rPr lang="en-AU" sz="1000" dirty="0"/>
              <a:t>://nos.twnsnd.co/image/170347451413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052" y="1555845"/>
            <a:ext cx="374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One day to specify </a:t>
            </a:r>
            <a:r>
              <a:rPr lang="en-AU" sz="2400" dirty="0"/>
              <a:t>the changes to </a:t>
            </a:r>
            <a:r>
              <a:rPr lang="en-AU" sz="2400" dirty="0" smtClean="0"/>
              <a:t>workflow</a:t>
            </a:r>
            <a:endParaRPr lang="en-AU" sz="2400" dirty="0"/>
          </a:p>
          <a:p>
            <a:endParaRPr lang="en-AU" sz="2400" dirty="0" smtClean="0"/>
          </a:p>
          <a:p>
            <a:r>
              <a:rPr lang="en-AU" sz="2400" dirty="0" smtClean="0"/>
              <a:t>Two days </a:t>
            </a:r>
            <a:r>
              <a:rPr lang="en-AU" sz="2400" dirty="0" smtClean="0"/>
              <a:t>for the team to </a:t>
            </a:r>
            <a:r>
              <a:rPr lang="en-AU" sz="2400" dirty="0" smtClean="0"/>
              <a:t>learn the figshare API</a:t>
            </a:r>
            <a:endParaRPr lang="en-AU" sz="2400" dirty="0"/>
          </a:p>
          <a:p>
            <a:endParaRPr lang="en-AU" sz="2400" dirty="0"/>
          </a:p>
          <a:p>
            <a:r>
              <a:rPr lang="en-AU" sz="2400" dirty="0" smtClean="0"/>
              <a:t>Two days to code and test </a:t>
            </a:r>
            <a:endParaRPr lang="en-AU" sz="2400" dirty="0"/>
          </a:p>
          <a:p>
            <a:endParaRPr lang="en-AU" sz="2400" dirty="0" smtClean="0"/>
          </a:p>
          <a:p>
            <a:r>
              <a:rPr lang="en-AU" sz="2400" dirty="0" smtClean="0"/>
              <a:t>Simple Rocket Science!</a:t>
            </a:r>
            <a:endParaRPr lang="en-AU" sz="2400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10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Workflow – curated 2017</a:t>
            </a:r>
            <a:endParaRPr lang="en-AU" dirty="0"/>
          </a:p>
        </p:txBody>
      </p:sp>
      <p:sp>
        <p:nvSpPr>
          <p:cNvPr id="5" name="Right Arrow 4"/>
          <p:cNvSpPr/>
          <p:nvPr/>
        </p:nvSpPr>
        <p:spPr>
          <a:xfrm>
            <a:off x="3326674" y="2608215"/>
            <a:ext cx="2174495" cy="112340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prstClr val="black"/>
                </a:solidFill>
              </a:rPr>
              <a:t>Metadata</a:t>
            </a:r>
            <a:endParaRPr lang="en-AU" sz="2400" dirty="0">
              <a:solidFill>
                <a:prstClr val="black"/>
              </a:solidFill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5721531" y="2551610"/>
            <a:ext cx="2255520" cy="2360023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monash.figshare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Flowchart: Multidocument 6"/>
          <p:cNvSpPr/>
          <p:nvPr/>
        </p:nvSpPr>
        <p:spPr>
          <a:xfrm>
            <a:off x="860513" y="2360023"/>
            <a:ext cx="2029097" cy="2778034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Dashboard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27" y="4023359"/>
            <a:ext cx="2436223" cy="24362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131" y="6510479"/>
            <a:ext cx="301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Free head icon, </a:t>
            </a:r>
            <a:r>
              <a:rPr lang="en-AU" sz="1000" dirty="0" err="1" smtClean="0"/>
              <a:t>Ahk</a:t>
            </a:r>
            <a:r>
              <a:rPr lang="en-AU" sz="1000" dirty="0" err="1" smtClean="0">
                <a:latin typeface="Calibri" panose="020F0502020204030204" pitchFamily="34" charset="0"/>
              </a:rPr>
              <a:t>â</a:t>
            </a:r>
            <a:r>
              <a:rPr lang="en-AU" sz="1000" dirty="0" err="1" smtClean="0"/>
              <a:t>m</a:t>
            </a:r>
            <a:r>
              <a:rPr lang="en-AU" sz="1000" dirty="0" smtClean="0"/>
              <a:t>, downloaded 08/092018</a:t>
            </a:r>
          </a:p>
          <a:p>
            <a:r>
              <a:rPr lang="en-AU" sz="1000" dirty="0"/>
              <a:t>http://www.freeiconspng.com/img/6519</a:t>
            </a:r>
          </a:p>
        </p:txBody>
      </p:sp>
    </p:spTree>
    <p:extLst>
      <p:ext uri="{BB962C8B-B14F-4D97-AF65-F5344CB8AC3E}">
        <p14:creationId xmlns:p14="http://schemas.microsoft.com/office/powerpoint/2010/main" val="10229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Workflow – direct publishing 2018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411112" y="2599505"/>
            <a:ext cx="2174495" cy="112340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prstClr val="black"/>
                </a:solidFill>
              </a:rPr>
              <a:t> metadata + File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5721531" y="2551610"/>
            <a:ext cx="2255520" cy="2360023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prstClr val="white"/>
                </a:solidFill>
              </a:rPr>
              <a:t>monash.figshare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Flowchart: Multidocument 6"/>
          <p:cNvSpPr/>
          <p:nvPr/>
        </p:nvSpPr>
        <p:spPr>
          <a:xfrm>
            <a:off x="860513" y="2360023"/>
            <a:ext cx="2029097" cy="2778034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prstClr val="white"/>
                </a:solidFill>
              </a:rPr>
              <a:t>Dashboard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411111" y="3788227"/>
            <a:ext cx="2174495" cy="112340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prstClr val="black"/>
                </a:solidFill>
              </a:rPr>
              <a:t>Update metadata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4634" y="1402081"/>
            <a:ext cx="5326327" cy="4737462"/>
          </a:xfrm>
        </p:spPr>
        <p:txBody>
          <a:bodyPr/>
          <a:lstStyle/>
          <a:p>
            <a:r>
              <a:rPr lang="en-AU" sz="2800" dirty="0" smtClean="0"/>
              <a:t>Overview </a:t>
            </a:r>
          </a:p>
          <a:p>
            <a:endParaRPr lang="en-A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AU" sz="2800" dirty="0" smtClean="0"/>
              <a:t>Migration</a:t>
            </a:r>
            <a:endParaRPr lang="en-AU" sz="2800" dirty="0"/>
          </a:p>
          <a:p>
            <a:pPr marL="514350" indent="-514350">
              <a:buFont typeface="+mj-lt"/>
              <a:buAutoNum type="arabicPeriod"/>
            </a:pPr>
            <a:endParaRPr lang="en-AU" sz="2800" dirty="0"/>
          </a:p>
          <a:p>
            <a:pPr marL="514350" indent="-514350">
              <a:buFont typeface="+mj-lt"/>
              <a:buAutoNum type="arabicPeriod"/>
            </a:pPr>
            <a:r>
              <a:rPr lang="en-AU" sz="2800" dirty="0" smtClean="0"/>
              <a:t>Monash University Theses </a:t>
            </a:r>
            <a:endParaRPr lang="en-AU" sz="2800" dirty="0"/>
          </a:p>
          <a:p>
            <a:pPr marL="514350" indent="-514350">
              <a:buFont typeface="+mj-lt"/>
              <a:buAutoNum type="arabicPeriod"/>
            </a:pPr>
            <a:endParaRPr lang="en-AU" sz="2800" dirty="0"/>
          </a:p>
          <a:p>
            <a:pPr marL="514350" indent="-514350">
              <a:buFont typeface="+mj-lt"/>
              <a:buAutoNum type="arabicPeriod"/>
            </a:pPr>
            <a:r>
              <a:rPr lang="en-AU" sz="2800" dirty="0"/>
              <a:t>The </a:t>
            </a:r>
            <a:r>
              <a:rPr lang="en-AU" sz="2800" dirty="0" smtClean="0"/>
              <a:t>Integrated Workflow</a:t>
            </a:r>
            <a:endParaRPr lang="en-AU" sz="2800" dirty="0"/>
          </a:p>
          <a:p>
            <a:pPr marL="514350" indent="-514350">
              <a:buFont typeface="+mj-lt"/>
              <a:buAutoNum type="arabicPeriod"/>
            </a:pPr>
            <a:endParaRPr lang="en-AU" sz="2800" dirty="0"/>
          </a:p>
          <a:p>
            <a:pPr marL="514350" indent="-514350">
              <a:buFont typeface="+mj-lt"/>
              <a:buAutoNum type="arabicPeriod"/>
            </a:pPr>
            <a:r>
              <a:rPr lang="en-AU" sz="2800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24472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912"/>
            <a:ext cx="9144000" cy="5002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171"/>
            <a:ext cx="9144000" cy="500965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Theses in monash.figshare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60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6" y="1132590"/>
            <a:ext cx="6358384" cy="5418335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Thesis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94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Transfer responsibility from cataloguing team to repository/digitisation team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Monitor metadata error rate </a:t>
            </a:r>
          </a:p>
          <a:p>
            <a:pPr marL="0" indent="0">
              <a:buNone/>
            </a:pPr>
            <a:r>
              <a:rPr lang="en-AU" dirty="0" smtClean="0"/>
              <a:t>~ </a:t>
            </a:r>
            <a:r>
              <a:rPr lang="en-AU" dirty="0" smtClean="0"/>
              <a:t>review </a:t>
            </a:r>
            <a:r>
              <a:rPr lang="en-AU" dirty="0" smtClean="0"/>
              <a:t>about 60 </a:t>
            </a:r>
            <a:r>
              <a:rPr lang="en-AU" dirty="0" smtClean="0"/>
              <a:t>records a </a:t>
            </a:r>
            <a:r>
              <a:rPr lang="en-AU" dirty="0" smtClean="0"/>
              <a:t>month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If error rate good remove curation and publish direct in July 2018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Encourage thesis authors to link to online datasets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Work to be done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33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Monash Graduate Education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Monash eSolutions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3wks</a:t>
            </a:r>
          </a:p>
          <a:p>
            <a:pPr marL="0" indent="0">
              <a:buNone/>
            </a:pPr>
            <a:r>
              <a:rPr lang="en-AU" dirty="0" smtClean="0"/>
              <a:t>software </a:t>
            </a:r>
            <a:r>
              <a:rPr lang="en-AU" dirty="0" smtClean="0"/>
              <a:t>developer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Figshare support team</a:t>
            </a:r>
            <a:endParaRPr lang="en-AU" dirty="0" smtClean="0"/>
          </a:p>
          <a:p>
            <a:pPr marL="0" indent="0">
              <a:buNone/>
            </a:pPr>
            <a:endParaRPr lang="en-AU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88" y="1600200"/>
            <a:ext cx="4308143" cy="323110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Partnerships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9086" y="6267320"/>
            <a:ext cx="3561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err="1" smtClean="0"/>
              <a:t>Ale</a:t>
            </a:r>
            <a:r>
              <a:rPr lang="en-AU" sz="1000" dirty="0" err="1">
                <a:latin typeface="Calibri" panose="020F0502020204030204" pitchFamily="34" charset="0"/>
              </a:rPr>
              <a:t>š</a:t>
            </a:r>
            <a:r>
              <a:rPr lang="en-AU" sz="1000" dirty="0" smtClean="0"/>
              <a:t> </a:t>
            </a:r>
            <a:r>
              <a:rPr lang="en-AU" sz="1000" dirty="0" err="1" smtClean="0">
                <a:latin typeface="Calibri" panose="020F0502020204030204" pitchFamily="34" charset="0"/>
              </a:rPr>
              <a:t>Č</a:t>
            </a:r>
            <a:r>
              <a:rPr lang="en-AU" sz="1000" dirty="0" err="1" smtClean="0"/>
              <a:t>erin</a:t>
            </a:r>
            <a:r>
              <a:rPr lang="en-AU" sz="1000" dirty="0" smtClean="0"/>
              <a:t>. Shaking hands, viewed 8 Feb 2018</a:t>
            </a:r>
            <a:r>
              <a:rPr lang="en-AU" sz="1000" dirty="0"/>
              <a:t>, https://www.freeimages.com/photo/shaking-hands-1240911</a:t>
            </a:r>
          </a:p>
        </p:txBody>
      </p:sp>
    </p:spTree>
    <p:extLst>
      <p:ext uri="{BB962C8B-B14F-4D97-AF65-F5344CB8AC3E}">
        <p14:creationId xmlns:p14="http://schemas.microsoft.com/office/powerpoint/2010/main" val="23439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2895200"/>
            <a:ext cx="2484438" cy="1845475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 smtClean="0"/>
              <a:t>Views and Downloads</a:t>
            </a:r>
            <a:endParaRPr lang="en-AU" dirty="0"/>
          </a:p>
        </p:txBody>
      </p:sp>
      <p:sp>
        <p:nvSpPr>
          <p:cNvPr id="3" name="Rounded Rectangle 2"/>
          <p:cNvSpPr/>
          <p:nvPr/>
        </p:nvSpPr>
        <p:spPr>
          <a:xfrm>
            <a:off x="387844" y="1646904"/>
            <a:ext cx="2484666" cy="46747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 smtClean="0">
                <a:solidFill>
                  <a:schemeClr val="tx1"/>
                </a:solidFill>
              </a:rPr>
              <a:t>Before</a:t>
            </a:r>
            <a:r>
              <a:rPr lang="en-AU" sz="3200" dirty="0" smtClean="0">
                <a:solidFill>
                  <a:schemeClr val="tx1"/>
                </a:solidFill>
              </a:rPr>
              <a:t> </a:t>
            </a:r>
            <a:r>
              <a:rPr lang="en-AU" sz="2400" dirty="0" smtClean="0">
                <a:solidFill>
                  <a:schemeClr val="tx1"/>
                </a:solidFill>
              </a:rPr>
              <a:t>figshare</a:t>
            </a:r>
          </a:p>
          <a:p>
            <a:r>
              <a:rPr lang="en-AU" sz="3200" dirty="0" smtClean="0">
                <a:solidFill>
                  <a:schemeClr val="tx1"/>
                </a:solidFill>
              </a:rPr>
              <a:t>2008 </a:t>
            </a:r>
            <a:r>
              <a:rPr lang="en-AU" sz="3200" dirty="0" smtClean="0">
                <a:solidFill>
                  <a:schemeClr val="tx1"/>
                </a:solidFill>
              </a:rPr>
              <a:t>– </a:t>
            </a:r>
            <a:r>
              <a:rPr lang="en-AU" sz="3200" dirty="0" smtClean="0">
                <a:solidFill>
                  <a:schemeClr val="tx1"/>
                </a:solidFill>
              </a:rPr>
              <a:t>2016</a:t>
            </a:r>
          </a:p>
          <a:p>
            <a:endParaRPr lang="en-AU" sz="3200" dirty="0" smtClean="0">
              <a:solidFill>
                <a:schemeClr val="tx1"/>
              </a:solidFill>
            </a:endParaRPr>
          </a:p>
          <a:p>
            <a:r>
              <a:rPr lang="en-AU" sz="3200" dirty="0" smtClean="0">
                <a:solidFill>
                  <a:schemeClr val="tx1"/>
                </a:solidFill>
              </a:rPr>
              <a:t>Views</a:t>
            </a:r>
            <a:endParaRPr lang="en-AU" sz="3200" dirty="0">
              <a:solidFill>
                <a:schemeClr val="tx1"/>
              </a:solidFill>
            </a:endParaRPr>
          </a:p>
          <a:p>
            <a:r>
              <a:rPr lang="en-AU" sz="3200" b="1" dirty="0" smtClean="0">
                <a:solidFill>
                  <a:schemeClr val="tx1"/>
                </a:solidFill>
              </a:rPr>
              <a:t>1,293,295</a:t>
            </a:r>
          </a:p>
          <a:p>
            <a:endParaRPr lang="en-AU" sz="3200" b="1" dirty="0">
              <a:solidFill>
                <a:schemeClr val="tx1"/>
              </a:solidFill>
            </a:endParaRPr>
          </a:p>
          <a:p>
            <a:r>
              <a:rPr lang="en-AU" sz="3200" dirty="0" smtClean="0">
                <a:solidFill>
                  <a:schemeClr val="tx1"/>
                </a:solidFill>
              </a:rPr>
              <a:t>Downloads</a:t>
            </a:r>
            <a:endParaRPr lang="en-AU" sz="3200" dirty="0">
              <a:solidFill>
                <a:schemeClr val="tx1"/>
              </a:solidFill>
            </a:endParaRPr>
          </a:p>
          <a:p>
            <a:r>
              <a:rPr lang="en-AU" sz="3200" b="1" dirty="0">
                <a:solidFill>
                  <a:schemeClr val="tx1"/>
                </a:solidFill>
              </a:rPr>
              <a:t>180,101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65" y="1646904"/>
            <a:ext cx="6121135" cy="45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28" y="1600200"/>
            <a:ext cx="5864893" cy="4525963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err="1" smtClean="0"/>
              <a:t>Altmetrics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38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4634" y="2582358"/>
            <a:ext cx="6709309" cy="2808248"/>
          </a:xfrm>
        </p:spPr>
        <p:txBody>
          <a:bodyPr/>
          <a:lstStyle/>
          <a:p>
            <a:r>
              <a:rPr lang="en-AU" dirty="0" smtClean="0"/>
              <a:t>Thank you</a:t>
            </a:r>
          </a:p>
          <a:p>
            <a:endParaRPr lang="en-AU" dirty="0"/>
          </a:p>
          <a:p>
            <a:r>
              <a:rPr lang="en-AU" dirty="0" smtClean="0"/>
              <a:t>andrew.Harrison@monash.edu</a:t>
            </a:r>
          </a:p>
          <a:p>
            <a:endParaRPr lang="en-AU" dirty="0"/>
          </a:p>
          <a:p>
            <a:r>
              <a:rPr lang="en-AU" sz="2800" dirty="0"/>
              <a:t>https://www.monash.edu/about/who/glance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97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Institutional repository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dirty="0" smtClean="0"/>
              <a:t>190,000 </a:t>
            </a:r>
            <a:r>
              <a:rPr lang="en-AU" dirty="0" smtClean="0"/>
              <a:t>Records  	30,000 Open </a:t>
            </a:r>
            <a:r>
              <a:rPr lang="en-AU" dirty="0" smtClean="0"/>
              <a:t>Access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dirty="0" smtClean="0"/>
              <a:t>Dozens of collections </a:t>
            </a:r>
            <a:endParaRPr lang="en-AU" dirty="0" smtClean="0"/>
          </a:p>
          <a:p>
            <a:r>
              <a:rPr lang="en-AU" dirty="0" smtClean="0"/>
              <a:t>publication records from the Research Office</a:t>
            </a:r>
          </a:p>
          <a:p>
            <a:r>
              <a:rPr lang="en-AU" dirty="0" smtClean="0"/>
              <a:t>OA working papers and journals from the faculty</a:t>
            </a:r>
          </a:p>
          <a:p>
            <a:r>
              <a:rPr lang="en-AU" dirty="0" smtClean="0"/>
              <a:t>theses</a:t>
            </a:r>
          </a:p>
          <a:p>
            <a:r>
              <a:rPr lang="en-AU" dirty="0" smtClean="0"/>
              <a:t>some datasets</a:t>
            </a:r>
          </a:p>
          <a:p>
            <a:r>
              <a:rPr lang="en-AU" dirty="0" smtClean="0"/>
              <a:t>special </a:t>
            </a:r>
            <a:r>
              <a:rPr lang="en-AU" dirty="0" smtClean="0"/>
              <a:t>collections of primary and historical research </a:t>
            </a:r>
            <a:r>
              <a:rPr lang="en-AU" dirty="0" smtClean="0"/>
              <a:t>material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Monash University Research Repository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69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Pure for publications: managed by the research office.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Omeka for Library Special Collections 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Figshare for data, theses, working papers and other grey literature.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68" y="1495696"/>
            <a:ext cx="3829824" cy="241445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Three new Repositories platforms: 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68" y="4144097"/>
            <a:ext cx="3855871" cy="243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460310"/>
            <a:ext cx="8229600" cy="4665853"/>
          </a:xfrm>
        </p:spPr>
        <p:txBody>
          <a:bodyPr/>
          <a:lstStyle/>
          <a:p>
            <a:pPr lvl="1"/>
            <a:endParaRPr lang="en-AU" sz="2400" dirty="0" smtClean="0"/>
          </a:p>
          <a:p>
            <a:pPr lvl="1"/>
            <a:endParaRPr lang="en-AU" sz="2400" dirty="0" smtClean="0"/>
          </a:p>
          <a:p>
            <a:pPr lvl="1"/>
            <a:endParaRPr lang="en-AU" sz="2400" dirty="0"/>
          </a:p>
          <a:p>
            <a:pPr lvl="1"/>
            <a:r>
              <a:rPr lang="en-AU" sz="2400" dirty="0" smtClean="0"/>
              <a:t>Improved </a:t>
            </a:r>
            <a:r>
              <a:rPr lang="en-AU" sz="2400" dirty="0"/>
              <a:t>Google search </a:t>
            </a:r>
            <a:r>
              <a:rPr lang="en-AU" sz="2400" dirty="0" smtClean="0"/>
              <a:t>exposure </a:t>
            </a:r>
            <a:endParaRPr lang="en-AU" sz="2400" dirty="0"/>
          </a:p>
          <a:p>
            <a:pPr lvl="1"/>
            <a:r>
              <a:rPr lang="en-AU" sz="2400" dirty="0" smtClean="0"/>
              <a:t>Mints </a:t>
            </a:r>
            <a:r>
              <a:rPr lang="en-AU" sz="2400" dirty="0"/>
              <a:t>a </a:t>
            </a:r>
            <a:r>
              <a:rPr lang="en-AU" sz="2400" dirty="0" smtClean="0"/>
              <a:t>Digital </a:t>
            </a:r>
            <a:r>
              <a:rPr lang="en-AU" sz="2400" dirty="0"/>
              <a:t>Object Identifier (DOI</a:t>
            </a:r>
            <a:r>
              <a:rPr lang="en-AU" sz="2400" dirty="0" smtClean="0"/>
              <a:t>) </a:t>
            </a:r>
            <a:endParaRPr lang="en-AU" sz="2400" dirty="0"/>
          </a:p>
          <a:p>
            <a:pPr lvl="1"/>
            <a:r>
              <a:rPr lang="en-US" sz="2400" dirty="0" smtClean="0"/>
              <a:t>Application </a:t>
            </a:r>
            <a:r>
              <a:rPr lang="en-US" sz="2400" dirty="0"/>
              <a:t>programing interface (API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Curation</a:t>
            </a:r>
            <a:r>
              <a:rPr lang="en-US" dirty="0" smtClean="0"/>
              <a:t> </a:t>
            </a:r>
            <a:r>
              <a:rPr lang="en-US" sz="2400" dirty="0" smtClean="0"/>
              <a:t>workflow</a:t>
            </a:r>
            <a:endParaRPr lang="en-US" sz="2400" dirty="0"/>
          </a:p>
          <a:p>
            <a:endParaRPr lang="en-US" sz="1800" dirty="0"/>
          </a:p>
          <a:p>
            <a:endParaRPr lang="en-US" sz="1800" dirty="0"/>
          </a:p>
          <a:p>
            <a:endParaRPr lang="en-AU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Why </a:t>
            </a:r>
            <a:r>
              <a:rPr lang="en-AU" dirty="0" smtClean="0"/>
              <a:t>figshare?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3" y="1570264"/>
            <a:ext cx="3390266" cy="104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Late 2016</a:t>
            </a:r>
          </a:p>
          <a:p>
            <a:pPr marL="0" indent="0">
              <a:buNone/>
            </a:pPr>
            <a:r>
              <a:rPr lang="en-AU" dirty="0" smtClean="0"/>
              <a:t>Working papers &amp; image </a:t>
            </a:r>
            <a:r>
              <a:rPr lang="en-AU" dirty="0" smtClean="0"/>
              <a:t>collections </a:t>
            </a:r>
            <a:r>
              <a:rPr lang="en-AU" dirty="0" smtClean="0"/>
              <a:t>(manual </a:t>
            </a:r>
            <a:r>
              <a:rPr lang="en-AU" dirty="0" smtClean="0"/>
              <a:t>loads)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Jan – </a:t>
            </a:r>
            <a:r>
              <a:rPr lang="en-AU" dirty="0" smtClean="0"/>
              <a:t>Mar </a:t>
            </a:r>
            <a:r>
              <a:rPr lang="en-AU" dirty="0" smtClean="0"/>
              <a:t>2017</a:t>
            </a:r>
          </a:p>
          <a:p>
            <a:pPr marL="0" indent="0">
              <a:buNone/>
            </a:pPr>
            <a:r>
              <a:rPr lang="en-AU" dirty="0" smtClean="0"/>
              <a:t>Theses collection</a:t>
            </a:r>
            <a:endParaRPr lang="en-AU" dirty="0" smtClean="0"/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Apr - Aug 2017 </a:t>
            </a:r>
          </a:p>
          <a:p>
            <a:pPr marL="0" indent="0">
              <a:buNone/>
            </a:pPr>
            <a:r>
              <a:rPr lang="en-AU" dirty="0" smtClean="0"/>
              <a:t>Working paper and archived journals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68" y="1495696"/>
            <a:ext cx="3829824" cy="241445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Timelines</a:t>
            </a:r>
            <a:endParaRPr lang="en-AU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68" y="4144097"/>
            <a:ext cx="3855871" cy="243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17,681  </a:t>
            </a:r>
            <a:r>
              <a:rPr lang="en-AU" dirty="0" smtClean="0"/>
              <a:t>Dublin core records.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Most had Open Access content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Most belonged to archived collections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Theses </a:t>
            </a:r>
            <a:r>
              <a:rPr lang="en-AU" dirty="0" smtClean="0"/>
              <a:t>a special </a:t>
            </a:r>
            <a:r>
              <a:rPr lang="en-AU" dirty="0" smtClean="0"/>
              <a:t>case as had to integrate with an existing publishing workflow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Scope of migration to figshare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36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Several </a:t>
            </a:r>
            <a:r>
              <a:rPr lang="en-AU" dirty="0" smtClean="0"/>
              <a:t>large photograph collections where repackaged as file </a:t>
            </a:r>
            <a:r>
              <a:rPr lang="en-AU" dirty="0" smtClean="0"/>
              <a:t>sets</a:t>
            </a:r>
          </a:p>
          <a:p>
            <a:r>
              <a:rPr lang="en-AU" dirty="0" smtClean="0"/>
              <a:t>6,000 images that took 6 months to load into the old Institutional repository</a:t>
            </a:r>
          </a:p>
          <a:p>
            <a:endParaRPr lang="en-AU" dirty="0" smtClean="0"/>
          </a:p>
          <a:p>
            <a:r>
              <a:rPr lang="en-AU" dirty="0" smtClean="0"/>
              <a:t>became 40 records in figshare that took two days to load.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Some of the smaller journal collections where manually loaded by Library staff while API solution was in development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Migration – </a:t>
            </a:r>
            <a:r>
              <a:rPr lang="en-AU" dirty="0" smtClean="0"/>
              <a:t>manual loading to begin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9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Groups provide browsing option – important access point for theses collection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Custom metadata specific to a collection can only defined in a group.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Projects can draw quota from groups not from accounts.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Migration </a:t>
            </a:r>
            <a:r>
              <a:rPr lang="en-AU" dirty="0" smtClean="0"/>
              <a:t>– API Organising by groups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61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_1">
  <a:themeElements>
    <a:clrScheme name="Monash Colour Palette">
      <a:dk1>
        <a:sysClr val="windowText" lastClr="000000"/>
      </a:dk1>
      <a:lt1>
        <a:sysClr val="window" lastClr="FFFFFF"/>
      </a:lt1>
      <a:dk2>
        <a:srgbClr val="006DAE"/>
      </a:dk2>
      <a:lt2>
        <a:srgbClr val="939597"/>
      </a:lt2>
      <a:accent1>
        <a:srgbClr val="E3E5E5"/>
      </a:accent1>
      <a:accent2>
        <a:srgbClr val="ECECEC"/>
      </a:accent2>
      <a:accent3>
        <a:srgbClr val="FF002B"/>
      </a:accent3>
      <a:accent4>
        <a:srgbClr val="00AC3E"/>
      </a:accent4>
      <a:accent5>
        <a:srgbClr val="009FDA"/>
      </a:accent5>
      <a:accent6>
        <a:srgbClr val="8177E7"/>
      </a:accent6>
      <a:hlink>
        <a:srgbClr val="EE64A4"/>
      </a:hlink>
      <a:folHlink>
        <a:srgbClr val="FC622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_2">
  <a:themeElements>
    <a:clrScheme name="Monash Blac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tandard slide">
  <a:themeElements>
    <a:clrScheme name="Monash University">
      <a:dk1>
        <a:srgbClr val="000000"/>
      </a:dk1>
      <a:lt1>
        <a:srgbClr val="FFFFFF"/>
      </a:lt1>
      <a:dk2>
        <a:srgbClr val="006DAE"/>
      </a:dk2>
      <a:lt2>
        <a:srgbClr val="CCCCCC"/>
      </a:lt2>
      <a:accent1>
        <a:srgbClr val="FF002B"/>
      </a:accent1>
      <a:accent2>
        <a:srgbClr val="FC622E"/>
      </a:accent2>
      <a:accent3>
        <a:srgbClr val="829356"/>
      </a:accent3>
      <a:accent4>
        <a:srgbClr val="00AC3E"/>
      </a:accent4>
      <a:accent5>
        <a:srgbClr val="009FDA"/>
      </a:accent5>
      <a:accent6>
        <a:srgbClr val="8177E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ection break 2">
  <a:themeElements>
    <a:clrScheme name="Monash Colour Palette">
      <a:dk1>
        <a:sysClr val="windowText" lastClr="000000"/>
      </a:dk1>
      <a:lt1>
        <a:sysClr val="window" lastClr="FFFFFF"/>
      </a:lt1>
      <a:dk2>
        <a:srgbClr val="006DAE"/>
      </a:dk2>
      <a:lt2>
        <a:srgbClr val="939597"/>
      </a:lt2>
      <a:accent1>
        <a:srgbClr val="E3E5E5"/>
      </a:accent1>
      <a:accent2>
        <a:srgbClr val="ECECEC"/>
      </a:accent2>
      <a:accent3>
        <a:srgbClr val="FF002B"/>
      </a:accent3>
      <a:accent4>
        <a:srgbClr val="00AC3E"/>
      </a:accent4>
      <a:accent5>
        <a:srgbClr val="009FDA"/>
      </a:accent5>
      <a:accent6>
        <a:srgbClr val="8177E7"/>
      </a:accent6>
      <a:hlink>
        <a:srgbClr val="EE64A4"/>
      </a:hlink>
      <a:folHlink>
        <a:srgbClr val="FC62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ection break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653</Words>
  <Application>Microsoft Office PowerPoint</Application>
  <PresentationFormat>On-screen Show (4:3)</PresentationFormat>
  <Paragraphs>186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Narrow</vt:lpstr>
      <vt:lpstr>Calibri</vt:lpstr>
      <vt:lpstr>Wingdings</vt:lpstr>
      <vt:lpstr>Title slide_1</vt:lpstr>
      <vt:lpstr>Title slide_2</vt:lpstr>
      <vt:lpstr>1_Standard slide</vt:lpstr>
      <vt:lpstr>Section break 2</vt:lpstr>
      <vt:lpstr>Section break 1</vt:lpstr>
      <vt:lpstr>4_Custom Design</vt:lpstr>
      <vt:lpstr>Migrating Content into Figshare – case study from Monash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Monash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 (30pt Arial Narrow)</dc:title>
  <dc:creator>Microsoft Office User</dc:creator>
  <cp:lastModifiedBy>Andrew Harrison</cp:lastModifiedBy>
  <cp:revision>182</cp:revision>
  <cp:lastPrinted>2018-04-24T05:50:53Z</cp:lastPrinted>
  <dcterms:created xsi:type="dcterms:W3CDTF">2015-12-11T00:28:24Z</dcterms:created>
  <dcterms:modified xsi:type="dcterms:W3CDTF">2018-04-24T06:19:43Z</dcterms:modified>
</cp:coreProperties>
</file>