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1" r:id="rId1"/>
  </p:sldMasterIdLst>
  <p:notesMasterIdLst>
    <p:notesMasterId r:id="rId31"/>
  </p:notesMasterIdLst>
  <p:handoutMasterIdLst>
    <p:handoutMasterId r:id="rId32"/>
  </p:handoutMasterIdLst>
  <p:sldIdLst>
    <p:sldId id="448" r:id="rId2"/>
    <p:sldId id="451" r:id="rId3"/>
    <p:sldId id="461" r:id="rId4"/>
    <p:sldId id="469" r:id="rId5"/>
    <p:sldId id="452" r:id="rId6"/>
    <p:sldId id="472" r:id="rId7"/>
    <p:sldId id="473" r:id="rId8"/>
    <p:sldId id="474" r:id="rId9"/>
    <p:sldId id="477" r:id="rId10"/>
    <p:sldId id="492" r:id="rId11"/>
    <p:sldId id="480" r:id="rId12"/>
    <p:sldId id="493" r:id="rId13"/>
    <p:sldId id="481" r:id="rId14"/>
    <p:sldId id="494" r:id="rId15"/>
    <p:sldId id="482" r:id="rId16"/>
    <p:sldId id="483" r:id="rId17"/>
    <p:sldId id="484" r:id="rId18"/>
    <p:sldId id="495" r:id="rId19"/>
    <p:sldId id="496" r:id="rId20"/>
    <p:sldId id="497" r:id="rId21"/>
    <p:sldId id="499" r:id="rId22"/>
    <p:sldId id="485" r:id="rId23"/>
    <p:sldId id="487" r:id="rId24"/>
    <p:sldId id="488" r:id="rId25"/>
    <p:sldId id="489" r:id="rId26"/>
    <p:sldId id="491" r:id="rId27"/>
    <p:sldId id="490" r:id="rId28"/>
    <p:sldId id="486" r:id="rId29"/>
    <p:sldId id="49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1" userDrawn="1">
          <p15:clr>
            <a:srgbClr val="A4A3A4"/>
          </p15:clr>
        </p15:guide>
        <p15:guide id="2" pos="7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E961"/>
    <a:srgbClr val="969696"/>
    <a:srgbClr val="006CAB"/>
    <a:srgbClr val="5A5A5A"/>
    <a:srgbClr val="D2D2D2"/>
    <a:srgbClr val="E6E6E6"/>
    <a:srgbClr val="C800D9"/>
    <a:srgbClr val="CD48D9"/>
    <a:srgbClr val="00AC3E"/>
    <a:srgbClr val="F16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3469" autoAdjust="0"/>
  </p:normalViewPr>
  <p:slideViewPr>
    <p:cSldViewPr snapToGrid="0" snapToObjects="1" showGuides="1">
      <p:cViewPr varScale="1">
        <p:scale>
          <a:sx n="73" d="100"/>
          <a:sy n="73" d="100"/>
        </p:scale>
        <p:origin x="1066" y="62"/>
      </p:cViewPr>
      <p:guideLst>
        <p:guide orient="horz" pos="3861"/>
        <p:guide pos="74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8" d="100"/>
          <a:sy n="68" d="100"/>
        </p:scale>
        <p:origin x="2246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Scopes selected for searching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'PLP-Scope-PL'!$B$8</c:f>
              <c:strCache>
                <c:ptCount val="1"/>
                <c:pt idx="0">
                  <c:v># searches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'PLP-Scope-PL'!$A$9:$A$15</c:f>
              <c:strCache>
                <c:ptCount val="7"/>
                <c:pt idx="0">
                  <c:v>au_everything (All collections)</c:v>
                </c:pt>
                <c:pt idx="1">
                  <c:v>default_scope (embedded permalinks)</c:v>
                </c:pt>
                <c:pt idx="2">
                  <c:v>alma (Library collections)</c:v>
                </c:pt>
                <c:pt idx="3">
                  <c:v>pci_only (online articles)</c:v>
                </c:pt>
                <c:pt idx="4">
                  <c:v>alma_rare_books (SCRR)</c:v>
                </c:pt>
                <c:pt idx="5">
                  <c:v>audeakeverything</c:v>
                </c:pt>
                <c:pt idx="6">
                  <c:v>au_eve</c:v>
                </c:pt>
              </c:strCache>
            </c:strRef>
          </c:cat>
          <c:val>
            <c:numRef>
              <c:f>'PLP-Scope-PL'!$B$9:$B$15</c:f>
              <c:numCache>
                <c:formatCode>#,##0_ ;[Red]\-#,##0\ </c:formatCode>
                <c:ptCount val="7"/>
                <c:pt idx="0">
                  <c:v>2532129</c:v>
                </c:pt>
                <c:pt idx="1">
                  <c:v>20298</c:v>
                </c:pt>
                <c:pt idx="2">
                  <c:v>3622</c:v>
                </c:pt>
                <c:pt idx="3">
                  <c:v>2204</c:v>
                </c:pt>
                <c:pt idx="4">
                  <c:v>38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D6-44DA-A848-E51548DE9A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25090136"/>
        <c:axId val="525090528"/>
      </c:barChart>
      <c:catAx>
        <c:axId val="525090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090528"/>
        <c:crosses val="autoZero"/>
        <c:auto val="1"/>
        <c:lblAlgn val="ctr"/>
        <c:lblOffset val="100"/>
        <c:noMultiLvlLbl val="0"/>
      </c:catAx>
      <c:valAx>
        <c:axId val="525090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[Red]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090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Searches refined by facet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'RSR-Facets-PL'!$B$7</c:f>
              <c:strCache>
                <c:ptCount val="1"/>
                <c:pt idx="0">
                  <c:v>Number of searches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'RSR-Facets-PL'!$A$8:$A$22</c:f>
              <c:strCache>
                <c:ptCount val="15"/>
                <c:pt idx="0">
                  <c:v>Show only (Top level)</c:v>
                </c:pt>
                <c:pt idx="1">
                  <c:v>Resource type</c:v>
                </c:pt>
                <c:pt idx="2">
                  <c:v>Date Slider</c:v>
                </c:pt>
                <c:pt idx="3">
                  <c:v>Topic</c:v>
                </c:pt>
                <c:pt idx="4">
                  <c:v>Library</c:v>
                </c:pt>
                <c:pt idx="5">
                  <c:v>Language</c:v>
                </c:pt>
                <c:pt idx="6">
                  <c:v>FRBR group</c:v>
                </c:pt>
                <c:pt idx="7">
                  <c:v>Cited by</c:v>
                </c:pt>
                <c:pt idx="8">
                  <c:v>Unknown facet</c:v>
                </c:pt>
                <c:pt idx="9">
                  <c:v>Creator</c:v>
                </c:pt>
                <c:pt idx="10">
                  <c:v>Domain</c:v>
                </c:pt>
                <c:pt idx="11">
                  <c:v>Genre</c:v>
                </c:pt>
                <c:pt idx="12">
                  <c:v>Creation date</c:v>
                </c:pt>
                <c:pt idx="13">
                  <c:v>Special collection</c:v>
                </c:pt>
                <c:pt idx="14">
                  <c:v>Country (L1)</c:v>
                </c:pt>
              </c:strCache>
            </c:strRef>
          </c:cat>
          <c:val>
            <c:numRef>
              <c:f>'RSR-Facets-PL'!$B$8:$B$22</c:f>
              <c:numCache>
                <c:formatCode>#,##0</c:formatCode>
                <c:ptCount val="15"/>
                <c:pt idx="0">
                  <c:v>1765392</c:v>
                </c:pt>
                <c:pt idx="1">
                  <c:v>886891</c:v>
                </c:pt>
                <c:pt idx="2">
                  <c:v>775615</c:v>
                </c:pt>
                <c:pt idx="3">
                  <c:v>89446</c:v>
                </c:pt>
                <c:pt idx="4">
                  <c:v>60179</c:v>
                </c:pt>
                <c:pt idx="5">
                  <c:v>46102</c:v>
                </c:pt>
                <c:pt idx="6">
                  <c:v>40584</c:v>
                </c:pt>
                <c:pt idx="7">
                  <c:v>26551</c:v>
                </c:pt>
                <c:pt idx="8">
                  <c:v>12941</c:v>
                </c:pt>
                <c:pt idx="9">
                  <c:v>12342</c:v>
                </c:pt>
                <c:pt idx="10">
                  <c:v>8449</c:v>
                </c:pt>
                <c:pt idx="11">
                  <c:v>6150</c:v>
                </c:pt>
                <c:pt idx="12">
                  <c:v>4688</c:v>
                </c:pt>
                <c:pt idx="13">
                  <c:v>3080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58-4212-9CB9-D2076ED01F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25091312"/>
        <c:axId val="529089408"/>
      </c:barChart>
      <c:catAx>
        <c:axId val="525091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089408"/>
        <c:crosses val="autoZero"/>
        <c:auto val="1"/>
        <c:lblAlgn val="ctr"/>
        <c:lblOffset val="100"/>
        <c:noMultiLvlLbl val="0"/>
      </c:catAx>
      <c:valAx>
        <c:axId val="529089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091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ACBD-CDD8-4565-B9F3-1C3CBF9F63D7}" type="datetimeFigureOut">
              <a:rPr lang="en-AU" smtClean="0"/>
              <a:t>13/09/2018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2ECBC-BEF5-4DD8-8CB9-946FE619C77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576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1CB84-D0B3-C44D-BDDA-E6DD29AD4414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E0804-BAAB-D942-A332-52AA6138B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E0804-BAAB-D942-A332-52AA6138B38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795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E0804-BAAB-D942-A332-52AA6138B38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09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E0804-BAAB-D942-A332-52AA6138B38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55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E0804-BAAB-D942-A332-52AA6138B38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2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8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79112" y="2765699"/>
            <a:ext cx="6012163" cy="6781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SUB HEADLINE / PRESENTER (28PT ARIAL NARROW, UPPER CASE)</a:t>
            </a:r>
            <a:endParaRPr lang="en-US" dirty="0" smtClean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70485" y="4463086"/>
            <a:ext cx="5649316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DATE (20PT ARIAL NARROW, UPPER CASE)</a:t>
            </a:r>
            <a:br>
              <a:rPr lang="en-AU" dirty="0" smtClean="0"/>
            </a:br>
            <a:endParaRPr lang="en-US" dirty="0" smtClean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78808" y="1959605"/>
            <a:ext cx="6012467" cy="1180231"/>
          </a:xfrm>
          <a:prstGeom prst="rect">
            <a:avLst/>
          </a:prstGeom>
        </p:spPr>
        <p:txBody>
          <a:bodyPr/>
          <a:lstStyle>
            <a:lvl1pPr>
              <a:defRPr sz="4500" b="1" baseline="0">
                <a:solidFill>
                  <a:srgbClr val="006CAB"/>
                </a:solidFill>
              </a:defRPr>
            </a:lvl1pPr>
          </a:lstStyle>
          <a:p>
            <a:pPr lvl="0"/>
            <a:r>
              <a:rPr lang="en-US" dirty="0" smtClean="0"/>
              <a:t>TITLE (UPPER CASE)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70183" y="4872811"/>
            <a:ext cx="5649617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LOCATION/ EXTRA LINE (20PT ARIAL NARROW, UPPER CASE)</a:t>
            </a:r>
            <a:br>
              <a:rPr lang="en-AU" dirty="0" smtClean="0"/>
            </a:b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8" y="440724"/>
            <a:ext cx="2270107" cy="660521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>
          <a:xfrm>
            <a:off x="5876925" y="-19050"/>
            <a:ext cx="6315075" cy="6886575"/>
          </a:xfrm>
          <a:custGeom>
            <a:avLst/>
            <a:gdLst>
              <a:gd name="connsiteX0" fmla="*/ 6305550 w 6315075"/>
              <a:gd name="connsiteY0" fmla="*/ 0 h 6877050"/>
              <a:gd name="connsiteX1" fmla="*/ 5067300 w 6315075"/>
              <a:gd name="connsiteY1" fmla="*/ 0 h 6877050"/>
              <a:gd name="connsiteX2" fmla="*/ 4857750 w 6315075"/>
              <a:gd name="connsiteY2" fmla="*/ 2286000 h 6877050"/>
              <a:gd name="connsiteX3" fmla="*/ 4648200 w 6315075"/>
              <a:gd name="connsiteY3" fmla="*/ 19050 h 6877050"/>
              <a:gd name="connsiteX4" fmla="*/ 1609725 w 6315075"/>
              <a:gd name="connsiteY4" fmla="*/ 9525 h 6877050"/>
              <a:gd name="connsiteX5" fmla="*/ 0 w 6315075"/>
              <a:gd name="connsiteY5" fmla="*/ 6877050 h 6877050"/>
              <a:gd name="connsiteX6" fmla="*/ 4181475 w 6315075"/>
              <a:gd name="connsiteY6" fmla="*/ 6867525 h 6877050"/>
              <a:gd name="connsiteX7" fmla="*/ 4191000 w 6315075"/>
              <a:gd name="connsiteY7" fmla="*/ 4048125 h 6877050"/>
              <a:gd name="connsiteX8" fmla="*/ 4400550 w 6315075"/>
              <a:gd name="connsiteY8" fmla="*/ 6877050 h 6877050"/>
              <a:gd name="connsiteX9" fmla="*/ 5305425 w 6315075"/>
              <a:gd name="connsiteY9" fmla="*/ 6877050 h 6877050"/>
              <a:gd name="connsiteX10" fmla="*/ 5524500 w 6315075"/>
              <a:gd name="connsiteY10" fmla="*/ 4057650 h 6877050"/>
              <a:gd name="connsiteX11" fmla="*/ 5553075 w 6315075"/>
              <a:gd name="connsiteY11" fmla="*/ 6867525 h 6877050"/>
              <a:gd name="connsiteX12" fmla="*/ 6315075 w 6315075"/>
              <a:gd name="connsiteY12" fmla="*/ 6867525 h 6877050"/>
              <a:gd name="connsiteX13" fmla="*/ 6305550 w 6315075"/>
              <a:gd name="connsiteY13" fmla="*/ 0 h 6877050"/>
              <a:gd name="connsiteX0" fmla="*/ 6305550 w 6315075"/>
              <a:gd name="connsiteY0" fmla="*/ 0 h 6877050"/>
              <a:gd name="connsiteX1" fmla="*/ 5067300 w 6315075"/>
              <a:gd name="connsiteY1" fmla="*/ 0 h 6877050"/>
              <a:gd name="connsiteX2" fmla="*/ 4857750 w 6315075"/>
              <a:gd name="connsiteY2" fmla="*/ 2286000 h 6877050"/>
              <a:gd name="connsiteX3" fmla="*/ 4648200 w 6315075"/>
              <a:gd name="connsiteY3" fmla="*/ 19050 h 6877050"/>
              <a:gd name="connsiteX4" fmla="*/ 1609725 w 6315075"/>
              <a:gd name="connsiteY4" fmla="*/ 9525 h 6877050"/>
              <a:gd name="connsiteX5" fmla="*/ 0 w 6315075"/>
              <a:gd name="connsiteY5" fmla="*/ 6877050 h 6877050"/>
              <a:gd name="connsiteX6" fmla="*/ 4181475 w 6315075"/>
              <a:gd name="connsiteY6" fmla="*/ 6867525 h 6877050"/>
              <a:gd name="connsiteX7" fmla="*/ 4191000 w 6315075"/>
              <a:gd name="connsiteY7" fmla="*/ 4048125 h 6877050"/>
              <a:gd name="connsiteX8" fmla="*/ 4400550 w 6315075"/>
              <a:gd name="connsiteY8" fmla="*/ 6877050 h 6877050"/>
              <a:gd name="connsiteX9" fmla="*/ 5305425 w 6315075"/>
              <a:gd name="connsiteY9" fmla="*/ 6877050 h 6877050"/>
              <a:gd name="connsiteX10" fmla="*/ 5524500 w 6315075"/>
              <a:gd name="connsiteY10" fmla="*/ 4057650 h 6877050"/>
              <a:gd name="connsiteX11" fmla="*/ 5534025 w 6315075"/>
              <a:gd name="connsiteY11" fmla="*/ 6867525 h 6877050"/>
              <a:gd name="connsiteX12" fmla="*/ 6315075 w 6315075"/>
              <a:gd name="connsiteY12" fmla="*/ 6867525 h 6877050"/>
              <a:gd name="connsiteX13" fmla="*/ 6305550 w 6315075"/>
              <a:gd name="connsiteY13" fmla="*/ 0 h 6877050"/>
              <a:gd name="connsiteX0" fmla="*/ 6305550 w 6315075"/>
              <a:gd name="connsiteY0" fmla="*/ 0 h 6886575"/>
              <a:gd name="connsiteX1" fmla="*/ 5067300 w 6315075"/>
              <a:gd name="connsiteY1" fmla="*/ 0 h 6886575"/>
              <a:gd name="connsiteX2" fmla="*/ 4857750 w 6315075"/>
              <a:gd name="connsiteY2" fmla="*/ 2286000 h 6886575"/>
              <a:gd name="connsiteX3" fmla="*/ 4648200 w 6315075"/>
              <a:gd name="connsiteY3" fmla="*/ 19050 h 6886575"/>
              <a:gd name="connsiteX4" fmla="*/ 1609725 w 6315075"/>
              <a:gd name="connsiteY4" fmla="*/ 9525 h 6886575"/>
              <a:gd name="connsiteX5" fmla="*/ 0 w 6315075"/>
              <a:gd name="connsiteY5" fmla="*/ 6877050 h 6886575"/>
              <a:gd name="connsiteX6" fmla="*/ 4181475 w 6315075"/>
              <a:gd name="connsiteY6" fmla="*/ 6867525 h 6886575"/>
              <a:gd name="connsiteX7" fmla="*/ 4191000 w 6315075"/>
              <a:gd name="connsiteY7" fmla="*/ 4048125 h 6886575"/>
              <a:gd name="connsiteX8" fmla="*/ 4400550 w 6315075"/>
              <a:gd name="connsiteY8" fmla="*/ 6877050 h 6886575"/>
              <a:gd name="connsiteX9" fmla="*/ 5305425 w 6315075"/>
              <a:gd name="connsiteY9" fmla="*/ 6877050 h 6886575"/>
              <a:gd name="connsiteX10" fmla="*/ 5524500 w 6315075"/>
              <a:gd name="connsiteY10" fmla="*/ 4057650 h 6886575"/>
              <a:gd name="connsiteX11" fmla="*/ 5534025 w 6315075"/>
              <a:gd name="connsiteY11" fmla="*/ 6867525 h 6886575"/>
              <a:gd name="connsiteX12" fmla="*/ 6315075 w 6315075"/>
              <a:gd name="connsiteY12" fmla="*/ 6886575 h 6886575"/>
              <a:gd name="connsiteX13" fmla="*/ 6305550 w 6315075"/>
              <a:gd name="connsiteY13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15075" h="6886575">
                <a:moveTo>
                  <a:pt x="6305550" y="0"/>
                </a:moveTo>
                <a:lnTo>
                  <a:pt x="5067300" y="0"/>
                </a:lnTo>
                <a:lnTo>
                  <a:pt x="4857750" y="2286000"/>
                </a:lnTo>
                <a:lnTo>
                  <a:pt x="4648200" y="19050"/>
                </a:lnTo>
                <a:lnTo>
                  <a:pt x="1609725" y="9525"/>
                </a:lnTo>
                <a:lnTo>
                  <a:pt x="0" y="6877050"/>
                </a:lnTo>
                <a:lnTo>
                  <a:pt x="4181475" y="6867525"/>
                </a:lnTo>
                <a:lnTo>
                  <a:pt x="4191000" y="4048125"/>
                </a:lnTo>
                <a:lnTo>
                  <a:pt x="4400550" y="6877050"/>
                </a:lnTo>
                <a:lnTo>
                  <a:pt x="5305425" y="6877050"/>
                </a:lnTo>
                <a:lnTo>
                  <a:pt x="5524500" y="4057650"/>
                </a:lnTo>
                <a:lnTo>
                  <a:pt x="5534025" y="6867525"/>
                </a:lnTo>
                <a:lnTo>
                  <a:pt x="6315075" y="6886575"/>
                </a:lnTo>
                <a:lnTo>
                  <a:pt x="630555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Freeform 12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Freeform 14"/>
          <p:cNvSpPr/>
          <p:nvPr userDrawn="1"/>
        </p:nvSpPr>
        <p:spPr>
          <a:xfrm>
            <a:off x="7600950" y="-9524"/>
            <a:ext cx="1485900" cy="6858000"/>
          </a:xfrm>
          <a:custGeom>
            <a:avLst/>
            <a:gdLst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5732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3827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86575"/>
              <a:gd name="connsiteX1" fmla="*/ 1485900 w 1485900"/>
              <a:gd name="connsiteY1" fmla="*/ 19050 h 6886575"/>
              <a:gd name="connsiteX2" fmla="*/ 1485900 w 1485900"/>
              <a:gd name="connsiteY2" fmla="*/ 6877050 h 6886575"/>
              <a:gd name="connsiteX3" fmla="*/ 1438275 w 1485900"/>
              <a:gd name="connsiteY3" fmla="*/ 6886575 h 6886575"/>
              <a:gd name="connsiteX4" fmla="*/ 0 w 14859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0" h="6886575">
                <a:moveTo>
                  <a:pt x="0" y="0"/>
                </a:moveTo>
                <a:lnTo>
                  <a:pt x="1485900" y="19050"/>
                </a:lnTo>
                <a:lnTo>
                  <a:pt x="1485900" y="6877050"/>
                </a:lnTo>
                <a:lnTo>
                  <a:pt x="1438275" y="6886575"/>
                </a:lnTo>
                <a:lnTo>
                  <a:pt x="0" y="0"/>
                </a:lnTo>
                <a:close/>
              </a:path>
            </a:pathLst>
          </a:custGeom>
          <a:solidFill>
            <a:srgbClr val="006C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097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79112" y="2765699"/>
            <a:ext cx="6012163" cy="6781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SUB HEADLINE / PRESENTER (28PT ARIAL NARROW, UPPER CASE)</a:t>
            </a:r>
            <a:endParaRPr lang="en-US" dirty="0" smtClean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70485" y="4463086"/>
            <a:ext cx="5649316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DATE (20PT ARIAL NARROW, UPPER CASE)</a:t>
            </a:r>
            <a:br>
              <a:rPr lang="en-AU" dirty="0" smtClean="0"/>
            </a:br>
            <a:endParaRPr lang="en-US" dirty="0" smtClean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78808" y="1959605"/>
            <a:ext cx="6012467" cy="1180231"/>
          </a:xfrm>
          <a:prstGeom prst="rect">
            <a:avLst/>
          </a:prstGeom>
        </p:spPr>
        <p:txBody>
          <a:bodyPr/>
          <a:lstStyle>
            <a:lvl1pPr>
              <a:defRPr sz="4500" b="1" baseline="0">
                <a:solidFill>
                  <a:srgbClr val="006CAB"/>
                </a:solidFill>
              </a:defRPr>
            </a:lvl1pPr>
          </a:lstStyle>
          <a:p>
            <a:pPr lvl="0"/>
            <a:r>
              <a:rPr lang="en-US" dirty="0" smtClean="0"/>
              <a:t>TITLE (UPPER CASE)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70183" y="4872811"/>
            <a:ext cx="5649617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LOCATION/ EXTRA LINE (20PT ARIAL NARROW, UPPER CASE)</a:t>
            </a:r>
            <a:br>
              <a:rPr lang="en-AU" dirty="0" smtClean="0"/>
            </a:b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8" y="440724"/>
            <a:ext cx="2270107" cy="660521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5876925" y="-19050"/>
            <a:ext cx="6315075" cy="6886575"/>
          </a:xfrm>
          <a:custGeom>
            <a:avLst/>
            <a:gdLst>
              <a:gd name="connsiteX0" fmla="*/ 6305550 w 6315075"/>
              <a:gd name="connsiteY0" fmla="*/ 0 h 6877050"/>
              <a:gd name="connsiteX1" fmla="*/ 5067300 w 6315075"/>
              <a:gd name="connsiteY1" fmla="*/ 0 h 6877050"/>
              <a:gd name="connsiteX2" fmla="*/ 4857750 w 6315075"/>
              <a:gd name="connsiteY2" fmla="*/ 2286000 h 6877050"/>
              <a:gd name="connsiteX3" fmla="*/ 4648200 w 6315075"/>
              <a:gd name="connsiteY3" fmla="*/ 19050 h 6877050"/>
              <a:gd name="connsiteX4" fmla="*/ 1609725 w 6315075"/>
              <a:gd name="connsiteY4" fmla="*/ 9525 h 6877050"/>
              <a:gd name="connsiteX5" fmla="*/ 0 w 6315075"/>
              <a:gd name="connsiteY5" fmla="*/ 6877050 h 6877050"/>
              <a:gd name="connsiteX6" fmla="*/ 4181475 w 6315075"/>
              <a:gd name="connsiteY6" fmla="*/ 6867525 h 6877050"/>
              <a:gd name="connsiteX7" fmla="*/ 4191000 w 6315075"/>
              <a:gd name="connsiteY7" fmla="*/ 4048125 h 6877050"/>
              <a:gd name="connsiteX8" fmla="*/ 4400550 w 6315075"/>
              <a:gd name="connsiteY8" fmla="*/ 6877050 h 6877050"/>
              <a:gd name="connsiteX9" fmla="*/ 5305425 w 6315075"/>
              <a:gd name="connsiteY9" fmla="*/ 6877050 h 6877050"/>
              <a:gd name="connsiteX10" fmla="*/ 5524500 w 6315075"/>
              <a:gd name="connsiteY10" fmla="*/ 4057650 h 6877050"/>
              <a:gd name="connsiteX11" fmla="*/ 5553075 w 6315075"/>
              <a:gd name="connsiteY11" fmla="*/ 6867525 h 6877050"/>
              <a:gd name="connsiteX12" fmla="*/ 6315075 w 6315075"/>
              <a:gd name="connsiteY12" fmla="*/ 6867525 h 6877050"/>
              <a:gd name="connsiteX13" fmla="*/ 6305550 w 6315075"/>
              <a:gd name="connsiteY13" fmla="*/ 0 h 6877050"/>
              <a:gd name="connsiteX0" fmla="*/ 6305550 w 6315075"/>
              <a:gd name="connsiteY0" fmla="*/ 0 h 6877050"/>
              <a:gd name="connsiteX1" fmla="*/ 5067300 w 6315075"/>
              <a:gd name="connsiteY1" fmla="*/ 0 h 6877050"/>
              <a:gd name="connsiteX2" fmla="*/ 4857750 w 6315075"/>
              <a:gd name="connsiteY2" fmla="*/ 2286000 h 6877050"/>
              <a:gd name="connsiteX3" fmla="*/ 4648200 w 6315075"/>
              <a:gd name="connsiteY3" fmla="*/ 19050 h 6877050"/>
              <a:gd name="connsiteX4" fmla="*/ 1609725 w 6315075"/>
              <a:gd name="connsiteY4" fmla="*/ 9525 h 6877050"/>
              <a:gd name="connsiteX5" fmla="*/ 0 w 6315075"/>
              <a:gd name="connsiteY5" fmla="*/ 6877050 h 6877050"/>
              <a:gd name="connsiteX6" fmla="*/ 4181475 w 6315075"/>
              <a:gd name="connsiteY6" fmla="*/ 6867525 h 6877050"/>
              <a:gd name="connsiteX7" fmla="*/ 4191000 w 6315075"/>
              <a:gd name="connsiteY7" fmla="*/ 4048125 h 6877050"/>
              <a:gd name="connsiteX8" fmla="*/ 4400550 w 6315075"/>
              <a:gd name="connsiteY8" fmla="*/ 6877050 h 6877050"/>
              <a:gd name="connsiteX9" fmla="*/ 5305425 w 6315075"/>
              <a:gd name="connsiteY9" fmla="*/ 6877050 h 6877050"/>
              <a:gd name="connsiteX10" fmla="*/ 5524500 w 6315075"/>
              <a:gd name="connsiteY10" fmla="*/ 4057650 h 6877050"/>
              <a:gd name="connsiteX11" fmla="*/ 5534025 w 6315075"/>
              <a:gd name="connsiteY11" fmla="*/ 6867525 h 6877050"/>
              <a:gd name="connsiteX12" fmla="*/ 6315075 w 6315075"/>
              <a:gd name="connsiteY12" fmla="*/ 6867525 h 6877050"/>
              <a:gd name="connsiteX13" fmla="*/ 6305550 w 6315075"/>
              <a:gd name="connsiteY13" fmla="*/ 0 h 6877050"/>
              <a:gd name="connsiteX0" fmla="*/ 6305550 w 6315075"/>
              <a:gd name="connsiteY0" fmla="*/ 0 h 6886575"/>
              <a:gd name="connsiteX1" fmla="*/ 5067300 w 6315075"/>
              <a:gd name="connsiteY1" fmla="*/ 0 h 6886575"/>
              <a:gd name="connsiteX2" fmla="*/ 4857750 w 6315075"/>
              <a:gd name="connsiteY2" fmla="*/ 2286000 h 6886575"/>
              <a:gd name="connsiteX3" fmla="*/ 4648200 w 6315075"/>
              <a:gd name="connsiteY3" fmla="*/ 19050 h 6886575"/>
              <a:gd name="connsiteX4" fmla="*/ 1609725 w 6315075"/>
              <a:gd name="connsiteY4" fmla="*/ 9525 h 6886575"/>
              <a:gd name="connsiteX5" fmla="*/ 0 w 6315075"/>
              <a:gd name="connsiteY5" fmla="*/ 6877050 h 6886575"/>
              <a:gd name="connsiteX6" fmla="*/ 4181475 w 6315075"/>
              <a:gd name="connsiteY6" fmla="*/ 6867525 h 6886575"/>
              <a:gd name="connsiteX7" fmla="*/ 4191000 w 6315075"/>
              <a:gd name="connsiteY7" fmla="*/ 4048125 h 6886575"/>
              <a:gd name="connsiteX8" fmla="*/ 4400550 w 6315075"/>
              <a:gd name="connsiteY8" fmla="*/ 6877050 h 6886575"/>
              <a:gd name="connsiteX9" fmla="*/ 5305425 w 6315075"/>
              <a:gd name="connsiteY9" fmla="*/ 6877050 h 6886575"/>
              <a:gd name="connsiteX10" fmla="*/ 5524500 w 6315075"/>
              <a:gd name="connsiteY10" fmla="*/ 4057650 h 6886575"/>
              <a:gd name="connsiteX11" fmla="*/ 5534025 w 6315075"/>
              <a:gd name="connsiteY11" fmla="*/ 6867525 h 6886575"/>
              <a:gd name="connsiteX12" fmla="*/ 6315075 w 6315075"/>
              <a:gd name="connsiteY12" fmla="*/ 6886575 h 6886575"/>
              <a:gd name="connsiteX13" fmla="*/ 6305550 w 6315075"/>
              <a:gd name="connsiteY13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15075" h="6886575">
                <a:moveTo>
                  <a:pt x="6305550" y="0"/>
                </a:moveTo>
                <a:lnTo>
                  <a:pt x="5067300" y="0"/>
                </a:lnTo>
                <a:lnTo>
                  <a:pt x="4857750" y="2286000"/>
                </a:lnTo>
                <a:lnTo>
                  <a:pt x="4648200" y="19050"/>
                </a:lnTo>
                <a:lnTo>
                  <a:pt x="1609725" y="9525"/>
                </a:lnTo>
                <a:lnTo>
                  <a:pt x="0" y="6877050"/>
                </a:lnTo>
                <a:lnTo>
                  <a:pt x="4181475" y="6867525"/>
                </a:lnTo>
                <a:lnTo>
                  <a:pt x="4191000" y="4048125"/>
                </a:lnTo>
                <a:lnTo>
                  <a:pt x="4400550" y="6877050"/>
                </a:lnTo>
                <a:lnTo>
                  <a:pt x="5305425" y="6877050"/>
                </a:lnTo>
                <a:lnTo>
                  <a:pt x="5524500" y="4057650"/>
                </a:lnTo>
                <a:lnTo>
                  <a:pt x="5534025" y="6867525"/>
                </a:lnTo>
                <a:lnTo>
                  <a:pt x="6315075" y="6886575"/>
                </a:lnTo>
                <a:lnTo>
                  <a:pt x="630555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Freeform 15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Freeform 19"/>
          <p:cNvSpPr/>
          <p:nvPr userDrawn="1"/>
        </p:nvSpPr>
        <p:spPr>
          <a:xfrm>
            <a:off x="7605712" y="-19050"/>
            <a:ext cx="1485900" cy="6886575"/>
          </a:xfrm>
          <a:custGeom>
            <a:avLst/>
            <a:gdLst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5732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3827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86575"/>
              <a:gd name="connsiteX1" fmla="*/ 1485900 w 1485900"/>
              <a:gd name="connsiteY1" fmla="*/ 19050 h 6886575"/>
              <a:gd name="connsiteX2" fmla="*/ 1485900 w 1485900"/>
              <a:gd name="connsiteY2" fmla="*/ 6877050 h 6886575"/>
              <a:gd name="connsiteX3" fmla="*/ 1438275 w 1485900"/>
              <a:gd name="connsiteY3" fmla="*/ 6886575 h 6886575"/>
              <a:gd name="connsiteX4" fmla="*/ 0 w 14859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0" h="6886575">
                <a:moveTo>
                  <a:pt x="0" y="0"/>
                </a:moveTo>
                <a:lnTo>
                  <a:pt x="1485900" y="19050"/>
                </a:lnTo>
                <a:lnTo>
                  <a:pt x="1485900" y="6877050"/>
                </a:lnTo>
                <a:lnTo>
                  <a:pt x="1438275" y="6886575"/>
                </a:lnTo>
                <a:lnTo>
                  <a:pt x="0" y="0"/>
                </a:lnTo>
                <a:close/>
              </a:path>
            </a:pathLst>
          </a:custGeom>
          <a:solidFill>
            <a:srgbClr val="006C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8253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79112" y="2765699"/>
            <a:ext cx="6012163" cy="6781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SUB HEADLINE / PRESENTER (28PT ARIAL NARROW, UPPER CASE)</a:t>
            </a:r>
            <a:endParaRPr lang="en-US" dirty="0" smtClean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70485" y="4463086"/>
            <a:ext cx="5649316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DATE (20PT ARIAL NARROW, UPPER CASE)</a:t>
            </a:r>
            <a:br>
              <a:rPr lang="en-AU" dirty="0" smtClean="0"/>
            </a:br>
            <a:endParaRPr lang="en-US" dirty="0" smtClean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78808" y="1959605"/>
            <a:ext cx="6012467" cy="1180231"/>
          </a:xfrm>
          <a:prstGeom prst="rect">
            <a:avLst/>
          </a:prstGeom>
        </p:spPr>
        <p:txBody>
          <a:bodyPr/>
          <a:lstStyle>
            <a:lvl1pPr>
              <a:defRPr sz="4500" b="1" baseline="0">
                <a:solidFill>
                  <a:srgbClr val="006CAB"/>
                </a:solidFill>
              </a:defRPr>
            </a:lvl1pPr>
          </a:lstStyle>
          <a:p>
            <a:pPr lvl="0"/>
            <a:r>
              <a:rPr lang="en-US" dirty="0" smtClean="0"/>
              <a:t>TITLE (UPPER CASE)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70183" y="4872811"/>
            <a:ext cx="5649617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LOCATION/ EXTRA LINE (20PT ARIAL NARROW, UPPER CASE)</a:t>
            </a:r>
            <a:br>
              <a:rPr lang="en-AU" dirty="0" smtClean="0"/>
            </a:br>
            <a:endParaRPr lang="en-US" dirty="0" smtClean="0"/>
          </a:p>
        </p:txBody>
      </p:sp>
      <p:sp>
        <p:nvSpPr>
          <p:cNvPr id="12" name="Freeform 11"/>
          <p:cNvSpPr/>
          <p:nvPr userDrawn="1"/>
        </p:nvSpPr>
        <p:spPr>
          <a:xfrm>
            <a:off x="5876925" y="-19050"/>
            <a:ext cx="6315075" cy="6886575"/>
          </a:xfrm>
          <a:custGeom>
            <a:avLst/>
            <a:gdLst>
              <a:gd name="connsiteX0" fmla="*/ 6305550 w 6315075"/>
              <a:gd name="connsiteY0" fmla="*/ 0 h 6877050"/>
              <a:gd name="connsiteX1" fmla="*/ 5067300 w 6315075"/>
              <a:gd name="connsiteY1" fmla="*/ 0 h 6877050"/>
              <a:gd name="connsiteX2" fmla="*/ 4857750 w 6315075"/>
              <a:gd name="connsiteY2" fmla="*/ 2286000 h 6877050"/>
              <a:gd name="connsiteX3" fmla="*/ 4648200 w 6315075"/>
              <a:gd name="connsiteY3" fmla="*/ 19050 h 6877050"/>
              <a:gd name="connsiteX4" fmla="*/ 1609725 w 6315075"/>
              <a:gd name="connsiteY4" fmla="*/ 9525 h 6877050"/>
              <a:gd name="connsiteX5" fmla="*/ 0 w 6315075"/>
              <a:gd name="connsiteY5" fmla="*/ 6877050 h 6877050"/>
              <a:gd name="connsiteX6" fmla="*/ 4181475 w 6315075"/>
              <a:gd name="connsiteY6" fmla="*/ 6867525 h 6877050"/>
              <a:gd name="connsiteX7" fmla="*/ 4191000 w 6315075"/>
              <a:gd name="connsiteY7" fmla="*/ 4048125 h 6877050"/>
              <a:gd name="connsiteX8" fmla="*/ 4400550 w 6315075"/>
              <a:gd name="connsiteY8" fmla="*/ 6877050 h 6877050"/>
              <a:gd name="connsiteX9" fmla="*/ 5305425 w 6315075"/>
              <a:gd name="connsiteY9" fmla="*/ 6877050 h 6877050"/>
              <a:gd name="connsiteX10" fmla="*/ 5524500 w 6315075"/>
              <a:gd name="connsiteY10" fmla="*/ 4057650 h 6877050"/>
              <a:gd name="connsiteX11" fmla="*/ 5553075 w 6315075"/>
              <a:gd name="connsiteY11" fmla="*/ 6867525 h 6877050"/>
              <a:gd name="connsiteX12" fmla="*/ 6315075 w 6315075"/>
              <a:gd name="connsiteY12" fmla="*/ 6867525 h 6877050"/>
              <a:gd name="connsiteX13" fmla="*/ 6305550 w 6315075"/>
              <a:gd name="connsiteY13" fmla="*/ 0 h 6877050"/>
              <a:gd name="connsiteX0" fmla="*/ 6305550 w 6315075"/>
              <a:gd name="connsiteY0" fmla="*/ 0 h 6877050"/>
              <a:gd name="connsiteX1" fmla="*/ 5067300 w 6315075"/>
              <a:gd name="connsiteY1" fmla="*/ 0 h 6877050"/>
              <a:gd name="connsiteX2" fmla="*/ 4857750 w 6315075"/>
              <a:gd name="connsiteY2" fmla="*/ 2286000 h 6877050"/>
              <a:gd name="connsiteX3" fmla="*/ 4648200 w 6315075"/>
              <a:gd name="connsiteY3" fmla="*/ 19050 h 6877050"/>
              <a:gd name="connsiteX4" fmla="*/ 1609725 w 6315075"/>
              <a:gd name="connsiteY4" fmla="*/ 9525 h 6877050"/>
              <a:gd name="connsiteX5" fmla="*/ 0 w 6315075"/>
              <a:gd name="connsiteY5" fmla="*/ 6877050 h 6877050"/>
              <a:gd name="connsiteX6" fmla="*/ 4181475 w 6315075"/>
              <a:gd name="connsiteY6" fmla="*/ 6867525 h 6877050"/>
              <a:gd name="connsiteX7" fmla="*/ 4191000 w 6315075"/>
              <a:gd name="connsiteY7" fmla="*/ 4048125 h 6877050"/>
              <a:gd name="connsiteX8" fmla="*/ 4400550 w 6315075"/>
              <a:gd name="connsiteY8" fmla="*/ 6877050 h 6877050"/>
              <a:gd name="connsiteX9" fmla="*/ 5305425 w 6315075"/>
              <a:gd name="connsiteY9" fmla="*/ 6877050 h 6877050"/>
              <a:gd name="connsiteX10" fmla="*/ 5524500 w 6315075"/>
              <a:gd name="connsiteY10" fmla="*/ 4057650 h 6877050"/>
              <a:gd name="connsiteX11" fmla="*/ 5534025 w 6315075"/>
              <a:gd name="connsiteY11" fmla="*/ 6867525 h 6877050"/>
              <a:gd name="connsiteX12" fmla="*/ 6315075 w 6315075"/>
              <a:gd name="connsiteY12" fmla="*/ 6867525 h 6877050"/>
              <a:gd name="connsiteX13" fmla="*/ 6305550 w 6315075"/>
              <a:gd name="connsiteY13" fmla="*/ 0 h 6877050"/>
              <a:gd name="connsiteX0" fmla="*/ 6305550 w 6315075"/>
              <a:gd name="connsiteY0" fmla="*/ 0 h 6886575"/>
              <a:gd name="connsiteX1" fmla="*/ 5067300 w 6315075"/>
              <a:gd name="connsiteY1" fmla="*/ 0 h 6886575"/>
              <a:gd name="connsiteX2" fmla="*/ 4857750 w 6315075"/>
              <a:gd name="connsiteY2" fmla="*/ 2286000 h 6886575"/>
              <a:gd name="connsiteX3" fmla="*/ 4648200 w 6315075"/>
              <a:gd name="connsiteY3" fmla="*/ 19050 h 6886575"/>
              <a:gd name="connsiteX4" fmla="*/ 1609725 w 6315075"/>
              <a:gd name="connsiteY4" fmla="*/ 9525 h 6886575"/>
              <a:gd name="connsiteX5" fmla="*/ 0 w 6315075"/>
              <a:gd name="connsiteY5" fmla="*/ 6877050 h 6886575"/>
              <a:gd name="connsiteX6" fmla="*/ 4181475 w 6315075"/>
              <a:gd name="connsiteY6" fmla="*/ 6867525 h 6886575"/>
              <a:gd name="connsiteX7" fmla="*/ 4191000 w 6315075"/>
              <a:gd name="connsiteY7" fmla="*/ 4048125 h 6886575"/>
              <a:gd name="connsiteX8" fmla="*/ 4400550 w 6315075"/>
              <a:gd name="connsiteY8" fmla="*/ 6877050 h 6886575"/>
              <a:gd name="connsiteX9" fmla="*/ 5305425 w 6315075"/>
              <a:gd name="connsiteY9" fmla="*/ 6877050 h 6886575"/>
              <a:gd name="connsiteX10" fmla="*/ 5524500 w 6315075"/>
              <a:gd name="connsiteY10" fmla="*/ 4057650 h 6886575"/>
              <a:gd name="connsiteX11" fmla="*/ 5534025 w 6315075"/>
              <a:gd name="connsiteY11" fmla="*/ 6867525 h 6886575"/>
              <a:gd name="connsiteX12" fmla="*/ 6315075 w 6315075"/>
              <a:gd name="connsiteY12" fmla="*/ 6886575 h 6886575"/>
              <a:gd name="connsiteX13" fmla="*/ 6305550 w 6315075"/>
              <a:gd name="connsiteY13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15075" h="6886575">
                <a:moveTo>
                  <a:pt x="6305550" y="0"/>
                </a:moveTo>
                <a:lnTo>
                  <a:pt x="5067300" y="0"/>
                </a:lnTo>
                <a:lnTo>
                  <a:pt x="4857750" y="2286000"/>
                </a:lnTo>
                <a:lnTo>
                  <a:pt x="4648200" y="19050"/>
                </a:lnTo>
                <a:lnTo>
                  <a:pt x="1609725" y="9525"/>
                </a:lnTo>
                <a:lnTo>
                  <a:pt x="0" y="6877050"/>
                </a:lnTo>
                <a:lnTo>
                  <a:pt x="4181475" y="6867525"/>
                </a:lnTo>
                <a:lnTo>
                  <a:pt x="4191000" y="4048125"/>
                </a:lnTo>
                <a:lnTo>
                  <a:pt x="4400550" y="6877050"/>
                </a:lnTo>
                <a:lnTo>
                  <a:pt x="5305425" y="6877050"/>
                </a:lnTo>
                <a:lnTo>
                  <a:pt x="5524500" y="4057650"/>
                </a:lnTo>
                <a:lnTo>
                  <a:pt x="5534025" y="6867525"/>
                </a:lnTo>
                <a:lnTo>
                  <a:pt x="6315075" y="6886575"/>
                </a:lnTo>
                <a:lnTo>
                  <a:pt x="630555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Freeform 12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Freeform 14"/>
          <p:cNvSpPr/>
          <p:nvPr userDrawn="1"/>
        </p:nvSpPr>
        <p:spPr>
          <a:xfrm>
            <a:off x="7605712" y="-19050"/>
            <a:ext cx="1485900" cy="6886575"/>
          </a:xfrm>
          <a:custGeom>
            <a:avLst/>
            <a:gdLst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5732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3827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86575"/>
              <a:gd name="connsiteX1" fmla="*/ 1485900 w 1485900"/>
              <a:gd name="connsiteY1" fmla="*/ 19050 h 6886575"/>
              <a:gd name="connsiteX2" fmla="*/ 1485900 w 1485900"/>
              <a:gd name="connsiteY2" fmla="*/ 6877050 h 6886575"/>
              <a:gd name="connsiteX3" fmla="*/ 1438275 w 1485900"/>
              <a:gd name="connsiteY3" fmla="*/ 6886575 h 6886575"/>
              <a:gd name="connsiteX4" fmla="*/ 0 w 14859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0" h="6886575">
                <a:moveTo>
                  <a:pt x="0" y="0"/>
                </a:moveTo>
                <a:lnTo>
                  <a:pt x="1485900" y="19050"/>
                </a:lnTo>
                <a:lnTo>
                  <a:pt x="1485900" y="6877050"/>
                </a:lnTo>
                <a:lnTo>
                  <a:pt x="1438275" y="6886575"/>
                </a:lnTo>
                <a:lnTo>
                  <a:pt x="0" y="0"/>
                </a:lnTo>
                <a:close/>
              </a:path>
            </a:pathLst>
          </a:custGeom>
          <a:solidFill>
            <a:srgbClr val="006C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8" y="440724"/>
            <a:ext cx="2270107" cy="66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03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Freeform 13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Freeform 16"/>
          <p:cNvSpPr/>
          <p:nvPr userDrawn="1"/>
        </p:nvSpPr>
        <p:spPr>
          <a:xfrm>
            <a:off x="8428264" y="0"/>
            <a:ext cx="3772445" cy="6853646"/>
          </a:xfrm>
          <a:custGeom>
            <a:avLst/>
            <a:gdLst>
              <a:gd name="connsiteX0" fmla="*/ 0 w 3753395"/>
              <a:gd name="connsiteY0" fmla="*/ 0 h 6853646"/>
              <a:gd name="connsiteX1" fmla="*/ 0 w 3753395"/>
              <a:gd name="connsiteY1" fmla="*/ 69669 h 6853646"/>
              <a:gd name="connsiteX2" fmla="*/ 1463040 w 3753395"/>
              <a:gd name="connsiteY2" fmla="*/ 6853646 h 6853646"/>
              <a:gd name="connsiteX3" fmla="*/ 3744686 w 3753395"/>
              <a:gd name="connsiteY3" fmla="*/ 6844937 h 6853646"/>
              <a:gd name="connsiteX4" fmla="*/ 3753395 w 3753395"/>
              <a:gd name="connsiteY4" fmla="*/ 0 h 6853646"/>
              <a:gd name="connsiteX5" fmla="*/ 0 w 3753395"/>
              <a:gd name="connsiteY5" fmla="*/ 0 h 6853646"/>
              <a:gd name="connsiteX0" fmla="*/ 0 w 3772445"/>
              <a:gd name="connsiteY0" fmla="*/ 0 h 6853646"/>
              <a:gd name="connsiteX1" fmla="*/ 19050 w 3772445"/>
              <a:gd name="connsiteY1" fmla="*/ 69669 h 6853646"/>
              <a:gd name="connsiteX2" fmla="*/ 1482090 w 3772445"/>
              <a:gd name="connsiteY2" fmla="*/ 6853646 h 6853646"/>
              <a:gd name="connsiteX3" fmla="*/ 3763736 w 3772445"/>
              <a:gd name="connsiteY3" fmla="*/ 6844937 h 6853646"/>
              <a:gd name="connsiteX4" fmla="*/ 3772445 w 3772445"/>
              <a:gd name="connsiteY4" fmla="*/ 0 h 6853646"/>
              <a:gd name="connsiteX5" fmla="*/ 0 w 3772445"/>
              <a:gd name="connsiteY5" fmla="*/ 0 h 685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2445" h="6853646">
                <a:moveTo>
                  <a:pt x="0" y="0"/>
                </a:moveTo>
                <a:lnTo>
                  <a:pt x="19050" y="69669"/>
                </a:lnTo>
                <a:lnTo>
                  <a:pt x="1482090" y="6853646"/>
                </a:lnTo>
                <a:lnTo>
                  <a:pt x="3763736" y="6844937"/>
                </a:lnTo>
                <a:lnTo>
                  <a:pt x="377244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tile tx="762000" ty="0" sx="80000" sy="8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9993085" y="9525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Freeform 20"/>
          <p:cNvSpPr/>
          <p:nvPr userDrawn="1"/>
        </p:nvSpPr>
        <p:spPr>
          <a:xfrm>
            <a:off x="8420099" y="1"/>
            <a:ext cx="1571625" cy="6877050"/>
          </a:xfrm>
          <a:custGeom>
            <a:avLst/>
            <a:gdLst>
              <a:gd name="connsiteX0" fmla="*/ 0 w 1562100"/>
              <a:gd name="connsiteY0" fmla="*/ 0 h 6877050"/>
              <a:gd name="connsiteX1" fmla="*/ 1562100 w 1562100"/>
              <a:gd name="connsiteY1" fmla="*/ 28575 h 6877050"/>
              <a:gd name="connsiteX2" fmla="*/ 1562100 w 1562100"/>
              <a:gd name="connsiteY2" fmla="*/ 6877050 h 6877050"/>
              <a:gd name="connsiteX3" fmla="*/ 1485900 w 1562100"/>
              <a:gd name="connsiteY3" fmla="*/ 6858000 h 6877050"/>
              <a:gd name="connsiteX4" fmla="*/ 0 w 1562100"/>
              <a:gd name="connsiteY4" fmla="*/ 0 h 6877050"/>
              <a:gd name="connsiteX0" fmla="*/ 0 w 1571625"/>
              <a:gd name="connsiteY0" fmla="*/ 0 h 6867525"/>
              <a:gd name="connsiteX1" fmla="*/ 1571625 w 1571625"/>
              <a:gd name="connsiteY1" fmla="*/ 19050 h 6867525"/>
              <a:gd name="connsiteX2" fmla="*/ 1571625 w 1571625"/>
              <a:gd name="connsiteY2" fmla="*/ 6867525 h 6867525"/>
              <a:gd name="connsiteX3" fmla="*/ 1495425 w 1571625"/>
              <a:gd name="connsiteY3" fmla="*/ 6848475 h 6867525"/>
              <a:gd name="connsiteX4" fmla="*/ 0 w 1571625"/>
              <a:gd name="connsiteY4" fmla="*/ 0 h 6867525"/>
              <a:gd name="connsiteX0" fmla="*/ 0 w 1571625"/>
              <a:gd name="connsiteY0" fmla="*/ 0 h 6877050"/>
              <a:gd name="connsiteX1" fmla="*/ 1571625 w 1571625"/>
              <a:gd name="connsiteY1" fmla="*/ 19050 h 6877050"/>
              <a:gd name="connsiteX2" fmla="*/ 1571625 w 1571625"/>
              <a:gd name="connsiteY2" fmla="*/ 6867525 h 6877050"/>
              <a:gd name="connsiteX3" fmla="*/ 1495425 w 1571625"/>
              <a:gd name="connsiteY3" fmla="*/ 6877050 h 6877050"/>
              <a:gd name="connsiteX4" fmla="*/ 0 w 1571625"/>
              <a:gd name="connsiteY4" fmla="*/ 0 h 6877050"/>
              <a:gd name="connsiteX0" fmla="*/ 0 w 1571625"/>
              <a:gd name="connsiteY0" fmla="*/ 0 h 6905625"/>
              <a:gd name="connsiteX1" fmla="*/ 1571625 w 1571625"/>
              <a:gd name="connsiteY1" fmla="*/ 19050 h 6905625"/>
              <a:gd name="connsiteX2" fmla="*/ 1571625 w 1571625"/>
              <a:gd name="connsiteY2" fmla="*/ 6905625 h 6905625"/>
              <a:gd name="connsiteX3" fmla="*/ 1495425 w 1571625"/>
              <a:gd name="connsiteY3" fmla="*/ 6877050 h 6905625"/>
              <a:gd name="connsiteX4" fmla="*/ 0 w 1571625"/>
              <a:gd name="connsiteY4" fmla="*/ 0 h 6905625"/>
              <a:gd name="connsiteX0" fmla="*/ 0 w 1571625"/>
              <a:gd name="connsiteY0" fmla="*/ 0 h 6886575"/>
              <a:gd name="connsiteX1" fmla="*/ 1571625 w 1571625"/>
              <a:gd name="connsiteY1" fmla="*/ 19050 h 6886575"/>
              <a:gd name="connsiteX2" fmla="*/ 1571625 w 1571625"/>
              <a:gd name="connsiteY2" fmla="*/ 6886575 h 6886575"/>
              <a:gd name="connsiteX3" fmla="*/ 1495425 w 1571625"/>
              <a:gd name="connsiteY3" fmla="*/ 6877050 h 6886575"/>
              <a:gd name="connsiteX4" fmla="*/ 0 w 1571625"/>
              <a:gd name="connsiteY4" fmla="*/ 0 h 6886575"/>
              <a:gd name="connsiteX0" fmla="*/ 0 w 1571625"/>
              <a:gd name="connsiteY0" fmla="*/ 0 h 6886575"/>
              <a:gd name="connsiteX1" fmla="*/ 1571625 w 1571625"/>
              <a:gd name="connsiteY1" fmla="*/ 19050 h 6886575"/>
              <a:gd name="connsiteX2" fmla="*/ 1571625 w 1571625"/>
              <a:gd name="connsiteY2" fmla="*/ 6886575 h 6886575"/>
              <a:gd name="connsiteX3" fmla="*/ 1495425 w 1571625"/>
              <a:gd name="connsiteY3" fmla="*/ 6877050 h 6886575"/>
              <a:gd name="connsiteX4" fmla="*/ 0 w 1571625"/>
              <a:gd name="connsiteY4" fmla="*/ 0 h 6886575"/>
              <a:gd name="connsiteX0" fmla="*/ 0 w 1571625"/>
              <a:gd name="connsiteY0" fmla="*/ 0 h 6877050"/>
              <a:gd name="connsiteX1" fmla="*/ 1571625 w 1571625"/>
              <a:gd name="connsiteY1" fmla="*/ 19050 h 6877050"/>
              <a:gd name="connsiteX2" fmla="*/ 1571625 w 1571625"/>
              <a:gd name="connsiteY2" fmla="*/ 6867525 h 6877050"/>
              <a:gd name="connsiteX3" fmla="*/ 1495425 w 1571625"/>
              <a:gd name="connsiteY3" fmla="*/ 6877050 h 6877050"/>
              <a:gd name="connsiteX4" fmla="*/ 0 w 1571625"/>
              <a:gd name="connsiteY4" fmla="*/ 0 h 6877050"/>
              <a:gd name="connsiteX0" fmla="*/ 0 w 1571625"/>
              <a:gd name="connsiteY0" fmla="*/ 0 h 6877050"/>
              <a:gd name="connsiteX1" fmla="*/ 1571625 w 1571625"/>
              <a:gd name="connsiteY1" fmla="*/ 19050 h 6877050"/>
              <a:gd name="connsiteX2" fmla="*/ 1571625 w 1571625"/>
              <a:gd name="connsiteY2" fmla="*/ 6867525 h 6877050"/>
              <a:gd name="connsiteX3" fmla="*/ 1495425 w 1571625"/>
              <a:gd name="connsiteY3" fmla="*/ 6877050 h 6877050"/>
              <a:gd name="connsiteX4" fmla="*/ 0 w 1571625"/>
              <a:gd name="connsiteY4" fmla="*/ 0 h 6877050"/>
              <a:gd name="connsiteX0" fmla="*/ 0 w 1571625"/>
              <a:gd name="connsiteY0" fmla="*/ 0 h 6877050"/>
              <a:gd name="connsiteX1" fmla="*/ 1571625 w 1571625"/>
              <a:gd name="connsiteY1" fmla="*/ 19050 h 6877050"/>
              <a:gd name="connsiteX2" fmla="*/ 1571625 w 1571625"/>
              <a:gd name="connsiteY2" fmla="*/ 6877050 h 6877050"/>
              <a:gd name="connsiteX3" fmla="*/ 1495425 w 1571625"/>
              <a:gd name="connsiteY3" fmla="*/ 6877050 h 6877050"/>
              <a:gd name="connsiteX4" fmla="*/ 0 w 1571625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625" h="6877050">
                <a:moveTo>
                  <a:pt x="0" y="0"/>
                </a:moveTo>
                <a:lnTo>
                  <a:pt x="1571625" y="19050"/>
                </a:lnTo>
                <a:lnTo>
                  <a:pt x="1571625" y="6877050"/>
                </a:lnTo>
                <a:lnTo>
                  <a:pt x="1495425" y="6877050"/>
                </a:lnTo>
                <a:lnTo>
                  <a:pt x="0" y="0"/>
                </a:lnTo>
                <a:close/>
              </a:path>
            </a:pathLst>
          </a:custGeom>
          <a:solidFill>
            <a:srgbClr val="006C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3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06060" y="978761"/>
            <a:ext cx="7451725" cy="466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SUB HEADING (24PT, UPPER CASE)</a:t>
            </a:r>
            <a:endParaRPr lang="en-US" dirty="0" smtClean="0"/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06060" y="326309"/>
            <a:ext cx="7452026" cy="736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HEADING (42PT, UPPER CASE)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6060" y="1729723"/>
            <a:ext cx="7451725" cy="401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INTRO HEADING 1 (20PT, ARIAL NARROW, UPPER CASE)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00211" y="2097682"/>
            <a:ext cx="7451725" cy="1729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Body copy (20pt, Arial) 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00211" y="4111606"/>
            <a:ext cx="7451725" cy="401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INTRO HEADING 2 (20PT, ARIAL NARROW, UPPER CASE)</a:t>
            </a:r>
          </a:p>
        </p:txBody>
      </p:sp>
      <p:sp>
        <p:nvSpPr>
          <p:cNvPr id="4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94362" y="4513254"/>
            <a:ext cx="7451725" cy="1729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Body copy (20pt, Arial) </a:t>
            </a:r>
          </a:p>
          <a:p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512095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Freeform 13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Freeform 16"/>
          <p:cNvSpPr/>
          <p:nvPr userDrawn="1"/>
        </p:nvSpPr>
        <p:spPr>
          <a:xfrm>
            <a:off x="7354113" y="3305957"/>
            <a:ext cx="4787765" cy="2843212"/>
          </a:xfrm>
          <a:custGeom>
            <a:avLst/>
            <a:gdLst>
              <a:gd name="connsiteX0" fmla="*/ 0 w 3753395"/>
              <a:gd name="connsiteY0" fmla="*/ 0 h 6853646"/>
              <a:gd name="connsiteX1" fmla="*/ 0 w 3753395"/>
              <a:gd name="connsiteY1" fmla="*/ 69669 h 6853646"/>
              <a:gd name="connsiteX2" fmla="*/ 1463040 w 3753395"/>
              <a:gd name="connsiteY2" fmla="*/ 6853646 h 6853646"/>
              <a:gd name="connsiteX3" fmla="*/ 3744686 w 3753395"/>
              <a:gd name="connsiteY3" fmla="*/ 6844937 h 6853646"/>
              <a:gd name="connsiteX4" fmla="*/ 3753395 w 3753395"/>
              <a:gd name="connsiteY4" fmla="*/ 0 h 6853646"/>
              <a:gd name="connsiteX5" fmla="*/ 0 w 3753395"/>
              <a:gd name="connsiteY5" fmla="*/ 0 h 6853646"/>
              <a:gd name="connsiteX0" fmla="*/ 0 w 3772445"/>
              <a:gd name="connsiteY0" fmla="*/ 0 h 6853646"/>
              <a:gd name="connsiteX1" fmla="*/ 19050 w 3772445"/>
              <a:gd name="connsiteY1" fmla="*/ 69669 h 6853646"/>
              <a:gd name="connsiteX2" fmla="*/ 1482090 w 3772445"/>
              <a:gd name="connsiteY2" fmla="*/ 6853646 h 6853646"/>
              <a:gd name="connsiteX3" fmla="*/ 3763736 w 3772445"/>
              <a:gd name="connsiteY3" fmla="*/ 6844937 h 6853646"/>
              <a:gd name="connsiteX4" fmla="*/ 3772445 w 3772445"/>
              <a:gd name="connsiteY4" fmla="*/ 0 h 6853646"/>
              <a:gd name="connsiteX5" fmla="*/ 0 w 3772445"/>
              <a:gd name="connsiteY5" fmla="*/ 0 h 685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2445" h="6853646">
                <a:moveTo>
                  <a:pt x="0" y="0"/>
                </a:moveTo>
                <a:lnTo>
                  <a:pt x="19050" y="69669"/>
                </a:lnTo>
                <a:lnTo>
                  <a:pt x="1482090" y="6853646"/>
                </a:lnTo>
                <a:lnTo>
                  <a:pt x="3763736" y="6844937"/>
                </a:lnTo>
                <a:lnTo>
                  <a:pt x="377244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06060" y="1046138"/>
            <a:ext cx="7451725" cy="46646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SUB HEADING (24PT, UPPER CASE)</a:t>
            </a:r>
            <a:endParaRPr lang="en-US" dirty="0" smtClean="0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06060" y="359998"/>
            <a:ext cx="7452026" cy="736956"/>
          </a:xfrm>
          <a:prstGeom prst="rect">
            <a:avLst/>
          </a:prstGeom>
        </p:spPr>
        <p:txBody>
          <a:bodyPr/>
          <a:lstStyle>
            <a:lvl1pPr>
              <a:defRPr sz="4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HEADING (42PT, UPPER CASE)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6060" y="1763411"/>
            <a:ext cx="7451725" cy="401647"/>
          </a:xfrm>
          <a:prstGeom prst="rect">
            <a:avLst/>
          </a:prstGeom>
        </p:spPr>
        <p:txBody>
          <a:bodyPr/>
          <a:lstStyle>
            <a:lvl1pPr>
              <a:defRPr sz="2000" b="1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INTRO HEADING (20PT, ARIAL NARROW, UPPER CASE)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00212" y="2384660"/>
            <a:ext cx="3236279" cy="2488554"/>
          </a:xfrm>
          <a:prstGeom prst="rect">
            <a:avLst/>
          </a:prstGeom>
        </p:spPr>
        <p:txBody>
          <a:bodyPr/>
          <a:lstStyle>
            <a:lvl1pPr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Body copy (20pt, Arial) 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21" name="Freeform 20"/>
          <p:cNvSpPr/>
          <p:nvPr userDrawn="1"/>
        </p:nvSpPr>
        <p:spPr>
          <a:xfrm>
            <a:off x="7471400" y="3291669"/>
            <a:ext cx="1968365" cy="2857500"/>
          </a:xfrm>
          <a:custGeom>
            <a:avLst/>
            <a:gdLst>
              <a:gd name="connsiteX0" fmla="*/ 0 w 1562100"/>
              <a:gd name="connsiteY0" fmla="*/ 0 h 6877050"/>
              <a:gd name="connsiteX1" fmla="*/ 1562100 w 1562100"/>
              <a:gd name="connsiteY1" fmla="*/ 28575 h 6877050"/>
              <a:gd name="connsiteX2" fmla="*/ 1562100 w 1562100"/>
              <a:gd name="connsiteY2" fmla="*/ 6877050 h 6877050"/>
              <a:gd name="connsiteX3" fmla="*/ 1485900 w 1562100"/>
              <a:gd name="connsiteY3" fmla="*/ 6858000 h 6877050"/>
              <a:gd name="connsiteX4" fmla="*/ 0 w 1562100"/>
              <a:gd name="connsiteY4" fmla="*/ 0 h 6877050"/>
              <a:gd name="connsiteX0" fmla="*/ 0 w 1571625"/>
              <a:gd name="connsiteY0" fmla="*/ 0 h 6867525"/>
              <a:gd name="connsiteX1" fmla="*/ 1571625 w 1571625"/>
              <a:gd name="connsiteY1" fmla="*/ 19050 h 6867525"/>
              <a:gd name="connsiteX2" fmla="*/ 1571625 w 1571625"/>
              <a:gd name="connsiteY2" fmla="*/ 6867525 h 6867525"/>
              <a:gd name="connsiteX3" fmla="*/ 1495425 w 1571625"/>
              <a:gd name="connsiteY3" fmla="*/ 6848475 h 6867525"/>
              <a:gd name="connsiteX4" fmla="*/ 0 w 1571625"/>
              <a:gd name="connsiteY4" fmla="*/ 0 h 6867525"/>
              <a:gd name="connsiteX0" fmla="*/ 0 w 1571625"/>
              <a:gd name="connsiteY0" fmla="*/ 0 h 6877050"/>
              <a:gd name="connsiteX1" fmla="*/ 1571625 w 1571625"/>
              <a:gd name="connsiteY1" fmla="*/ 19050 h 6877050"/>
              <a:gd name="connsiteX2" fmla="*/ 1571625 w 1571625"/>
              <a:gd name="connsiteY2" fmla="*/ 6867525 h 6877050"/>
              <a:gd name="connsiteX3" fmla="*/ 1495425 w 1571625"/>
              <a:gd name="connsiteY3" fmla="*/ 6877050 h 6877050"/>
              <a:gd name="connsiteX4" fmla="*/ 0 w 1571625"/>
              <a:gd name="connsiteY4" fmla="*/ 0 h 6877050"/>
              <a:gd name="connsiteX0" fmla="*/ 0 w 1571625"/>
              <a:gd name="connsiteY0" fmla="*/ 0 h 6905625"/>
              <a:gd name="connsiteX1" fmla="*/ 1571625 w 1571625"/>
              <a:gd name="connsiteY1" fmla="*/ 19050 h 6905625"/>
              <a:gd name="connsiteX2" fmla="*/ 1571625 w 1571625"/>
              <a:gd name="connsiteY2" fmla="*/ 6905625 h 6905625"/>
              <a:gd name="connsiteX3" fmla="*/ 1495425 w 1571625"/>
              <a:gd name="connsiteY3" fmla="*/ 6877050 h 6905625"/>
              <a:gd name="connsiteX4" fmla="*/ 0 w 1571625"/>
              <a:gd name="connsiteY4" fmla="*/ 0 h 6905625"/>
              <a:gd name="connsiteX0" fmla="*/ 0 w 1571625"/>
              <a:gd name="connsiteY0" fmla="*/ 0 h 6886575"/>
              <a:gd name="connsiteX1" fmla="*/ 1571625 w 1571625"/>
              <a:gd name="connsiteY1" fmla="*/ 19050 h 6886575"/>
              <a:gd name="connsiteX2" fmla="*/ 1571625 w 1571625"/>
              <a:gd name="connsiteY2" fmla="*/ 6886575 h 6886575"/>
              <a:gd name="connsiteX3" fmla="*/ 1495425 w 1571625"/>
              <a:gd name="connsiteY3" fmla="*/ 6877050 h 6886575"/>
              <a:gd name="connsiteX4" fmla="*/ 0 w 1571625"/>
              <a:gd name="connsiteY4" fmla="*/ 0 h 6886575"/>
              <a:gd name="connsiteX0" fmla="*/ 0 w 1571625"/>
              <a:gd name="connsiteY0" fmla="*/ 0 h 6886575"/>
              <a:gd name="connsiteX1" fmla="*/ 1571625 w 1571625"/>
              <a:gd name="connsiteY1" fmla="*/ 19050 h 6886575"/>
              <a:gd name="connsiteX2" fmla="*/ 1571625 w 1571625"/>
              <a:gd name="connsiteY2" fmla="*/ 6886575 h 6886575"/>
              <a:gd name="connsiteX3" fmla="*/ 1495425 w 1571625"/>
              <a:gd name="connsiteY3" fmla="*/ 6877050 h 6886575"/>
              <a:gd name="connsiteX4" fmla="*/ 0 w 1571625"/>
              <a:gd name="connsiteY4" fmla="*/ 0 h 6886575"/>
              <a:gd name="connsiteX0" fmla="*/ 0 w 1571625"/>
              <a:gd name="connsiteY0" fmla="*/ 0 h 6877050"/>
              <a:gd name="connsiteX1" fmla="*/ 1571625 w 1571625"/>
              <a:gd name="connsiteY1" fmla="*/ 19050 h 6877050"/>
              <a:gd name="connsiteX2" fmla="*/ 1571625 w 1571625"/>
              <a:gd name="connsiteY2" fmla="*/ 6867525 h 6877050"/>
              <a:gd name="connsiteX3" fmla="*/ 1495425 w 1571625"/>
              <a:gd name="connsiteY3" fmla="*/ 6877050 h 6877050"/>
              <a:gd name="connsiteX4" fmla="*/ 0 w 1571625"/>
              <a:gd name="connsiteY4" fmla="*/ 0 h 6877050"/>
              <a:gd name="connsiteX0" fmla="*/ 0 w 1571625"/>
              <a:gd name="connsiteY0" fmla="*/ 0 h 6877050"/>
              <a:gd name="connsiteX1" fmla="*/ 1571625 w 1571625"/>
              <a:gd name="connsiteY1" fmla="*/ 19050 h 6877050"/>
              <a:gd name="connsiteX2" fmla="*/ 1571625 w 1571625"/>
              <a:gd name="connsiteY2" fmla="*/ 6867525 h 6877050"/>
              <a:gd name="connsiteX3" fmla="*/ 1495425 w 1571625"/>
              <a:gd name="connsiteY3" fmla="*/ 6877050 h 6877050"/>
              <a:gd name="connsiteX4" fmla="*/ 0 w 1571625"/>
              <a:gd name="connsiteY4" fmla="*/ 0 h 6877050"/>
              <a:gd name="connsiteX0" fmla="*/ 0 w 1571625"/>
              <a:gd name="connsiteY0" fmla="*/ 0 h 6877050"/>
              <a:gd name="connsiteX1" fmla="*/ 1571625 w 1571625"/>
              <a:gd name="connsiteY1" fmla="*/ 19050 h 6877050"/>
              <a:gd name="connsiteX2" fmla="*/ 1571625 w 1571625"/>
              <a:gd name="connsiteY2" fmla="*/ 6877050 h 6877050"/>
              <a:gd name="connsiteX3" fmla="*/ 1495425 w 1571625"/>
              <a:gd name="connsiteY3" fmla="*/ 6877050 h 6877050"/>
              <a:gd name="connsiteX4" fmla="*/ 0 w 1571625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625" h="6877050">
                <a:moveTo>
                  <a:pt x="0" y="0"/>
                </a:moveTo>
                <a:lnTo>
                  <a:pt x="1571625" y="19050"/>
                </a:lnTo>
                <a:lnTo>
                  <a:pt x="1571625" y="6877050"/>
                </a:lnTo>
                <a:lnTo>
                  <a:pt x="1495425" y="6877050"/>
                </a:lnTo>
                <a:lnTo>
                  <a:pt x="0" y="0"/>
                </a:lnTo>
                <a:close/>
              </a:path>
            </a:pathLst>
          </a:custGeom>
          <a:solidFill>
            <a:srgbClr val="006C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Freeform 27"/>
          <p:cNvSpPr/>
          <p:nvPr userDrawn="1"/>
        </p:nvSpPr>
        <p:spPr>
          <a:xfrm flipH="1">
            <a:off x="7067774" y="3291669"/>
            <a:ext cx="2264454" cy="2857500"/>
          </a:xfrm>
          <a:custGeom>
            <a:avLst/>
            <a:gdLst>
              <a:gd name="connsiteX0" fmla="*/ 0 w 3753395"/>
              <a:gd name="connsiteY0" fmla="*/ 0 h 6853646"/>
              <a:gd name="connsiteX1" fmla="*/ 0 w 3753395"/>
              <a:gd name="connsiteY1" fmla="*/ 69669 h 6853646"/>
              <a:gd name="connsiteX2" fmla="*/ 1463040 w 3753395"/>
              <a:gd name="connsiteY2" fmla="*/ 6853646 h 6853646"/>
              <a:gd name="connsiteX3" fmla="*/ 3744686 w 3753395"/>
              <a:gd name="connsiteY3" fmla="*/ 6844937 h 6853646"/>
              <a:gd name="connsiteX4" fmla="*/ 3753395 w 3753395"/>
              <a:gd name="connsiteY4" fmla="*/ 0 h 6853646"/>
              <a:gd name="connsiteX5" fmla="*/ 0 w 3753395"/>
              <a:gd name="connsiteY5" fmla="*/ 0 h 6853646"/>
              <a:gd name="connsiteX0" fmla="*/ 0 w 3772445"/>
              <a:gd name="connsiteY0" fmla="*/ 0 h 6853646"/>
              <a:gd name="connsiteX1" fmla="*/ 19050 w 3772445"/>
              <a:gd name="connsiteY1" fmla="*/ 69669 h 6853646"/>
              <a:gd name="connsiteX2" fmla="*/ 1482090 w 3772445"/>
              <a:gd name="connsiteY2" fmla="*/ 6853646 h 6853646"/>
              <a:gd name="connsiteX3" fmla="*/ 3763736 w 3772445"/>
              <a:gd name="connsiteY3" fmla="*/ 6844937 h 6853646"/>
              <a:gd name="connsiteX4" fmla="*/ 3772445 w 3772445"/>
              <a:gd name="connsiteY4" fmla="*/ 0 h 6853646"/>
              <a:gd name="connsiteX5" fmla="*/ 0 w 3772445"/>
              <a:gd name="connsiteY5" fmla="*/ 0 h 6853646"/>
              <a:gd name="connsiteX0" fmla="*/ 2502709 w 6275154"/>
              <a:gd name="connsiteY0" fmla="*/ 0 h 6922875"/>
              <a:gd name="connsiteX1" fmla="*/ 2521759 w 6275154"/>
              <a:gd name="connsiteY1" fmla="*/ 69669 h 6922875"/>
              <a:gd name="connsiteX2" fmla="*/ 0 w 6275154"/>
              <a:gd name="connsiteY2" fmla="*/ 6922875 h 6922875"/>
              <a:gd name="connsiteX3" fmla="*/ 6266445 w 6275154"/>
              <a:gd name="connsiteY3" fmla="*/ 6844937 h 6922875"/>
              <a:gd name="connsiteX4" fmla="*/ 6275154 w 6275154"/>
              <a:gd name="connsiteY4" fmla="*/ 0 h 6922875"/>
              <a:gd name="connsiteX5" fmla="*/ 2502709 w 6275154"/>
              <a:gd name="connsiteY5" fmla="*/ 0 h 6922875"/>
              <a:gd name="connsiteX0" fmla="*/ 2516135 w 6275154"/>
              <a:gd name="connsiteY0" fmla="*/ 0 h 6922875"/>
              <a:gd name="connsiteX1" fmla="*/ 2521759 w 6275154"/>
              <a:gd name="connsiteY1" fmla="*/ 69669 h 6922875"/>
              <a:gd name="connsiteX2" fmla="*/ 0 w 6275154"/>
              <a:gd name="connsiteY2" fmla="*/ 6922875 h 6922875"/>
              <a:gd name="connsiteX3" fmla="*/ 6266445 w 6275154"/>
              <a:gd name="connsiteY3" fmla="*/ 6844937 h 6922875"/>
              <a:gd name="connsiteX4" fmla="*/ 6275154 w 6275154"/>
              <a:gd name="connsiteY4" fmla="*/ 0 h 6922875"/>
              <a:gd name="connsiteX5" fmla="*/ 2516135 w 6275154"/>
              <a:gd name="connsiteY5" fmla="*/ 0 h 692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5154" h="6922875">
                <a:moveTo>
                  <a:pt x="2516135" y="0"/>
                </a:moveTo>
                <a:lnTo>
                  <a:pt x="2521759" y="69669"/>
                </a:lnTo>
                <a:lnTo>
                  <a:pt x="0" y="6922875"/>
                </a:lnTo>
                <a:lnTo>
                  <a:pt x="6266445" y="6844937"/>
                </a:lnTo>
                <a:lnTo>
                  <a:pt x="6275154" y="0"/>
                </a:lnTo>
                <a:lnTo>
                  <a:pt x="2516135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59" y="6329169"/>
            <a:ext cx="1262009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67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876925" y="-19050"/>
            <a:ext cx="6315075" cy="689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Freeform 9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Freeform 13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19075" y="85725"/>
            <a:ext cx="2771775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Freeform 27"/>
          <p:cNvSpPr/>
          <p:nvPr userDrawn="1"/>
        </p:nvSpPr>
        <p:spPr>
          <a:xfrm flipH="1">
            <a:off x="-24304" y="-7280"/>
            <a:ext cx="12216304" cy="6865280"/>
          </a:xfrm>
          <a:custGeom>
            <a:avLst/>
            <a:gdLst>
              <a:gd name="connsiteX0" fmla="*/ 0 w 3753395"/>
              <a:gd name="connsiteY0" fmla="*/ 0 h 6853646"/>
              <a:gd name="connsiteX1" fmla="*/ 0 w 3753395"/>
              <a:gd name="connsiteY1" fmla="*/ 69669 h 6853646"/>
              <a:gd name="connsiteX2" fmla="*/ 1463040 w 3753395"/>
              <a:gd name="connsiteY2" fmla="*/ 6853646 h 6853646"/>
              <a:gd name="connsiteX3" fmla="*/ 3744686 w 3753395"/>
              <a:gd name="connsiteY3" fmla="*/ 6844937 h 6853646"/>
              <a:gd name="connsiteX4" fmla="*/ 3753395 w 3753395"/>
              <a:gd name="connsiteY4" fmla="*/ 0 h 6853646"/>
              <a:gd name="connsiteX5" fmla="*/ 0 w 3753395"/>
              <a:gd name="connsiteY5" fmla="*/ 0 h 6853646"/>
              <a:gd name="connsiteX0" fmla="*/ 0 w 3772445"/>
              <a:gd name="connsiteY0" fmla="*/ 0 h 6853646"/>
              <a:gd name="connsiteX1" fmla="*/ 19050 w 3772445"/>
              <a:gd name="connsiteY1" fmla="*/ 69669 h 6853646"/>
              <a:gd name="connsiteX2" fmla="*/ 1482090 w 3772445"/>
              <a:gd name="connsiteY2" fmla="*/ 6853646 h 6853646"/>
              <a:gd name="connsiteX3" fmla="*/ 3763736 w 3772445"/>
              <a:gd name="connsiteY3" fmla="*/ 6844937 h 6853646"/>
              <a:gd name="connsiteX4" fmla="*/ 3772445 w 3772445"/>
              <a:gd name="connsiteY4" fmla="*/ 0 h 6853646"/>
              <a:gd name="connsiteX5" fmla="*/ 0 w 3772445"/>
              <a:gd name="connsiteY5" fmla="*/ 0 h 6853646"/>
              <a:gd name="connsiteX0" fmla="*/ 2502709 w 6275154"/>
              <a:gd name="connsiteY0" fmla="*/ 0 h 6922875"/>
              <a:gd name="connsiteX1" fmla="*/ 2521759 w 6275154"/>
              <a:gd name="connsiteY1" fmla="*/ 69669 h 6922875"/>
              <a:gd name="connsiteX2" fmla="*/ 0 w 6275154"/>
              <a:gd name="connsiteY2" fmla="*/ 6922875 h 6922875"/>
              <a:gd name="connsiteX3" fmla="*/ 6266445 w 6275154"/>
              <a:gd name="connsiteY3" fmla="*/ 6844937 h 6922875"/>
              <a:gd name="connsiteX4" fmla="*/ 6275154 w 6275154"/>
              <a:gd name="connsiteY4" fmla="*/ 0 h 6922875"/>
              <a:gd name="connsiteX5" fmla="*/ 2502709 w 6275154"/>
              <a:gd name="connsiteY5" fmla="*/ 0 h 6922875"/>
              <a:gd name="connsiteX0" fmla="*/ 2516135 w 6275154"/>
              <a:gd name="connsiteY0" fmla="*/ 0 h 6922875"/>
              <a:gd name="connsiteX1" fmla="*/ 2521759 w 6275154"/>
              <a:gd name="connsiteY1" fmla="*/ 69669 h 6922875"/>
              <a:gd name="connsiteX2" fmla="*/ 0 w 6275154"/>
              <a:gd name="connsiteY2" fmla="*/ 6922875 h 6922875"/>
              <a:gd name="connsiteX3" fmla="*/ 6266445 w 6275154"/>
              <a:gd name="connsiteY3" fmla="*/ 6844937 h 6922875"/>
              <a:gd name="connsiteX4" fmla="*/ 6275154 w 6275154"/>
              <a:gd name="connsiteY4" fmla="*/ 0 h 6922875"/>
              <a:gd name="connsiteX5" fmla="*/ 2516135 w 6275154"/>
              <a:gd name="connsiteY5" fmla="*/ 0 h 6922875"/>
              <a:gd name="connsiteX0" fmla="*/ 2516135 w 6275154"/>
              <a:gd name="connsiteY0" fmla="*/ 0 h 6931594"/>
              <a:gd name="connsiteX1" fmla="*/ 2521759 w 6275154"/>
              <a:gd name="connsiteY1" fmla="*/ 69669 h 6931594"/>
              <a:gd name="connsiteX2" fmla="*/ 0 w 6275154"/>
              <a:gd name="connsiteY2" fmla="*/ 6922875 h 6931594"/>
              <a:gd name="connsiteX3" fmla="*/ 6266445 w 6275154"/>
              <a:gd name="connsiteY3" fmla="*/ 6931594 h 6931594"/>
              <a:gd name="connsiteX4" fmla="*/ 6275154 w 6275154"/>
              <a:gd name="connsiteY4" fmla="*/ 0 h 6931594"/>
              <a:gd name="connsiteX5" fmla="*/ 2516135 w 6275154"/>
              <a:gd name="connsiteY5" fmla="*/ 0 h 6931594"/>
              <a:gd name="connsiteX0" fmla="*/ 2516135 w 6275154"/>
              <a:gd name="connsiteY0" fmla="*/ 0 h 6931594"/>
              <a:gd name="connsiteX1" fmla="*/ 1254762 w 6275154"/>
              <a:gd name="connsiteY1" fmla="*/ 108183 h 6931594"/>
              <a:gd name="connsiteX2" fmla="*/ 0 w 6275154"/>
              <a:gd name="connsiteY2" fmla="*/ 6922875 h 6931594"/>
              <a:gd name="connsiteX3" fmla="*/ 6266445 w 6275154"/>
              <a:gd name="connsiteY3" fmla="*/ 6931594 h 6931594"/>
              <a:gd name="connsiteX4" fmla="*/ 6275154 w 6275154"/>
              <a:gd name="connsiteY4" fmla="*/ 0 h 6931594"/>
              <a:gd name="connsiteX5" fmla="*/ 2516135 w 6275154"/>
              <a:gd name="connsiteY5" fmla="*/ 0 h 6931594"/>
              <a:gd name="connsiteX0" fmla="*/ 4284913 w 8043932"/>
              <a:gd name="connsiteY0" fmla="*/ 0 h 6932504"/>
              <a:gd name="connsiteX1" fmla="*/ 3023540 w 8043932"/>
              <a:gd name="connsiteY1" fmla="*/ 108183 h 6932504"/>
              <a:gd name="connsiteX2" fmla="*/ 0 w 8043932"/>
              <a:gd name="connsiteY2" fmla="*/ 6932504 h 6932504"/>
              <a:gd name="connsiteX3" fmla="*/ 8035223 w 8043932"/>
              <a:gd name="connsiteY3" fmla="*/ 6931594 h 6932504"/>
              <a:gd name="connsiteX4" fmla="*/ 8043932 w 8043932"/>
              <a:gd name="connsiteY4" fmla="*/ 0 h 6932504"/>
              <a:gd name="connsiteX5" fmla="*/ 4284913 w 8043932"/>
              <a:gd name="connsiteY5" fmla="*/ 0 h 6932504"/>
              <a:gd name="connsiteX0" fmla="*/ 4284913 w 8043932"/>
              <a:gd name="connsiteY0" fmla="*/ 0 h 6932504"/>
              <a:gd name="connsiteX1" fmla="*/ 3023540 w 8043932"/>
              <a:gd name="connsiteY1" fmla="*/ 11898 h 6932504"/>
              <a:gd name="connsiteX2" fmla="*/ 0 w 8043932"/>
              <a:gd name="connsiteY2" fmla="*/ 6932504 h 6932504"/>
              <a:gd name="connsiteX3" fmla="*/ 8035223 w 8043932"/>
              <a:gd name="connsiteY3" fmla="*/ 6931594 h 6932504"/>
              <a:gd name="connsiteX4" fmla="*/ 8043932 w 8043932"/>
              <a:gd name="connsiteY4" fmla="*/ 0 h 6932504"/>
              <a:gd name="connsiteX5" fmla="*/ 4284913 w 8043932"/>
              <a:gd name="connsiteY5" fmla="*/ 0 h 6932504"/>
              <a:gd name="connsiteX0" fmla="*/ 4284913 w 8043932"/>
              <a:gd name="connsiteY0" fmla="*/ 0 h 6932504"/>
              <a:gd name="connsiteX1" fmla="*/ 3023540 w 8043932"/>
              <a:gd name="connsiteY1" fmla="*/ 2269 h 6932504"/>
              <a:gd name="connsiteX2" fmla="*/ 0 w 8043932"/>
              <a:gd name="connsiteY2" fmla="*/ 6932504 h 6932504"/>
              <a:gd name="connsiteX3" fmla="*/ 8035223 w 8043932"/>
              <a:gd name="connsiteY3" fmla="*/ 6931594 h 6932504"/>
              <a:gd name="connsiteX4" fmla="*/ 8043932 w 8043932"/>
              <a:gd name="connsiteY4" fmla="*/ 0 h 6932504"/>
              <a:gd name="connsiteX5" fmla="*/ 4284913 w 8043932"/>
              <a:gd name="connsiteY5" fmla="*/ 0 h 6932504"/>
              <a:gd name="connsiteX0" fmla="*/ 4284913 w 8043932"/>
              <a:gd name="connsiteY0" fmla="*/ 7359 h 6939863"/>
              <a:gd name="connsiteX1" fmla="*/ 6795 w 8043932"/>
              <a:gd name="connsiteY1" fmla="*/ 0 h 6939863"/>
              <a:gd name="connsiteX2" fmla="*/ 0 w 8043932"/>
              <a:gd name="connsiteY2" fmla="*/ 6939863 h 6939863"/>
              <a:gd name="connsiteX3" fmla="*/ 8035223 w 8043932"/>
              <a:gd name="connsiteY3" fmla="*/ 6938953 h 6939863"/>
              <a:gd name="connsiteX4" fmla="*/ 8043932 w 8043932"/>
              <a:gd name="connsiteY4" fmla="*/ 7359 h 6939863"/>
              <a:gd name="connsiteX5" fmla="*/ 4284913 w 8043932"/>
              <a:gd name="connsiteY5" fmla="*/ 7359 h 693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3932" h="6939863">
                <a:moveTo>
                  <a:pt x="4284913" y="7359"/>
                </a:moveTo>
                <a:lnTo>
                  <a:pt x="6795" y="0"/>
                </a:lnTo>
                <a:lnTo>
                  <a:pt x="0" y="6939863"/>
                </a:lnTo>
                <a:lnTo>
                  <a:pt x="8035223" y="6938953"/>
                </a:lnTo>
                <a:lnTo>
                  <a:pt x="8043932" y="7359"/>
                </a:lnTo>
                <a:lnTo>
                  <a:pt x="4284913" y="7359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Freeform 28"/>
          <p:cNvSpPr/>
          <p:nvPr userDrawn="1"/>
        </p:nvSpPr>
        <p:spPr>
          <a:xfrm rot="20447943">
            <a:off x="9301439" y="-744350"/>
            <a:ext cx="1562100" cy="8115342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Freeform 24"/>
          <p:cNvSpPr/>
          <p:nvPr userDrawn="1"/>
        </p:nvSpPr>
        <p:spPr>
          <a:xfrm>
            <a:off x="8277224" y="-9525"/>
            <a:ext cx="3914775" cy="6858000"/>
          </a:xfrm>
          <a:custGeom>
            <a:avLst/>
            <a:gdLst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5732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3827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86575"/>
              <a:gd name="connsiteX1" fmla="*/ 1485900 w 1485900"/>
              <a:gd name="connsiteY1" fmla="*/ 19050 h 6886575"/>
              <a:gd name="connsiteX2" fmla="*/ 1485900 w 1485900"/>
              <a:gd name="connsiteY2" fmla="*/ 6877050 h 6886575"/>
              <a:gd name="connsiteX3" fmla="*/ 1438275 w 1485900"/>
              <a:gd name="connsiteY3" fmla="*/ 6886575 h 6886575"/>
              <a:gd name="connsiteX4" fmla="*/ 0 w 1485900"/>
              <a:gd name="connsiteY4" fmla="*/ 0 h 6886575"/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38275 w 1485900"/>
              <a:gd name="connsiteY3" fmla="*/ 6877050 h 6877050"/>
              <a:gd name="connsiteX4" fmla="*/ 0 w 1485900"/>
              <a:gd name="connsiteY4" fmla="*/ 0 h 6877050"/>
              <a:gd name="connsiteX0" fmla="*/ 0 w 3914775"/>
              <a:gd name="connsiteY0" fmla="*/ 9525 h 6858000"/>
              <a:gd name="connsiteX1" fmla="*/ 3914775 w 3914775"/>
              <a:gd name="connsiteY1" fmla="*/ 0 h 6858000"/>
              <a:gd name="connsiteX2" fmla="*/ 3914775 w 3914775"/>
              <a:gd name="connsiteY2" fmla="*/ 6858000 h 6858000"/>
              <a:gd name="connsiteX3" fmla="*/ 3867150 w 3914775"/>
              <a:gd name="connsiteY3" fmla="*/ 6858000 h 6858000"/>
              <a:gd name="connsiteX4" fmla="*/ 0 w 3914775"/>
              <a:gd name="connsiteY4" fmla="*/ 95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4775" h="6858000">
                <a:moveTo>
                  <a:pt x="0" y="9525"/>
                </a:moveTo>
                <a:lnTo>
                  <a:pt x="3914775" y="0"/>
                </a:lnTo>
                <a:lnTo>
                  <a:pt x="3914775" y="6858000"/>
                </a:lnTo>
                <a:lnTo>
                  <a:pt x="3867150" y="6858000"/>
                </a:lnTo>
                <a:lnTo>
                  <a:pt x="0" y="9525"/>
                </a:lnTo>
                <a:close/>
              </a:path>
            </a:pathLst>
          </a:custGeom>
          <a:solidFill>
            <a:srgbClr val="006C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435" y="6300135"/>
            <a:ext cx="1267288" cy="36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3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876925" y="-19050"/>
            <a:ext cx="6315075" cy="689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Freeform 9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Freeform 13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19075" y="85725"/>
            <a:ext cx="2771775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Freeform 27"/>
          <p:cNvSpPr/>
          <p:nvPr userDrawn="1"/>
        </p:nvSpPr>
        <p:spPr>
          <a:xfrm flipH="1">
            <a:off x="-24304" y="-7280"/>
            <a:ext cx="12216304" cy="6865280"/>
          </a:xfrm>
          <a:custGeom>
            <a:avLst/>
            <a:gdLst>
              <a:gd name="connsiteX0" fmla="*/ 0 w 3753395"/>
              <a:gd name="connsiteY0" fmla="*/ 0 h 6853646"/>
              <a:gd name="connsiteX1" fmla="*/ 0 w 3753395"/>
              <a:gd name="connsiteY1" fmla="*/ 69669 h 6853646"/>
              <a:gd name="connsiteX2" fmla="*/ 1463040 w 3753395"/>
              <a:gd name="connsiteY2" fmla="*/ 6853646 h 6853646"/>
              <a:gd name="connsiteX3" fmla="*/ 3744686 w 3753395"/>
              <a:gd name="connsiteY3" fmla="*/ 6844937 h 6853646"/>
              <a:gd name="connsiteX4" fmla="*/ 3753395 w 3753395"/>
              <a:gd name="connsiteY4" fmla="*/ 0 h 6853646"/>
              <a:gd name="connsiteX5" fmla="*/ 0 w 3753395"/>
              <a:gd name="connsiteY5" fmla="*/ 0 h 6853646"/>
              <a:gd name="connsiteX0" fmla="*/ 0 w 3772445"/>
              <a:gd name="connsiteY0" fmla="*/ 0 h 6853646"/>
              <a:gd name="connsiteX1" fmla="*/ 19050 w 3772445"/>
              <a:gd name="connsiteY1" fmla="*/ 69669 h 6853646"/>
              <a:gd name="connsiteX2" fmla="*/ 1482090 w 3772445"/>
              <a:gd name="connsiteY2" fmla="*/ 6853646 h 6853646"/>
              <a:gd name="connsiteX3" fmla="*/ 3763736 w 3772445"/>
              <a:gd name="connsiteY3" fmla="*/ 6844937 h 6853646"/>
              <a:gd name="connsiteX4" fmla="*/ 3772445 w 3772445"/>
              <a:gd name="connsiteY4" fmla="*/ 0 h 6853646"/>
              <a:gd name="connsiteX5" fmla="*/ 0 w 3772445"/>
              <a:gd name="connsiteY5" fmla="*/ 0 h 6853646"/>
              <a:gd name="connsiteX0" fmla="*/ 2502709 w 6275154"/>
              <a:gd name="connsiteY0" fmla="*/ 0 h 6922875"/>
              <a:gd name="connsiteX1" fmla="*/ 2521759 w 6275154"/>
              <a:gd name="connsiteY1" fmla="*/ 69669 h 6922875"/>
              <a:gd name="connsiteX2" fmla="*/ 0 w 6275154"/>
              <a:gd name="connsiteY2" fmla="*/ 6922875 h 6922875"/>
              <a:gd name="connsiteX3" fmla="*/ 6266445 w 6275154"/>
              <a:gd name="connsiteY3" fmla="*/ 6844937 h 6922875"/>
              <a:gd name="connsiteX4" fmla="*/ 6275154 w 6275154"/>
              <a:gd name="connsiteY4" fmla="*/ 0 h 6922875"/>
              <a:gd name="connsiteX5" fmla="*/ 2502709 w 6275154"/>
              <a:gd name="connsiteY5" fmla="*/ 0 h 6922875"/>
              <a:gd name="connsiteX0" fmla="*/ 2516135 w 6275154"/>
              <a:gd name="connsiteY0" fmla="*/ 0 h 6922875"/>
              <a:gd name="connsiteX1" fmla="*/ 2521759 w 6275154"/>
              <a:gd name="connsiteY1" fmla="*/ 69669 h 6922875"/>
              <a:gd name="connsiteX2" fmla="*/ 0 w 6275154"/>
              <a:gd name="connsiteY2" fmla="*/ 6922875 h 6922875"/>
              <a:gd name="connsiteX3" fmla="*/ 6266445 w 6275154"/>
              <a:gd name="connsiteY3" fmla="*/ 6844937 h 6922875"/>
              <a:gd name="connsiteX4" fmla="*/ 6275154 w 6275154"/>
              <a:gd name="connsiteY4" fmla="*/ 0 h 6922875"/>
              <a:gd name="connsiteX5" fmla="*/ 2516135 w 6275154"/>
              <a:gd name="connsiteY5" fmla="*/ 0 h 6922875"/>
              <a:gd name="connsiteX0" fmla="*/ 2516135 w 6275154"/>
              <a:gd name="connsiteY0" fmla="*/ 0 h 6931594"/>
              <a:gd name="connsiteX1" fmla="*/ 2521759 w 6275154"/>
              <a:gd name="connsiteY1" fmla="*/ 69669 h 6931594"/>
              <a:gd name="connsiteX2" fmla="*/ 0 w 6275154"/>
              <a:gd name="connsiteY2" fmla="*/ 6922875 h 6931594"/>
              <a:gd name="connsiteX3" fmla="*/ 6266445 w 6275154"/>
              <a:gd name="connsiteY3" fmla="*/ 6931594 h 6931594"/>
              <a:gd name="connsiteX4" fmla="*/ 6275154 w 6275154"/>
              <a:gd name="connsiteY4" fmla="*/ 0 h 6931594"/>
              <a:gd name="connsiteX5" fmla="*/ 2516135 w 6275154"/>
              <a:gd name="connsiteY5" fmla="*/ 0 h 6931594"/>
              <a:gd name="connsiteX0" fmla="*/ 2516135 w 6275154"/>
              <a:gd name="connsiteY0" fmla="*/ 0 h 6931594"/>
              <a:gd name="connsiteX1" fmla="*/ 1254762 w 6275154"/>
              <a:gd name="connsiteY1" fmla="*/ 108183 h 6931594"/>
              <a:gd name="connsiteX2" fmla="*/ 0 w 6275154"/>
              <a:gd name="connsiteY2" fmla="*/ 6922875 h 6931594"/>
              <a:gd name="connsiteX3" fmla="*/ 6266445 w 6275154"/>
              <a:gd name="connsiteY3" fmla="*/ 6931594 h 6931594"/>
              <a:gd name="connsiteX4" fmla="*/ 6275154 w 6275154"/>
              <a:gd name="connsiteY4" fmla="*/ 0 h 6931594"/>
              <a:gd name="connsiteX5" fmla="*/ 2516135 w 6275154"/>
              <a:gd name="connsiteY5" fmla="*/ 0 h 6931594"/>
              <a:gd name="connsiteX0" fmla="*/ 4284913 w 8043932"/>
              <a:gd name="connsiteY0" fmla="*/ 0 h 6932504"/>
              <a:gd name="connsiteX1" fmla="*/ 3023540 w 8043932"/>
              <a:gd name="connsiteY1" fmla="*/ 108183 h 6932504"/>
              <a:gd name="connsiteX2" fmla="*/ 0 w 8043932"/>
              <a:gd name="connsiteY2" fmla="*/ 6932504 h 6932504"/>
              <a:gd name="connsiteX3" fmla="*/ 8035223 w 8043932"/>
              <a:gd name="connsiteY3" fmla="*/ 6931594 h 6932504"/>
              <a:gd name="connsiteX4" fmla="*/ 8043932 w 8043932"/>
              <a:gd name="connsiteY4" fmla="*/ 0 h 6932504"/>
              <a:gd name="connsiteX5" fmla="*/ 4284913 w 8043932"/>
              <a:gd name="connsiteY5" fmla="*/ 0 h 6932504"/>
              <a:gd name="connsiteX0" fmla="*/ 4284913 w 8043932"/>
              <a:gd name="connsiteY0" fmla="*/ 0 h 6932504"/>
              <a:gd name="connsiteX1" fmla="*/ 3023540 w 8043932"/>
              <a:gd name="connsiteY1" fmla="*/ 11898 h 6932504"/>
              <a:gd name="connsiteX2" fmla="*/ 0 w 8043932"/>
              <a:gd name="connsiteY2" fmla="*/ 6932504 h 6932504"/>
              <a:gd name="connsiteX3" fmla="*/ 8035223 w 8043932"/>
              <a:gd name="connsiteY3" fmla="*/ 6931594 h 6932504"/>
              <a:gd name="connsiteX4" fmla="*/ 8043932 w 8043932"/>
              <a:gd name="connsiteY4" fmla="*/ 0 h 6932504"/>
              <a:gd name="connsiteX5" fmla="*/ 4284913 w 8043932"/>
              <a:gd name="connsiteY5" fmla="*/ 0 h 6932504"/>
              <a:gd name="connsiteX0" fmla="*/ 4284913 w 8043932"/>
              <a:gd name="connsiteY0" fmla="*/ 0 h 6932504"/>
              <a:gd name="connsiteX1" fmla="*/ 3023540 w 8043932"/>
              <a:gd name="connsiteY1" fmla="*/ 2269 h 6932504"/>
              <a:gd name="connsiteX2" fmla="*/ 0 w 8043932"/>
              <a:gd name="connsiteY2" fmla="*/ 6932504 h 6932504"/>
              <a:gd name="connsiteX3" fmla="*/ 8035223 w 8043932"/>
              <a:gd name="connsiteY3" fmla="*/ 6931594 h 6932504"/>
              <a:gd name="connsiteX4" fmla="*/ 8043932 w 8043932"/>
              <a:gd name="connsiteY4" fmla="*/ 0 h 6932504"/>
              <a:gd name="connsiteX5" fmla="*/ 4284913 w 8043932"/>
              <a:gd name="connsiteY5" fmla="*/ 0 h 6932504"/>
              <a:gd name="connsiteX0" fmla="*/ 4284913 w 8043932"/>
              <a:gd name="connsiteY0" fmla="*/ 7359 h 6939863"/>
              <a:gd name="connsiteX1" fmla="*/ 6795 w 8043932"/>
              <a:gd name="connsiteY1" fmla="*/ 0 h 6939863"/>
              <a:gd name="connsiteX2" fmla="*/ 0 w 8043932"/>
              <a:gd name="connsiteY2" fmla="*/ 6939863 h 6939863"/>
              <a:gd name="connsiteX3" fmla="*/ 8035223 w 8043932"/>
              <a:gd name="connsiteY3" fmla="*/ 6938953 h 6939863"/>
              <a:gd name="connsiteX4" fmla="*/ 8043932 w 8043932"/>
              <a:gd name="connsiteY4" fmla="*/ 7359 h 6939863"/>
              <a:gd name="connsiteX5" fmla="*/ 4284913 w 8043932"/>
              <a:gd name="connsiteY5" fmla="*/ 7359 h 693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3932" h="6939863">
                <a:moveTo>
                  <a:pt x="4284913" y="7359"/>
                </a:moveTo>
                <a:lnTo>
                  <a:pt x="6795" y="0"/>
                </a:lnTo>
                <a:lnTo>
                  <a:pt x="0" y="6939863"/>
                </a:lnTo>
                <a:lnTo>
                  <a:pt x="8035223" y="6938953"/>
                </a:lnTo>
                <a:lnTo>
                  <a:pt x="8043932" y="7359"/>
                </a:lnTo>
                <a:lnTo>
                  <a:pt x="4284913" y="7359"/>
                </a:lnTo>
                <a:close/>
              </a:path>
            </a:pathLst>
          </a:custGeom>
          <a:blipFill dpi="0" rotWithShape="0">
            <a:blip r:embed="rId3"/>
            <a:srcRect/>
            <a:tile tx="0" ty="0" sx="25000" sy="25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Freeform 24"/>
          <p:cNvSpPr/>
          <p:nvPr userDrawn="1"/>
        </p:nvSpPr>
        <p:spPr>
          <a:xfrm flipV="1">
            <a:off x="7529168" y="3164378"/>
            <a:ext cx="4681882" cy="3657597"/>
          </a:xfrm>
          <a:custGeom>
            <a:avLst/>
            <a:gdLst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5732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3827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86575"/>
              <a:gd name="connsiteX1" fmla="*/ 1485900 w 1485900"/>
              <a:gd name="connsiteY1" fmla="*/ 19050 h 6886575"/>
              <a:gd name="connsiteX2" fmla="*/ 1485900 w 1485900"/>
              <a:gd name="connsiteY2" fmla="*/ 6877050 h 6886575"/>
              <a:gd name="connsiteX3" fmla="*/ 1438275 w 1485900"/>
              <a:gd name="connsiteY3" fmla="*/ 6886575 h 6886575"/>
              <a:gd name="connsiteX4" fmla="*/ 0 w 1485900"/>
              <a:gd name="connsiteY4" fmla="*/ 0 h 6886575"/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38275 w 1485900"/>
              <a:gd name="connsiteY3" fmla="*/ 6877050 h 6877050"/>
              <a:gd name="connsiteX4" fmla="*/ 0 w 1485900"/>
              <a:gd name="connsiteY4" fmla="*/ 0 h 6877050"/>
              <a:gd name="connsiteX0" fmla="*/ 0 w 3914775"/>
              <a:gd name="connsiteY0" fmla="*/ 9525 h 6858000"/>
              <a:gd name="connsiteX1" fmla="*/ 3914775 w 3914775"/>
              <a:gd name="connsiteY1" fmla="*/ 0 h 6858000"/>
              <a:gd name="connsiteX2" fmla="*/ 3914775 w 3914775"/>
              <a:gd name="connsiteY2" fmla="*/ 6858000 h 6858000"/>
              <a:gd name="connsiteX3" fmla="*/ 3867150 w 3914775"/>
              <a:gd name="connsiteY3" fmla="*/ 6858000 h 6858000"/>
              <a:gd name="connsiteX4" fmla="*/ 0 w 3914775"/>
              <a:gd name="connsiteY4" fmla="*/ 9525 h 6858000"/>
              <a:gd name="connsiteX0" fmla="*/ 0 w 3914775"/>
              <a:gd name="connsiteY0" fmla="*/ 9525 h 6930190"/>
              <a:gd name="connsiteX1" fmla="*/ 3914775 w 3914775"/>
              <a:gd name="connsiteY1" fmla="*/ 0 h 6930190"/>
              <a:gd name="connsiteX2" fmla="*/ 3914775 w 3914775"/>
              <a:gd name="connsiteY2" fmla="*/ 6858000 h 6930190"/>
              <a:gd name="connsiteX3" fmla="*/ 3906972 w 3914775"/>
              <a:gd name="connsiteY3" fmla="*/ 6930190 h 6930190"/>
              <a:gd name="connsiteX4" fmla="*/ 0 w 3914775"/>
              <a:gd name="connsiteY4" fmla="*/ 9525 h 693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4775" h="6930190">
                <a:moveTo>
                  <a:pt x="0" y="9525"/>
                </a:moveTo>
                <a:lnTo>
                  <a:pt x="3914775" y="0"/>
                </a:lnTo>
                <a:lnTo>
                  <a:pt x="3914775" y="6858000"/>
                </a:lnTo>
                <a:lnTo>
                  <a:pt x="3906972" y="6930190"/>
                </a:lnTo>
                <a:lnTo>
                  <a:pt x="0" y="9525"/>
                </a:lnTo>
                <a:close/>
              </a:path>
            </a:pathLst>
          </a:custGeom>
          <a:solidFill>
            <a:srgbClr val="006C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Freeform 28"/>
          <p:cNvSpPr/>
          <p:nvPr userDrawn="1"/>
        </p:nvSpPr>
        <p:spPr>
          <a:xfrm rot="3962384">
            <a:off x="9070353" y="2092690"/>
            <a:ext cx="1562100" cy="5853962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9629956" y="5278826"/>
            <a:ext cx="2309631" cy="1302845"/>
          </a:xfrm>
          <a:prstGeom prst="rect">
            <a:avLst/>
          </a:prstGeom>
        </p:spPr>
        <p:txBody>
          <a:bodyPr/>
          <a:lstStyle>
            <a:lvl1pPr>
              <a:defRPr sz="2000" b="1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Image caption (title case)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6314423"/>
            <a:ext cx="1267288" cy="36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6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D528-A8DE-45CD-889C-A9C74F75454C}" type="datetimeFigureOut">
              <a:rPr lang="en-AU" smtClean="0"/>
              <a:t>13/09/2018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7DAC-E56B-4649-875D-E20CA5142BE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583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20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2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monash-staging.hosted.exlibrisgroup.com/primo-explore/search?vid=MONUI&amp;lang=en_US&amp;sortby=ran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y9hvqruv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y9hvqruv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 smtClean="0"/>
              <a:t>Project update</a:t>
            </a:r>
          </a:p>
          <a:p>
            <a:r>
              <a:rPr lang="en-AU" dirty="0" smtClean="0"/>
              <a:t>Highlight future critical dates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 smtClean="0"/>
              <a:t>20180913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8808" y="1959606"/>
            <a:ext cx="6012467" cy="806094"/>
          </a:xfrm>
        </p:spPr>
        <p:txBody>
          <a:bodyPr/>
          <a:lstStyle/>
          <a:p>
            <a:r>
              <a:rPr lang="en-AU" dirty="0" smtClean="0"/>
              <a:t>Primo UX review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 smtClean="0"/>
              <a:t>Rachelle Orodio &amp; Megan Lee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09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1908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2"/>
          <p:cNvSpPr>
            <a:spLocks noGrp="1"/>
          </p:cNvSpPr>
          <p:nvPr>
            <p:ph type="subTitle" idx="1"/>
          </p:nvPr>
        </p:nvSpPr>
        <p:spPr>
          <a:xfrm>
            <a:off x="658368" y="548640"/>
            <a:ext cx="10881360" cy="1088136"/>
          </a:xfrm>
        </p:spPr>
        <p:txBody>
          <a:bodyPr/>
          <a:lstStyle/>
          <a:p>
            <a:pPr algn="l"/>
            <a:r>
              <a:rPr lang="en-AU" sz="6600" dirty="0">
                <a:solidFill>
                  <a:schemeClr val="tx1"/>
                </a:solidFill>
              </a:rPr>
              <a:t>From data logs and analytics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652272" y="1636776"/>
            <a:ext cx="10814304" cy="45811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2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1" indent="-360000">
              <a:lnSpc>
                <a:spcPct val="100000"/>
              </a:lnSpc>
              <a:spcAft>
                <a:spcPts val="500"/>
              </a:spcAft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3.4 million searches were run in Primo between July 2016 and June 2017</a:t>
            </a:r>
          </a:p>
          <a:p>
            <a:pPr marL="360000" lvl="1" indent="-360000">
              <a:lnSpc>
                <a:spcPct val="100000"/>
              </a:lnSpc>
              <a:spcAft>
                <a:spcPts val="500"/>
              </a:spcAft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Only 15% of user sign into Primo</a:t>
            </a:r>
          </a:p>
          <a:p>
            <a:pPr marL="360000" lvl="1" indent="-360000">
              <a:lnSpc>
                <a:spcPct val="100000"/>
              </a:lnSpc>
              <a:spcAft>
                <a:spcPts val="500"/>
              </a:spcAft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97.5% of the searches are run in the basic search screen</a:t>
            </a:r>
          </a:p>
          <a:p>
            <a:pPr marL="360000" lvl="1" indent="-360000">
              <a:lnSpc>
                <a:spcPct val="100000"/>
              </a:lnSpc>
              <a:spcAft>
                <a:spcPts val="500"/>
              </a:spcAft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98.5% of searches are run against the ‘All collections’ scope</a:t>
            </a:r>
          </a:p>
          <a:p>
            <a:pPr marL="360000" lvl="1" indent="-360000">
              <a:lnSpc>
                <a:spcPct val="100000"/>
              </a:lnSpc>
              <a:spcAft>
                <a:spcPts val="500"/>
              </a:spcAft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Less than 1% of user select Library collections, Online articles or the Rare book collections scope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7672" y="5695904"/>
            <a:ext cx="1988992" cy="1044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964" y="6143592"/>
            <a:ext cx="971480" cy="5039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8944" y="5675312"/>
            <a:ext cx="751838" cy="97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7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1908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2"/>
          <p:cNvSpPr>
            <a:spLocks noGrp="1"/>
          </p:cNvSpPr>
          <p:nvPr>
            <p:ph type="subTitle" idx="1"/>
          </p:nvPr>
        </p:nvSpPr>
        <p:spPr>
          <a:xfrm>
            <a:off x="658368" y="548640"/>
            <a:ext cx="10881360" cy="1088136"/>
          </a:xfrm>
        </p:spPr>
        <p:txBody>
          <a:bodyPr/>
          <a:lstStyle/>
          <a:p>
            <a:pPr algn="l"/>
            <a:r>
              <a:rPr lang="en-AU" sz="6600" dirty="0">
                <a:solidFill>
                  <a:schemeClr val="tx1"/>
                </a:solidFill>
              </a:rPr>
              <a:t>From data logs and analytics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04825"/>
              </p:ext>
            </p:extLst>
          </p:nvPr>
        </p:nvGraphicFramePr>
        <p:xfrm>
          <a:off x="919352" y="1512379"/>
          <a:ext cx="8023479" cy="503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54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1908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2"/>
          <p:cNvSpPr>
            <a:spLocks noGrp="1"/>
          </p:cNvSpPr>
          <p:nvPr>
            <p:ph type="subTitle" idx="1"/>
          </p:nvPr>
        </p:nvSpPr>
        <p:spPr>
          <a:xfrm>
            <a:off x="658368" y="548640"/>
            <a:ext cx="10881360" cy="1088136"/>
          </a:xfrm>
        </p:spPr>
        <p:txBody>
          <a:bodyPr/>
          <a:lstStyle/>
          <a:p>
            <a:pPr algn="l"/>
            <a:r>
              <a:rPr lang="en-AU" sz="6600" dirty="0">
                <a:solidFill>
                  <a:schemeClr val="tx1"/>
                </a:solidFill>
              </a:rPr>
              <a:t>From data logs and analytics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652272" y="1636776"/>
            <a:ext cx="10814304" cy="45811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2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1" indent="-360000">
              <a:lnSpc>
                <a:spcPct val="100000"/>
              </a:lnSpc>
              <a:spcAft>
                <a:spcPts val="500"/>
              </a:spcAft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Users refined their search results using facets in 17% of searches</a:t>
            </a:r>
          </a:p>
          <a:p>
            <a:pPr marL="360000" lvl="1" indent="-360000">
              <a:lnSpc>
                <a:spcPct val="100000"/>
              </a:lnSpc>
              <a:spcAft>
                <a:spcPts val="500"/>
              </a:spcAft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45% of facet use was use of the Top level facet (Peer reviewed | Full text online | Available in Library)</a:t>
            </a:r>
          </a:p>
          <a:p>
            <a:pPr marL="360000" lvl="1" indent="-360000">
              <a:lnSpc>
                <a:spcPct val="100000"/>
              </a:lnSpc>
              <a:spcAft>
                <a:spcPts val="500"/>
              </a:spcAft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3 facets account for 92% of facet use; Top level, Resource Type, Date Slider</a:t>
            </a:r>
          </a:p>
          <a:p>
            <a:pPr marL="360000" lvl="1" indent="-360000">
              <a:lnSpc>
                <a:spcPct val="100000"/>
              </a:lnSpc>
              <a:spcAft>
                <a:spcPts val="500"/>
              </a:spcAft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96.5% of users don’t re-sort their search results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672" y="5695904"/>
            <a:ext cx="1988992" cy="1044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223" y="5908312"/>
            <a:ext cx="1425063" cy="739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8944" y="5675312"/>
            <a:ext cx="751838" cy="97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4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1908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2"/>
          <p:cNvSpPr>
            <a:spLocks noGrp="1"/>
          </p:cNvSpPr>
          <p:nvPr>
            <p:ph type="subTitle" idx="1"/>
          </p:nvPr>
        </p:nvSpPr>
        <p:spPr>
          <a:xfrm>
            <a:off x="658368" y="548640"/>
            <a:ext cx="10881360" cy="1088136"/>
          </a:xfrm>
        </p:spPr>
        <p:txBody>
          <a:bodyPr/>
          <a:lstStyle/>
          <a:p>
            <a:pPr algn="l"/>
            <a:r>
              <a:rPr lang="en-AU" sz="6600" dirty="0">
                <a:solidFill>
                  <a:schemeClr val="tx1"/>
                </a:solidFill>
              </a:rPr>
              <a:t>From data logs and analytics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630780"/>
              </p:ext>
            </p:extLst>
          </p:nvPr>
        </p:nvGraphicFramePr>
        <p:xfrm>
          <a:off x="777240" y="1728221"/>
          <a:ext cx="9774936" cy="4558279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4480560">
                  <a:extLst>
                    <a:ext uri="{9D8B030D-6E8A-4147-A177-3AD203B41FA5}">
                      <a16:colId xmlns:a16="http://schemas.microsoft.com/office/drawing/2014/main" val="2405913552"/>
                    </a:ext>
                  </a:extLst>
                </a:gridCol>
                <a:gridCol w="2615184">
                  <a:extLst>
                    <a:ext uri="{9D8B030D-6E8A-4147-A177-3AD203B41FA5}">
                      <a16:colId xmlns:a16="http://schemas.microsoft.com/office/drawing/2014/main" val="3666779085"/>
                    </a:ext>
                  </a:extLst>
                </a:gridCol>
                <a:gridCol w="2679192">
                  <a:extLst>
                    <a:ext uri="{9D8B030D-6E8A-4147-A177-3AD203B41FA5}">
                      <a16:colId xmlns:a16="http://schemas.microsoft.com/office/drawing/2014/main" val="1762304764"/>
                    </a:ext>
                  </a:extLst>
                </a:gridCol>
              </a:tblGrid>
              <a:tr h="786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Words used in Primo search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Percentage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Count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9400778"/>
                  </a:ext>
                </a:extLst>
              </a:tr>
              <a:tr h="281948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2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15.901%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138,559 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6620306"/>
                  </a:ext>
                </a:extLst>
              </a:tr>
              <a:tr h="281948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3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15.410%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134,284 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0014490"/>
                  </a:ext>
                </a:extLst>
              </a:tr>
              <a:tr h="281948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4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13.114%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114,281 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4407204"/>
                  </a:ext>
                </a:extLst>
              </a:tr>
              <a:tr h="281948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5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9.113%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79,415 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8046348"/>
                  </a:ext>
                </a:extLst>
              </a:tr>
              <a:tr h="281948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1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6.424%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55,981 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0755115"/>
                  </a:ext>
                </a:extLst>
              </a:tr>
              <a:tr h="281948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6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5.651%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49,244 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9463362"/>
                  </a:ext>
                </a:extLst>
              </a:tr>
              <a:tr h="281948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7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3.677%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32,043 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9330987"/>
                  </a:ext>
                </a:extLst>
              </a:tr>
              <a:tr h="281948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54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3.199%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27,879 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5678171"/>
                  </a:ext>
                </a:extLst>
              </a:tr>
              <a:tr h="281948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51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2.870%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25,009 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5418470"/>
                  </a:ext>
                </a:extLst>
              </a:tr>
              <a:tr h="281948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56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2.796%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24,367 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6631346"/>
                  </a:ext>
                </a:extLst>
              </a:tr>
              <a:tr h="281948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53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2.794%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24,349 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6427734"/>
                  </a:ext>
                </a:extLst>
              </a:tr>
              <a:tr h="281948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57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2.737%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23,851 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1983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4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1908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2"/>
          <p:cNvSpPr>
            <a:spLocks noGrp="1"/>
          </p:cNvSpPr>
          <p:nvPr>
            <p:ph type="subTitle" idx="1"/>
          </p:nvPr>
        </p:nvSpPr>
        <p:spPr>
          <a:xfrm>
            <a:off x="658368" y="548640"/>
            <a:ext cx="10881360" cy="1088136"/>
          </a:xfrm>
        </p:spPr>
        <p:txBody>
          <a:bodyPr/>
          <a:lstStyle/>
          <a:p>
            <a:pPr algn="l"/>
            <a:r>
              <a:rPr lang="en-AU" sz="6600" dirty="0">
                <a:solidFill>
                  <a:schemeClr val="tx1"/>
                </a:solidFill>
              </a:rPr>
              <a:t>From data logs and analytics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652272" y="1636776"/>
            <a:ext cx="10814304" cy="45811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2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1" indent="-360000">
              <a:lnSpc>
                <a:spcPct val="100000"/>
              </a:lnSpc>
              <a:spcAft>
                <a:spcPts val="500"/>
              </a:spcAft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44% of user searches are between two to four words long.</a:t>
            </a:r>
          </a:p>
          <a:p>
            <a:pPr marL="360000" lvl="1" indent="-360000">
              <a:lnSpc>
                <a:spcPct val="100000"/>
              </a:lnSpc>
              <a:spcAft>
                <a:spcPts val="500"/>
              </a:spcAft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When users search in Primo, 60% of users enter a keyword search of five words or under, while 14% enter a search that includes fifty words or more</a:t>
            </a:r>
          </a:p>
          <a:p>
            <a:pPr marL="360000" lvl="1" indent="-360000">
              <a:lnSpc>
                <a:spcPct val="100000"/>
              </a:lnSpc>
              <a:spcAft>
                <a:spcPts val="500"/>
              </a:spcAft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Only 1.13% of searches provide no search results</a:t>
            </a:r>
          </a:p>
          <a:p>
            <a:pPr marL="360000" lvl="1" indent="-360000">
              <a:lnSpc>
                <a:spcPct val="100000"/>
              </a:lnSpc>
              <a:spcAft>
                <a:spcPts val="500"/>
              </a:spcAft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The most unsuccessful searches are searches for ISBN/ISSN (8.5%)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7672" y="5695904"/>
            <a:ext cx="1988992" cy="1044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3223" y="5908312"/>
            <a:ext cx="1425063" cy="739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8944" y="5675312"/>
            <a:ext cx="751838" cy="97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1908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2"/>
          <p:cNvSpPr>
            <a:spLocks noGrp="1"/>
          </p:cNvSpPr>
          <p:nvPr>
            <p:ph type="subTitle" idx="1"/>
          </p:nvPr>
        </p:nvSpPr>
        <p:spPr>
          <a:xfrm>
            <a:off x="658368" y="548640"/>
            <a:ext cx="10881360" cy="1088136"/>
          </a:xfrm>
        </p:spPr>
        <p:txBody>
          <a:bodyPr/>
          <a:lstStyle/>
          <a:p>
            <a:pPr algn="l"/>
            <a:r>
              <a:rPr lang="en-AU" sz="6600" dirty="0">
                <a:solidFill>
                  <a:schemeClr val="tx1"/>
                </a:solidFill>
              </a:rPr>
              <a:t>From </a:t>
            </a:r>
            <a:r>
              <a:rPr lang="en-AU" sz="6600" dirty="0" smtClean="0">
                <a:solidFill>
                  <a:schemeClr val="tx1"/>
                </a:solidFill>
              </a:rPr>
              <a:t>usability testing</a:t>
            </a:r>
            <a:endParaRPr lang="en-AU" sz="6600" dirty="0">
              <a:solidFill>
                <a:schemeClr val="tx1"/>
              </a:solidFill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652272" y="1636776"/>
            <a:ext cx="10814304" cy="45811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2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Aft>
                <a:spcPts val="500"/>
              </a:spcAft>
              <a:buNone/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A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study</a:t>
            </a:r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users ranked discovery interfaces in the following order:</a:t>
            </a:r>
          </a:p>
          <a:p>
            <a:pPr marL="514350" indent="-514350">
              <a:spcAft>
                <a:spcPts val="500"/>
              </a:spcAft>
              <a:buFont typeface="+mj-lt"/>
              <a:buAutoNum type="arabicPeriod"/>
            </a:pPr>
            <a:r>
              <a:rPr lang="en-A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first preference is Google and </a:t>
            </a:r>
            <a:r>
              <a:rPr lang="en-A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discipline specific databases like </a:t>
            </a:r>
            <a:r>
              <a:rPr lang="en-A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EBSCO/Proquest</a:t>
            </a:r>
          </a:p>
          <a:p>
            <a:pPr marL="514350" indent="-514350">
              <a:spcAft>
                <a:spcPts val="500"/>
              </a:spcAft>
              <a:buFont typeface="+mj-lt"/>
              <a:buAutoNum type="arabicPeriod"/>
            </a:pPr>
            <a:r>
              <a:rPr lang="en-A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A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</a:t>
            </a:r>
            <a:r>
              <a:rPr lang="en-A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preference is </a:t>
            </a:r>
            <a:r>
              <a:rPr lang="en-AU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Google </a:t>
            </a:r>
            <a:r>
              <a:rPr lang="en-AU" sz="3200" dirty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Scholar &amp; Wikipedia </a:t>
            </a:r>
            <a:r>
              <a:rPr lang="en-AU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and</a:t>
            </a:r>
            <a:endParaRPr lang="en-AU" sz="3200" dirty="0">
              <a:solidFill>
                <a:schemeClr val="tx1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  <a:p>
            <a:pPr marL="514350" indent="-514350">
              <a:spcAft>
                <a:spcPts val="500"/>
              </a:spcAft>
              <a:buFont typeface="+mj-lt"/>
              <a:buAutoNum type="arabicPeriod"/>
            </a:pPr>
            <a:r>
              <a:rPr lang="en-A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Primo is their third choice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976" y="5412889"/>
            <a:ext cx="2834141" cy="131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1908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2"/>
          <p:cNvSpPr>
            <a:spLocks noGrp="1"/>
          </p:cNvSpPr>
          <p:nvPr>
            <p:ph type="subTitle" idx="1"/>
          </p:nvPr>
        </p:nvSpPr>
        <p:spPr>
          <a:xfrm>
            <a:off x="658368" y="548640"/>
            <a:ext cx="10881360" cy="1088136"/>
          </a:xfrm>
        </p:spPr>
        <p:txBody>
          <a:bodyPr/>
          <a:lstStyle/>
          <a:p>
            <a:pPr algn="l"/>
            <a:r>
              <a:rPr lang="en-AU" sz="6600" dirty="0">
                <a:solidFill>
                  <a:schemeClr val="tx1"/>
                </a:solidFill>
              </a:rPr>
              <a:t>From </a:t>
            </a:r>
            <a:r>
              <a:rPr lang="en-AU" sz="6600" dirty="0" smtClean="0">
                <a:solidFill>
                  <a:schemeClr val="tx1"/>
                </a:solidFill>
              </a:rPr>
              <a:t>usability testing</a:t>
            </a:r>
            <a:endParaRPr lang="en-AU" sz="6600" dirty="0">
              <a:solidFill>
                <a:schemeClr val="tx1"/>
              </a:solidFill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652272" y="2039112"/>
            <a:ext cx="10814304" cy="41788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2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Aft>
                <a:spcPts val="500"/>
              </a:spcAft>
              <a:buNone/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When users need </a:t>
            </a: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authoritative information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their search preferences change slightly;</a:t>
            </a:r>
          </a:p>
          <a:p>
            <a:pPr marL="514350" lvl="2" indent="-514350">
              <a:buFont typeface="+mj-lt"/>
              <a:buAutoNum type="arabicPeriod"/>
            </a:pPr>
            <a:r>
              <a:rPr lang="en-AU" sz="3200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First </a:t>
            </a:r>
            <a:r>
              <a:rPr lang="en-AU" sz="3200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preference</a:t>
            </a:r>
            <a:r>
              <a:rPr lang="en-AU" sz="3200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 is Google </a:t>
            </a:r>
            <a:r>
              <a:rPr lang="en-AU" sz="3200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Scholar &amp; discipline specific </a:t>
            </a:r>
            <a:r>
              <a:rPr lang="en-AU" sz="3200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databases</a:t>
            </a:r>
          </a:p>
          <a:p>
            <a:pPr marL="514350" lvl="2" indent="-514350">
              <a:buFont typeface="+mj-lt"/>
              <a:buAutoNum type="arabicPeriod"/>
            </a:pPr>
            <a:r>
              <a:rPr lang="en-AU" sz="3200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Second is </a:t>
            </a:r>
            <a:r>
              <a:rPr lang="en-AU" sz="3200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Primo</a:t>
            </a:r>
          </a:p>
          <a:p>
            <a:pPr marL="0" lvl="1" indent="0">
              <a:lnSpc>
                <a:spcPct val="100000"/>
              </a:lnSpc>
              <a:spcAft>
                <a:spcPts val="500"/>
              </a:spcAft>
              <a:buNone/>
            </a:pP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976" y="5412889"/>
            <a:ext cx="2834141" cy="131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0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subTitle" idx="1"/>
          </p:nvPr>
        </p:nvSpPr>
        <p:spPr>
          <a:xfrm>
            <a:off x="658368" y="548640"/>
            <a:ext cx="10881360" cy="1088136"/>
          </a:xfrm>
        </p:spPr>
        <p:txBody>
          <a:bodyPr/>
          <a:lstStyle/>
          <a:p>
            <a:pPr algn="l"/>
            <a:r>
              <a:rPr lang="en-AU" sz="6600" dirty="0" smtClean="0">
                <a:solidFill>
                  <a:schemeClr val="tx1"/>
                </a:solidFill>
              </a:rPr>
              <a:t>From usability testing</a:t>
            </a:r>
            <a:endParaRPr lang="en-AU" sz="6600" dirty="0">
              <a:solidFill>
                <a:schemeClr val="tx1"/>
              </a:solidFill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652272" y="1636776"/>
            <a:ext cx="10814304" cy="47114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2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AU" sz="2800" dirty="0"/>
              <a:t>Of these users, </a:t>
            </a:r>
          </a:p>
          <a:p>
            <a:pPr marL="457200" lvl="2" indent="-457200"/>
            <a:r>
              <a:rPr lang="en-AU" sz="2800" b="1" dirty="0"/>
              <a:t>2 use it daily</a:t>
            </a:r>
            <a:r>
              <a:rPr lang="en-AU" sz="2800" dirty="0"/>
              <a:t>, 3 use it weekly and the remaining 3 monthly</a:t>
            </a:r>
          </a:p>
          <a:p>
            <a:pPr marL="457200" lvl="2" indent="-457200"/>
            <a:r>
              <a:rPr lang="en-AU" sz="2800" dirty="0"/>
              <a:t>4 said they often find information, 2 always find something useful, 1 occasionally does and 1 says it’s only sometimes they find useful information</a:t>
            </a:r>
          </a:p>
          <a:p>
            <a:pPr marL="457200" lvl="2" indent="-457200"/>
            <a:r>
              <a:rPr lang="en-AU" sz="2800" dirty="0"/>
              <a:t>2 users said they use the </a:t>
            </a:r>
            <a:r>
              <a:rPr lang="en-AU" sz="2800" i="1" dirty="0"/>
              <a:t>sign-in</a:t>
            </a:r>
            <a:r>
              <a:rPr lang="en-AU" sz="2800" dirty="0"/>
              <a:t> feature daily</a:t>
            </a:r>
          </a:p>
          <a:p>
            <a:pPr marL="457200" lvl="2" indent="-457200"/>
            <a:r>
              <a:rPr lang="en-AU" sz="2800" dirty="0"/>
              <a:t>6 users sort their results by date</a:t>
            </a:r>
          </a:p>
          <a:p>
            <a:pPr marL="457200" lvl="2" indent="-457200"/>
            <a:r>
              <a:rPr lang="en-AU" sz="2800" b="1" dirty="0"/>
              <a:t>4 users hadn’t </a:t>
            </a:r>
            <a:r>
              <a:rPr lang="en-AU" sz="2800" dirty="0"/>
              <a:t>previously used the </a:t>
            </a:r>
            <a:r>
              <a:rPr lang="en-AU" sz="2800" i="1" dirty="0"/>
              <a:t>My Loans</a:t>
            </a:r>
            <a:r>
              <a:rPr lang="en-AU" sz="2800" dirty="0"/>
              <a:t> to check fines, </a:t>
            </a:r>
            <a:r>
              <a:rPr lang="en-AU" sz="2800" i="1" dirty="0"/>
              <a:t>Export item to citation</a:t>
            </a:r>
            <a:r>
              <a:rPr lang="en-AU" sz="2800" dirty="0"/>
              <a:t> or use the </a:t>
            </a:r>
            <a:r>
              <a:rPr lang="en-AU" sz="2800" i="1" dirty="0"/>
              <a:t>Language facet</a:t>
            </a:r>
            <a:endParaRPr lang="en-AU" sz="2800" dirty="0"/>
          </a:p>
          <a:p>
            <a:pPr marL="457200" lvl="2" indent="-457200"/>
            <a:r>
              <a:rPr lang="en-AU" sz="2800" b="1" dirty="0"/>
              <a:t>6 users had never use</a:t>
            </a:r>
            <a:r>
              <a:rPr lang="en-AU" sz="2800" dirty="0"/>
              <a:t> the Rare books collections dropdown scope.</a:t>
            </a:r>
          </a:p>
          <a:p>
            <a:pPr marL="457200" lvl="2" indent="-457200"/>
            <a:r>
              <a:rPr lang="en-AU" sz="2800" dirty="0"/>
              <a:t>7 have never used the bX Hot articles Recommender feature</a:t>
            </a:r>
          </a:p>
          <a:p>
            <a:pPr marL="0" lvl="1" indent="0">
              <a:lnSpc>
                <a:spcPct val="100000"/>
              </a:lnSpc>
              <a:spcAft>
                <a:spcPts val="500"/>
              </a:spcAft>
              <a:buNone/>
            </a:pP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598" y="409965"/>
            <a:ext cx="2119438" cy="98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1908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2"/>
          <p:cNvSpPr>
            <a:spLocks noGrp="1"/>
          </p:cNvSpPr>
          <p:nvPr>
            <p:ph type="subTitle" idx="1"/>
          </p:nvPr>
        </p:nvSpPr>
        <p:spPr>
          <a:xfrm>
            <a:off x="406120" y="280035"/>
            <a:ext cx="10881360" cy="1088136"/>
          </a:xfrm>
        </p:spPr>
        <p:txBody>
          <a:bodyPr/>
          <a:lstStyle/>
          <a:p>
            <a:pPr algn="l"/>
            <a:r>
              <a:rPr lang="en-AU" sz="6600" dirty="0" smtClean="0">
                <a:solidFill>
                  <a:schemeClr val="tx1"/>
                </a:solidFill>
              </a:rPr>
              <a:t>In usability testing</a:t>
            </a:r>
            <a:endParaRPr lang="en-AU" sz="6600" dirty="0">
              <a:solidFill>
                <a:schemeClr val="tx1"/>
              </a:solidFill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473176" y="1503085"/>
            <a:ext cx="6999679" cy="41788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2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Aft>
                <a:spcPts val="50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User feedback from the usability scenario testing was:</a:t>
            </a:r>
          </a:p>
          <a:p>
            <a:pPr marL="457200" lvl="1" indent="-457200">
              <a:lnSpc>
                <a:spcPct val="100000"/>
              </a:lnSpc>
              <a:spcAft>
                <a:spcPts val="5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6 of the users noticed the difference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between the two views presented to them.  Of these, only 3 identified significant differences.</a:t>
            </a:r>
          </a:p>
          <a:p>
            <a:pPr marL="457200" lvl="1" indent="-457200">
              <a:lnSpc>
                <a:spcPct val="100000"/>
              </a:lnSpc>
              <a:spcAft>
                <a:spcPts val="5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 users strongly agreed that the redeveloped view (Environment 2) was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easier to find resources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547945" y="371351"/>
            <a:ext cx="5405111" cy="226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1908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2"/>
          <p:cNvSpPr>
            <a:spLocks noGrp="1"/>
          </p:cNvSpPr>
          <p:nvPr>
            <p:ph type="subTitle" idx="1"/>
          </p:nvPr>
        </p:nvSpPr>
        <p:spPr>
          <a:xfrm>
            <a:off x="658368" y="548640"/>
            <a:ext cx="10881360" cy="1088136"/>
          </a:xfrm>
        </p:spPr>
        <p:txBody>
          <a:bodyPr/>
          <a:lstStyle/>
          <a:p>
            <a:pPr algn="l"/>
            <a:r>
              <a:rPr lang="en-AU" sz="6600" dirty="0" smtClean="0">
                <a:solidFill>
                  <a:schemeClr val="tx1"/>
                </a:solidFill>
              </a:rPr>
              <a:t>In usability testing</a:t>
            </a:r>
            <a:endParaRPr lang="en-AU" sz="6600" dirty="0">
              <a:solidFill>
                <a:schemeClr val="tx1"/>
              </a:solidFill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652272" y="2039112"/>
            <a:ext cx="10814304" cy="41788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2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A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</a:t>
            </a:r>
            <a:r>
              <a:rPr lang="en-A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 were:</a:t>
            </a:r>
          </a:p>
          <a:p>
            <a:pPr marL="360000" lvl="3" indent="-360000">
              <a:lnSpc>
                <a:spcPct val="100000"/>
              </a:lnSpc>
              <a:spcAft>
                <a:spcPts val="500"/>
              </a:spcAft>
            </a:pPr>
            <a:r>
              <a:rPr lang="en-AU" sz="3000" dirty="0">
                <a:latin typeface="Arial" panose="020B0604020202020204" pitchFamily="34" charset="0"/>
                <a:cs typeface="Arial" panose="020B0604020202020204" pitchFamily="34" charset="0"/>
              </a:rPr>
              <a:t>Advance search; Favourites icon; and Citation Link to Styles (e.g. APA/MLA etc)</a:t>
            </a:r>
          </a:p>
          <a:p>
            <a:pPr marL="0" lvl="1" indent="0">
              <a:lnSpc>
                <a:spcPct val="100000"/>
              </a:lnSpc>
              <a:spcAft>
                <a:spcPts val="500"/>
              </a:spcAft>
              <a:buNone/>
            </a:pP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A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east </a:t>
            </a: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useful </a:t>
            </a:r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included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features that users use less than 10% of the time:</a:t>
            </a:r>
          </a:p>
          <a:p>
            <a:pPr marL="360000" lvl="2" indent="-360000">
              <a:lnSpc>
                <a:spcPct val="100000"/>
              </a:lnSpc>
              <a:spcAft>
                <a:spcPts val="500"/>
              </a:spcAft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esters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selected </a:t>
            </a:r>
            <a:r>
              <a:rPr lang="en-AU" sz="3200" i="1" dirty="0">
                <a:latin typeface="Arial" panose="020B0604020202020204" pitchFamily="34" charset="0"/>
                <a:cs typeface="Arial" panose="020B0604020202020204" pitchFamily="34" charset="0"/>
              </a:rPr>
              <a:t>Advance search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AU" sz="3200" i="1" dirty="0">
                <a:latin typeface="Arial" panose="020B0604020202020204" pitchFamily="34" charset="0"/>
                <a:cs typeface="Arial" panose="020B0604020202020204" pitchFamily="34" charset="0"/>
              </a:rPr>
              <a:t>Favourites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‘pin’ and the </a:t>
            </a:r>
            <a:r>
              <a:rPr lang="en-AU" sz="3200" i="1" dirty="0">
                <a:latin typeface="Arial" panose="020B0604020202020204" pitchFamily="34" charset="0"/>
                <a:cs typeface="Arial" panose="020B0604020202020204" pitchFamily="34" charset="0"/>
              </a:rPr>
              <a:t>Citation Link to Styles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(e.g. APA/MLA etc) as the most useful of </a:t>
            </a:r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these features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533" y="309925"/>
            <a:ext cx="3750062" cy="19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9398" y="326308"/>
            <a:ext cx="7198688" cy="1029155"/>
          </a:xfrm>
        </p:spPr>
        <p:txBody>
          <a:bodyPr/>
          <a:lstStyle/>
          <a:p>
            <a:r>
              <a:rPr lang="en-AU" sz="6600" dirty="0" smtClean="0"/>
              <a:t>Project drivers</a:t>
            </a:r>
            <a:endParaRPr lang="en-AU" sz="6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59398" y="1506071"/>
            <a:ext cx="7551868" cy="317350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sz="2800" dirty="0" smtClean="0"/>
              <a:t>A new version of Primo has been released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800" dirty="0" smtClean="0"/>
              <a:t>We </a:t>
            </a:r>
            <a:r>
              <a:rPr lang="en-AU" sz="2800" dirty="0"/>
              <a:t>have five years of </a:t>
            </a:r>
            <a:r>
              <a:rPr lang="en-AU" sz="2800" dirty="0" smtClean="0"/>
              <a:t>user </a:t>
            </a:r>
            <a:r>
              <a:rPr lang="en-AU" sz="2800" dirty="0"/>
              <a:t>feedback </a:t>
            </a:r>
            <a:r>
              <a:rPr lang="en-AU" sz="2800" dirty="0" smtClean="0"/>
              <a:t>to work with:</a:t>
            </a:r>
            <a:endParaRPr lang="en-AU" sz="2800" dirty="0"/>
          </a:p>
          <a:p>
            <a:pPr lvl="1"/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library user </a:t>
            </a: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surveys</a:t>
            </a:r>
          </a:p>
          <a:p>
            <a:pPr lvl="1"/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R&amp;L 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and LS staff user interactions</a:t>
            </a:r>
          </a:p>
          <a:p>
            <a:pPr lvl="1"/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unsolicited feedback from Ask Monash and eSolutions Remedy jobs</a:t>
            </a: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59397" y="4830185"/>
            <a:ext cx="7788537" cy="1662056"/>
          </a:xfrm>
        </p:spPr>
        <p:txBody>
          <a:bodyPr/>
          <a:lstStyle/>
          <a:p>
            <a:pPr algn="r"/>
            <a:r>
              <a:rPr lang="en-AU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Users tell us that they sometimes  have </a:t>
            </a:r>
            <a:r>
              <a:rPr lang="en-AU" sz="3600" dirty="0">
                <a:solidFill>
                  <a:srgbClr val="0070C0"/>
                </a:solidFill>
                <a:latin typeface="Century Gothic" panose="020B0502020202020204" pitchFamily="34" charset="0"/>
              </a:rPr>
              <a:t>problems </a:t>
            </a:r>
            <a:r>
              <a:rPr lang="en-AU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finding resources </a:t>
            </a:r>
            <a:r>
              <a:rPr lang="en-AU" sz="3600" dirty="0">
                <a:solidFill>
                  <a:srgbClr val="0070C0"/>
                </a:solidFill>
                <a:latin typeface="Century Gothic" panose="020B0502020202020204" pitchFamily="34" charset="0"/>
              </a:rPr>
              <a:t>in Primo</a:t>
            </a:r>
          </a:p>
        </p:txBody>
      </p:sp>
    </p:spTree>
    <p:extLst>
      <p:ext uri="{BB962C8B-B14F-4D97-AF65-F5344CB8AC3E}">
        <p14:creationId xmlns:p14="http://schemas.microsoft.com/office/powerpoint/2010/main" val="11748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42278" y="1740752"/>
            <a:ext cx="7198688" cy="2599771"/>
          </a:xfrm>
        </p:spPr>
        <p:txBody>
          <a:bodyPr/>
          <a:lstStyle/>
          <a:p>
            <a:r>
              <a:rPr lang="en-AU" sz="8000" dirty="0" smtClean="0"/>
              <a:t>What’s next?</a:t>
            </a:r>
            <a:endParaRPr lang="en-AU" sz="8000" dirty="0"/>
          </a:p>
        </p:txBody>
      </p:sp>
    </p:spTree>
    <p:extLst>
      <p:ext uri="{BB962C8B-B14F-4D97-AF65-F5344CB8AC3E}">
        <p14:creationId xmlns:p14="http://schemas.microsoft.com/office/powerpoint/2010/main" val="379368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9398" y="326309"/>
            <a:ext cx="9937914" cy="1036148"/>
          </a:xfrm>
        </p:spPr>
        <p:txBody>
          <a:bodyPr/>
          <a:lstStyle/>
          <a:p>
            <a:r>
              <a:rPr lang="en-AU" sz="6600" dirty="0" smtClean="0"/>
              <a:t>2</a:t>
            </a:r>
            <a:r>
              <a:rPr lang="en-AU" sz="6600" baseline="30000" dirty="0" smtClean="0"/>
              <a:t>nd</a:t>
            </a:r>
            <a:r>
              <a:rPr lang="en-AU" sz="6600" dirty="0" smtClean="0"/>
              <a:t> round of usability testing</a:t>
            </a:r>
            <a:endParaRPr lang="en-AU" sz="6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59398" y="1499616"/>
            <a:ext cx="7551868" cy="4864607"/>
          </a:xfrm>
        </p:spPr>
        <p:txBody>
          <a:bodyPr/>
          <a:lstStyle/>
          <a:p>
            <a:pPr lvl="0"/>
            <a:r>
              <a:rPr lang="en-AU" sz="2800" dirty="0"/>
              <a:t>Second stage of usability testing </a:t>
            </a:r>
            <a:r>
              <a:rPr lang="en-AU" sz="2800" dirty="0" smtClean="0"/>
              <a:t>will start on 17 September</a:t>
            </a:r>
            <a:endParaRPr lang="en-AU" sz="2800" dirty="0"/>
          </a:p>
          <a:p>
            <a:pPr lvl="0"/>
            <a:r>
              <a:rPr lang="en-AU" sz="2800" dirty="0"/>
              <a:t>This testing will focus on: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2800" dirty="0"/>
              <a:t>H</a:t>
            </a:r>
            <a:r>
              <a:rPr lang="en-AU" sz="2800" dirty="0" smtClean="0"/>
              <a:t>ow </a:t>
            </a:r>
            <a:r>
              <a:rPr lang="en-AU" sz="2800" dirty="0"/>
              <a:t>much metadata we want to add or remove from Primo’s search normalisations </a:t>
            </a:r>
            <a:r>
              <a:rPr lang="en-AU" sz="2800" dirty="0" smtClean="0"/>
              <a:t>rules</a:t>
            </a:r>
          </a:p>
          <a:p>
            <a:pPr lvl="0"/>
            <a:r>
              <a:rPr lang="en-AU" sz="2800" dirty="0" smtClean="0"/>
              <a:t>User response to: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FRBRisation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Browzine Integration at brief results screen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bX recommender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87053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9398" y="326309"/>
            <a:ext cx="9937914" cy="1036148"/>
          </a:xfrm>
        </p:spPr>
        <p:txBody>
          <a:bodyPr/>
          <a:lstStyle/>
          <a:p>
            <a:r>
              <a:rPr lang="en-AU" sz="6600" dirty="0" smtClean="0"/>
              <a:t>Why are we looking at metadata?</a:t>
            </a:r>
            <a:endParaRPr lang="en-AU" sz="6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9397" y="2391508"/>
            <a:ext cx="8028977" cy="40532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2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Boolean search environment, searching across an exhaustive list of metadata fields is an advantage.  Each search term you enter, narrows your search results to a more and more specific and relevant set.</a:t>
            </a:r>
          </a:p>
          <a:p>
            <a:r>
              <a:rPr lang="en-A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keyword search environment, each search term you enter broadens your search results to a less and less specific results set, so that your final search results are less specific and less relevant</a:t>
            </a:r>
            <a:endParaRPr lang="en-A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9398" y="326309"/>
            <a:ext cx="7793294" cy="1036148"/>
          </a:xfrm>
        </p:spPr>
        <p:txBody>
          <a:bodyPr/>
          <a:lstStyle/>
          <a:p>
            <a:r>
              <a:rPr lang="en-AU" sz="6600" dirty="0" smtClean="0"/>
              <a:t>Collect user feedback</a:t>
            </a:r>
            <a:endParaRPr lang="en-AU" sz="6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59398" y="1499617"/>
            <a:ext cx="7910426" cy="3064634"/>
          </a:xfrm>
        </p:spPr>
        <p:txBody>
          <a:bodyPr/>
          <a:lstStyle/>
          <a:p>
            <a:pPr lvl="0"/>
            <a:r>
              <a:rPr lang="en-AU" sz="3200" dirty="0" smtClean="0"/>
              <a:t>Primo </a:t>
            </a:r>
            <a:r>
              <a:rPr lang="en-AU" sz="3200" dirty="0"/>
              <a:t>Beta release with built in user feedback and analytics </a:t>
            </a:r>
            <a:r>
              <a:rPr lang="en-AU" sz="3200" dirty="0" smtClean="0"/>
              <a:t>application HotJar From October to January</a:t>
            </a:r>
            <a:endParaRPr lang="en-AU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37" y="3031934"/>
            <a:ext cx="7286190" cy="33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9398" y="326309"/>
            <a:ext cx="8250494" cy="1036148"/>
          </a:xfrm>
        </p:spPr>
        <p:txBody>
          <a:bodyPr/>
          <a:lstStyle/>
          <a:p>
            <a:r>
              <a:rPr lang="en-AU" sz="6600" dirty="0" smtClean="0"/>
              <a:t>Rename Primo</a:t>
            </a:r>
            <a:endParaRPr lang="en-AU" sz="6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59398" y="1499617"/>
            <a:ext cx="7551868" cy="987861"/>
          </a:xfrm>
        </p:spPr>
        <p:txBody>
          <a:bodyPr/>
          <a:lstStyle/>
          <a:p>
            <a:pPr lvl="0"/>
            <a:r>
              <a:rPr lang="en-AU" sz="3200" dirty="0" smtClean="0"/>
              <a:t>User led brainstorming </a:t>
            </a:r>
            <a:r>
              <a:rPr lang="en-AU" sz="3200" dirty="0"/>
              <a:t>session </a:t>
            </a:r>
            <a:r>
              <a:rPr lang="en-AU" sz="3200" dirty="0" smtClean="0"/>
              <a:t>to find a new name for Primo </a:t>
            </a:r>
            <a:endParaRPr lang="en-AU" sz="3200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59398" y="2624638"/>
            <a:ext cx="7551868" cy="38435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2400" dirty="0" smtClean="0"/>
              <a:t>Talk </a:t>
            </a:r>
            <a:r>
              <a:rPr lang="en-AU" sz="2400" dirty="0"/>
              <a:t>about what Primo does and run a quick demo – then ask “What should we name it?”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Allocate students to groups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brainstorm new names for Primo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ach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pick their top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name and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evelop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 60 second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 and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pitch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2400" dirty="0"/>
              <a:t> </a:t>
            </a:r>
            <a:r>
              <a:rPr lang="en-AU" sz="2400" dirty="0" smtClean="0"/>
              <a:t>We’ll </a:t>
            </a:r>
            <a:r>
              <a:rPr lang="en-AU" sz="2400" dirty="0"/>
              <a:t>offer prizes for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The group that thinks of the most names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The best name pitch</a:t>
            </a:r>
          </a:p>
        </p:txBody>
      </p:sp>
    </p:spTree>
    <p:extLst>
      <p:ext uri="{BB962C8B-B14F-4D97-AF65-F5344CB8AC3E}">
        <p14:creationId xmlns:p14="http://schemas.microsoft.com/office/powerpoint/2010/main" val="2603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9398" y="326309"/>
            <a:ext cx="7198688" cy="1036148"/>
          </a:xfrm>
        </p:spPr>
        <p:txBody>
          <a:bodyPr/>
          <a:lstStyle/>
          <a:p>
            <a:r>
              <a:rPr lang="en-AU" sz="6600" dirty="0" smtClean="0"/>
              <a:t>New Primo released in beta</a:t>
            </a:r>
            <a:endParaRPr lang="en-AU" sz="6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29736" y="2405224"/>
            <a:ext cx="7551868" cy="3064634"/>
          </a:xfrm>
        </p:spPr>
        <p:txBody>
          <a:bodyPr/>
          <a:lstStyle/>
          <a:p>
            <a:r>
              <a:rPr lang="en-AU" sz="3600" dirty="0" smtClean="0"/>
              <a:t>October </a:t>
            </a:r>
            <a:r>
              <a:rPr lang="en-AU" sz="3600" dirty="0"/>
              <a:t>2018 to January </a:t>
            </a:r>
            <a:r>
              <a:rPr lang="en-AU" sz="3600" dirty="0" smtClean="0"/>
              <a:t>2019</a:t>
            </a:r>
          </a:p>
          <a:p>
            <a:r>
              <a:rPr lang="en-AU" sz="3600" dirty="0"/>
              <a:t>Tweak new Primo design based on user </a:t>
            </a:r>
            <a:r>
              <a:rPr lang="en-AU" sz="3600" dirty="0" smtClean="0"/>
              <a:t>feedback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48188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9398" y="326309"/>
            <a:ext cx="7198688" cy="1036148"/>
          </a:xfrm>
        </p:spPr>
        <p:txBody>
          <a:bodyPr/>
          <a:lstStyle/>
          <a:p>
            <a:r>
              <a:rPr lang="en-AU" sz="6600" dirty="0" smtClean="0"/>
              <a:t>New Primo roadshow</a:t>
            </a:r>
            <a:endParaRPr lang="en-AU" sz="6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59398" y="1772178"/>
            <a:ext cx="7551868" cy="4162629"/>
          </a:xfrm>
        </p:spPr>
        <p:txBody>
          <a:bodyPr/>
          <a:lstStyle/>
          <a:p>
            <a:pPr lvl="0"/>
            <a:r>
              <a:rPr lang="en-AU" sz="3600" dirty="0" smtClean="0"/>
              <a:t>The project team will visit all libraries to: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AU" sz="3600" dirty="0" smtClean="0"/>
              <a:t>give library </a:t>
            </a:r>
            <a:r>
              <a:rPr lang="en-AU" sz="3600" dirty="0"/>
              <a:t>staff the opportunity to see the new Primo user interface </a:t>
            </a:r>
            <a:r>
              <a:rPr lang="en-AU" sz="3600" dirty="0" smtClean="0"/>
              <a:t>and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AU" sz="3600" dirty="0" smtClean="0"/>
              <a:t>discuss </a:t>
            </a:r>
            <a:r>
              <a:rPr lang="en-AU" sz="3600" dirty="0"/>
              <a:t>the user feedback and other drivers that influenced it’s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2799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9398" y="326309"/>
            <a:ext cx="7198688" cy="1036148"/>
          </a:xfrm>
        </p:spPr>
        <p:txBody>
          <a:bodyPr/>
          <a:lstStyle/>
          <a:p>
            <a:r>
              <a:rPr lang="en-AU" sz="6600" dirty="0" smtClean="0"/>
              <a:t>Launch new Primo</a:t>
            </a:r>
            <a:endParaRPr lang="en-AU" sz="6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59398" y="2004645"/>
            <a:ext cx="7551868" cy="2559605"/>
          </a:xfrm>
        </p:spPr>
        <p:txBody>
          <a:bodyPr/>
          <a:lstStyle/>
          <a:p>
            <a:pPr lvl="0"/>
            <a:r>
              <a:rPr lang="en-AU" sz="3600" dirty="0" smtClean="0"/>
              <a:t>Early February 2019</a:t>
            </a:r>
          </a:p>
          <a:p>
            <a:pPr lvl="0"/>
            <a:r>
              <a:rPr lang="en-AU" sz="3600" dirty="0" smtClean="0"/>
              <a:t>Replace </a:t>
            </a:r>
            <a:r>
              <a:rPr lang="en-AU" sz="3600" dirty="0"/>
              <a:t>current Primo production environment with new Primo </a:t>
            </a:r>
            <a:r>
              <a:rPr lang="en-AU" sz="3600" dirty="0" smtClean="0"/>
              <a:t>design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28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9397" y="326309"/>
            <a:ext cx="8391171" cy="1036148"/>
          </a:xfrm>
        </p:spPr>
        <p:txBody>
          <a:bodyPr/>
          <a:lstStyle/>
          <a:p>
            <a:r>
              <a:rPr lang="en-AU" sz="6600" dirty="0" smtClean="0"/>
              <a:t>Communication strategy</a:t>
            </a:r>
            <a:endParaRPr lang="en-AU" sz="6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59398" y="2079909"/>
            <a:ext cx="7551868" cy="3064634"/>
          </a:xfrm>
        </p:spPr>
        <p:txBody>
          <a:bodyPr/>
          <a:lstStyle/>
          <a:p>
            <a:pPr lvl="0"/>
            <a:r>
              <a:rPr lang="en-AU" sz="3600" dirty="0" smtClean="0"/>
              <a:t>Available as a project document at</a:t>
            </a:r>
          </a:p>
          <a:p>
            <a:pPr lvl="0"/>
            <a:r>
              <a:rPr lang="en-AU" sz="3600" dirty="0"/>
              <a:t>S:\Library\all-library\projects\Primo UX Review\Communication\Communication-Strategy-Primo-UX-review-20180911.docx</a:t>
            </a:r>
          </a:p>
        </p:txBody>
      </p:sp>
    </p:spTree>
    <p:extLst>
      <p:ext uri="{BB962C8B-B14F-4D97-AF65-F5344CB8AC3E}">
        <p14:creationId xmlns:p14="http://schemas.microsoft.com/office/powerpoint/2010/main" val="31416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9397" y="326309"/>
            <a:ext cx="9015426" cy="1036148"/>
          </a:xfrm>
        </p:spPr>
        <p:txBody>
          <a:bodyPr/>
          <a:lstStyle/>
          <a:p>
            <a:r>
              <a:rPr lang="en-AU" sz="6600" dirty="0" smtClean="0"/>
              <a:t>Preview New look primo at</a:t>
            </a:r>
            <a:endParaRPr lang="en-AU" sz="6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59398" y="2079909"/>
            <a:ext cx="7551868" cy="3064634"/>
          </a:xfrm>
        </p:spPr>
        <p:txBody>
          <a:bodyPr/>
          <a:lstStyle/>
          <a:p>
            <a:pPr lvl="0"/>
            <a:r>
              <a:rPr lang="en-AU" sz="3600" dirty="0">
                <a:hlinkClick r:id="rId3"/>
              </a:rPr>
              <a:t>http://</a:t>
            </a:r>
            <a:r>
              <a:rPr lang="en-AU" sz="3600" dirty="0" smtClean="0">
                <a:hlinkClick r:id="rId3"/>
              </a:rPr>
              <a:t>monash-staging.hosted.exlibrisgroup.com/primo-explore/search?vid=MONUI&amp;lang=en_US&amp;sortby=rank</a:t>
            </a:r>
            <a:r>
              <a:rPr lang="en-AU" sz="3600" dirty="0" smtClean="0"/>
              <a:t> 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6661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9398" y="326308"/>
            <a:ext cx="7198688" cy="1029155"/>
          </a:xfrm>
        </p:spPr>
        <p:txBody>
          <a:bodyPr/>
          <a:lstStyle/>
          <a:p>
            <a:r>
              <a:rPr lang="en-AU" sz="6600" dirty="0" smtClean="0"/>
              <a:t>Why?</a:t>
            </a:r>
            <a:endParaRPr lang="en-AU" sz="6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59398" y="1731981"/>
            <a:ext cx="7551868" cy="452897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AU" sz="3200" dirty="0"/>
              <a:t>They </a:t>
            </a:r>
            <a:r>
              <a:rPr lang="en-AU" sz="3200" dirty="0" smtClean="0"/>
              <a:t>find </a:t>
            </a:r>
            <a:r>
              <a:rPr lang="en-AU" sz="3200" dirty="0"/>
              <a:t>the landing page busy and confusing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sz="3200" dirty="0"/>
              <a:t>S</a:t>
            </a:r>
            <a:r>
              <a:rPr lang="en-AU" sz="3200" dirty="0" smtClean="0"/>
              <a:t>ometimes </a:t>
            </a:r>
            <a:r>
              <a:rPr lang="en-AU" sz="3200" dirty="0"/>
              <a:t>they </a:t>
            </a:r>
            <a:r>
              <a:rPr lang="en-AU" sz="3200" dirty="0" smtClean="0"/>
              <a:t>see </a:t>
            </a:r>
            <a:r>
              <a:rPr lang="en-AU" sz="3200" dirty="0"/>
              <a:t>titles listed in their results sets that had little relationship to their search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sz="3200" dirty="0"/>
              <a:t>T</a:t>
            </a:r>
            <a:r>
              <a:rPr lang="en-AU" sz="3200" dirty="0" smtClean="0"/>
              <a:t>he </a:t>
            </a:r>
            <a:r>
              <a:rPr lang="en-AU" sz="3200" dirty="0"/>
              <a:t>name ‘Search’ </a:t>
            </a:r>
            <a:r>
              <a:rPr lang="en-AU" sz="3200" dirty="0" smtClean="0"/>
              <a:t>is </a:t>
            </a:r>
            <a:r>
              <a:rPr lang="en-AU" sz="3200" dirty="0"/>
              <a:t>confusing, because Monash has a ‘Search’ box on every web page</a:t>
            </a:r>
          </a:p>
        </p:txBody>
      </p:sp>
    </p:spTree>
    <p:extLst>
      <p:ext uri="{BB962C8B-B14F-4D97-AF65-F5344CB8AC3E}">
        <p14:creationId xmlns:p14="http://schemas.microsoft.com/office/powerpoint/2010/main" val="28399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9398" y="326308"/>
            <a:ext cx="7198688" cy="1029155"/>
          </a:xfrm>
        </p:spPr>
        <p:txBody>
          <a:bodyPr/>
          <a:lstStyle/>
          <a:p>
            <a:r>
              <a:rPr lang="en-AU" sz="6600" dirty="0" smtClean="0"/>
              <a:t>Project goals</a:t>
            </a:r>
            <a:endParaRPr lang="en-AU" sz="6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59398" y="1506070"/>
            <a:ext cx="7551868" cy="4776395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AU" sz="3200" dirty="0"/>
              <a:t>Take advantage of the increased </a:t>
            </a:r>
            <a:r>
              <a:rPr lang="en-AU" sz="3200" dirty="0" smtClean="0"/>
              <a:t>functionality </a:t>
            </a:r>
            <a:r>
              <a:rPr lang="en-AU" sz="3200" dirty="0"/>
              <a:t>in the new Primo </a:t>
            </a:r>
            <a:r>
              <a:rPr lang="en-AU" sz="3200" dirty="0" smtClean="0"/>
              <a:t>UI</a:t>
            </a:r>
            <a:endParaRPr lang="en-AU" sz="3200" dirty="0"/>
          </a:p>
          <a:p>
            <a:pPr marL="514350" lvl="0" indent="-514350">
              <a:buFont typeface="+mj-lt"/>
              <a:buAutoNum type="arabicPeriod"/>
            </a:pPr>
            <a:r>
              <a:rPr lang="en-AU" sz="3200" dirty="0"/>
              <a:t>B</a:t>
            </a:r>
            <a:r>
              <a:rPr lang="en-AU" sz="3200" dirty="0" smtClean="0"/>
              <a:t>etter understand how </a:t>
            </a:r>
            <a:r>
              <a:rPr lang="en-AU" sz="3200" dirty="0"/>
              <a:t>users search and discover resources in Primo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sz="3200" dirty="0"/>
              <a:t>Leverage off our increased expertise working with Primo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sz="3200" dirty="0"/>
              <a:t>Seek unanticipated feedback by testing the new Primo User </a:t>
            </a:r>
            <a:r>
              <a:rPr lang="en-AU" sz="3200" dirty="0" smtClean="0"/>
              <a:t>Interface </a:t>
            </a:r>
            <a:r>
              <a:rPr lang="en-AU" sz="3200" dirty="0"/>
              <a:t>with the Innovations </a:t>
            </a:r>
            <a:r>
              <a:rPr lang="en-AU" sz="3200" dirty="0" smtClean="0"/>
              <a:t>Studio team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5746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4094" y="359998"/>
            <a:ext cx="7273992" cy="736956"/>
          </a:xfrm>
        </p:spPr>
        <p:txBody>
          <a:bodyPr/>
          <a:lstStyle/>
          <a:p>
            <a:r>
              <a:rPr lang="en-AU" sz="6600" dirty="0" smtClean="0"/>
              <a:t>How did we start?</a:t>
            </a:r>
            <a:endParaRPr lang="en-AU" sz="6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84094" y="1430768"/>
            <a:ext cx="10929770" cy="176425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sz="3200" dirty="0" smtClean="0"/>
              <a:t>Reviewed </a:t>
            </a:r>
            <a:r>
              <a:rPr lang="en-AU" sz="3200" dirty="0"/>
              <a:t>past user behaviour in Primo user logs and Primo </a:t>
            </a:r>
            <a:r>
              <a:rPr lang="en-AU" sz="3200" dirty="0" smtClean="0"/>
              <a:t>analytics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200" dirty="0" smtClean="0"/>
              <a:t>Developed </a:t>
            </a:r>
            <a:r>
              <a:rPr lang="en-AU" sz="3200" dirty="0"/>
              <a:t>two Primo beta </a:t>
            </a:r>
            <a:r>
              <a:rPr lang="en-AU" sz="3200" dirty="0" smtClean="0"/>
              <a:t>environments for testing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84094" y="3033656"/>
            <a:ext cx="6347012" cy="3227295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AU" sz="3200" dirty="0" smtClean="0"/>
              <a:t>Ran </a:t>
            </a:r>
            <a:r>
              <a:rPr lang="en-AU" sz="3200" dirty="0"/>
              <a:t>usability testing to identify the user preferred system look and </a:t>
            </a:r>
            <a:r>
              <a:rPr lang="en-AU" sz="3200" dirty="0" smtClean="0"/>
              <a:t>feel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AU" sz="3200" dirty="0" smtClean="0"/>
              <a:t>Redesigned both Primo </a:t>
            </a:r>
            <a:r>
              <a:rPr lang="en-AU" sz="3200" dirty="0"/>
              <a:t>beta test environment, </a:t>
            </a:r>
            <a:r>
              <a:rPr lang="en-AU" sz="3200" dirty="0" smtClean="0"/>
              <a:t>based on user feedback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19539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9398" y="326308"/>
            <a:ext cx="7198688" cy="1967441"/>
          </a:xfrm>
        </p:spPr>
        <p:txBody>
          <a:bodyPr/>
          <a:lstStyle/>
          <a:p>
            <a:r>
              <a:rPr lang="en-AU" sz="6600" dirty="0" smtClean="0"/>
              <a:t>Our approach to usability testing</a:t>
            </a:r>
            <a:endParaRPr lang="en-AU" sz="6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59398" y="2657959"/>
            <a:ext cx="7551868" cy="1906291"/>
          </a:xfrm>
        </p:spPr>
        <p:txBody>
          <a:bodyPr/>
          <a:lstStyle/>
          <a:p>
            <a:pPr lvl="0"/>
            <a:r>
              <a:rPr lang="en-AU" sz="3200" dirty="0" smtClean="0"/>
              <a:t>Worked with </a:t>
            </a:r>
            <a:r>
              <a:rPr lang="en-AU" sz="3200" dirty="0"/>
              <a:t>the Monash User Experience Design Team to run usability sessions in the Monash Innovations studio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59398" y="4840637"/>
            <a:ext cx="7551868" cy="1356102"/>
          </a:xfrm>
        </p:spPr>
        <p:txBody>
          <a:bodyPr/>
          <a:lstStyle/>
          <a:p>
            <a:pPr lvl="0"/>
            <a:r>
              <a:rPr lang="en-AU" sz="3200" dirty="0" smtClean="0"/>
              <a:t>URL </a:t>
            </a:r>
            <a:r>
              <a:rPr lang="en-AU" sz="3200" dirty="0"/>
              <a:t>– </a:t>
            </a:r>
            <a:r>
              <a:rPr lang="en-AU" sz="3200" dirty="0">
                <a:hlinkClick r:id="rId2"/>
              </a:rPr>
              <a:t>https://</a:t>
            </a:r>
            <a:r>
              <a:rPr lang="en-AU" sz="3200" dirty="0" smtClean="0">
                <a:hlinkClick r:id="rId2"/>
              </a:rPr>
              <a:t>tinyurl.com/y9hvqruv</a:t>
            </a:r>
            <a:r>
              <a:rPr lang="en-AU" sz="3200" dirty="0" smtClean="0"/>
              <a:t> 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4305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9398" y="326308"/>
            <a:ext cx="7198688" cy="1967441"/>
          </a:xfrm>
        </p:spPr>
        <p:txBody>
          <a:bodyPr/>
          <a:lstStyle/>
          <a:p>
            <a:r>
              <a:rPr lang="en-AU" sz="6600" dirty="0" smtClean="0"/>
              <a:t>Our approach to usability testing</a:t>
            </a:r>
            <a:endParaRPr lang="en-AU" sz="6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59398" y="2657959"/>
            <a:ext cx="7551868" cy="1906291"/>
          </a:xfrm>
        </p:spPr>
        <p:txBody>
          <a:bodyPr/>
          <a:lstStyle/>
          <a:p>
            <a:pPr lvl="0"/>
            <a:r>
              <a:rPr lang="en-AU" sz="3200" dirty="0" smtClean="0"/>
              <a:t>Worked </a:t>
            </a:r>
            <a:r>
              <a:rPr lang="en-AU" sz="3200" dirty="0"/>
              <a:t>with Library Research and Learning staff volunteers who observed the usability testing and </a:t>
            </a:r>
            <a:r>
              <a:rPr lang="en-AU" sz="3200" dirty="0" smtClean="0"/>
              <a:t>took </a:t>
            </a:r>
            <a:r>
              <a:rPr lang="en-AU" sz="3200" dirty="0"/>
              <a:t>an active part in reviewing and analysing the data collected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59398" y="5191931"/>
            <a:ext cx="7551868" cy="1004807"/>
          </a:xfrm>
        </p:spPr>
        <p:txBody>
          <a:bodyPr/>
          <a:lstStyle/>
          <a:p>
            <a:pPr lvl="0"/>
            <a:r>
              <a:rPr lang="en-AU" sz="3200" dirty="0" smtClean="0"/>
              <a:t>URL </a:t>
            </a:r>
            <a:r>
              <a:rPr lang="en-AU" sz="3200" dirty="0"/>
              <a:t>– </a:t>
            </a:r>
            <a:r>
              <a:rPr lang="en-AU" sz="3200" dirty="0">
                <a:hlinkClick r:id="rId2"/>
              </a:rPr>
              <a:t>https://</a:t>
            </a:r>
            <a:r>
              <a:rPr lang="en-AU" sz="3200" dirty="0" smtClean="0">
                <a:hlinkClick r:id="rId2"/>
              </a:rPr>
              <a:t>tinyurl.com/y9hvqruv</a:t>
            </a:r>
            <a:r>
              <a:rPr lang="en-AU" sz="3200" dirty="0" smtClean="0"/>
              <a:t> 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80683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4094" y="1096954"/>
            <a:ext cx="7273992" cy="736956"/>
          </a:xfrm>
        </p:spPr>
        <p:txBody>
          <a:bodyPr/>
          <a:lstStyle/>
          <a:p>
            <a:r>
              <a:rPr lang="en-AU" sz="6600" dirty="0" smtClean="0"/>
              <a:t>Our findings to date</a:t>
            </a:r>
            <a:endParaRPr lang="en-AU" sz="6600" dirty="0"/>
          </a:p>
        </p:txBody>
      </p:sp>
    </p:spTree>
    <p:extLst>
      <p:ext uri="{BB962C8B-B14F-4D97-AF65-F5344CB8AC3E}">
        <p14:creationId xmlns:p14="http://schemas.microsoft.com/office/powerpoint/2010/main" val="153241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1908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2"/>
          <p:cNvSpPr>
            <a:spLocks noGrp="1"/>
          </p:cNvSpPr>
          <p:nvPr>
            <p:ph type="subTitle" idx="1"/>
          </p:nvPr>
        </p:nvSpPr>
        <p:spPr>
          <a:xfrm>
            <a:off x="658368" y="548640"/>
            <a:ext cx="10881360" cy="1088136"/>
          </a:xfrm>
        </p:spPr>
        <p:txBody>
          <a:bodyPr/>
          <a:lstStyle/>
          <a:p>
            <a:pPr algn="l"/>
            <a:r>
              <a:rPr lang="en-AU" sz="6600" dirty="0">
                <a:solidFill>
                  <a:schemeClr val="tx1"/>
                </a:solidFill>
              </a:rPr>
              <a:t>From data logs and analytics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378271"/>
              </p:ext>
            </p:extLst>
          </p:nvPr>
        </p:nvGraphicFramePr>
        <p:xfrm>
          <a:off x="880872" y="1636776"/>
          <a:ext cx="7824216" cy="4791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43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our d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24549</TotalTime>
  <Words>1158</Words>
  <Application>Microsoft Office PowerPoint</Application>
  <PresentationFormat>Widescreen</PresentationFormat>
  <Paragraphs>163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Narrow</vt:lpstr>
      <vt:lpstr>Calibri</vt:lpstr>
      <vt:lpstr>Century Gothic</vt:lpstr>
      <vt:lpstr>Colour deck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Burnett</dc:creator>
  <cp:lastModifiedBy>Rachelle Orodio</cp:lastModifiedBy>
  <cp:revision>481</cp:revision>
  <cp:lastPrinted>2017-06-07T05:21:52Z</cp:lastPrinted>
  <dcterms:created xsi:type="dcterms:W3CDTF">2017-05-31T01:24:04Z</dcterms:created>
  <dcterms:modified xsi:type="dcterms:W3CDTF">2018-09-12T23:36:30Z</dcterms:modified>
</cp:coreProperties>
</file>