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commentAuthors.xml" ContentType="application/vnd.openxmlformats-officedocument.presentationml.commentAuthors+xml"/>
  <Override PartName="/ppt/notesSlides/notesSlide9.xml" ContentType="application/vnd.openxmlformats-officedocument.presentationml.notesSlide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diagrams/colors4.xml" ContentType="application/vnd.openxmlformats-officedocument.drawingml.diagramColor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diagrams/layout2.xml" ContentType="application/vnd.openxmlformats-officedocument.drawingml.diagramLayout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handoutMasterIdLst>
    <p:handoutMasterId r:id="rId26"/>
  </p:handoutMasterIdLst>
  <p:sldIdLst>
    <p:sldId id="256" r:id="rId2"/>
    <p:sldId id="268" r:id="rId3"/>
    <p:sldId id="257" r:id="rId4"/>
    <p:sldId id="294" r:id="rId5"/>
    <p:sldId id="295" r:id="rId6"/>
    <p:sldId id="262" r:id="rId7"/>
    <p:sldId id="269" r:id="rId8"/>
    <p:sldId id="270" r:id="rId9"/>
    <p:sldId id="282" r:id="rId10"/>
    <p:sldId id="296" r:id="rId11"/>
    <p:sldId id="272" r:id="rId12"/>
    <p:sldId id="273" r:id="rId13"/>
    <p:sldId id="274" r:id="rId14"/>
    <p:sldId id="271" r:id="rId15"/>
    <p:sldId id="283" r:id="rId16"/>
    <p:sldId id="286" r:id="rId17"/>
    <p:sldId id="298" r:id="rId18"/>
    <p:sldId id="290" r:id="rId19"/>
    <p:sldId id="275" r:id="rId20"/>
    <p:sldId id="299" r:id="rId21"/>
    <p:sldId id="300" r:id="rId22"/>
    <p:sldId id="276" r:id="rId23"/>
    <p:sldId id="291" r:id="rId24"/>
  </p:sldIdLst>
  <p:sldSz cx="9144000" cy="6858000" type="screen4x3"/>
  <p:notesSz cx="6805613" cy="99393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isas" initials="l" lastIdx="1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4FD1FF"/>
    <a:srgbClr val="005426"/>
    <a:srgbClr val="004D86"/>
    <a:srgbClr val="FFFFCC"/>
    <a:srgbClr val="EF213E"/>
    <a:srgbClr val="FF99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83" autoAdjust="0"/>
    <p:restoredTop sz="71845" autoAdjust="0"/>
  </p:normalViewPr>
  <p:slideViewPr>
    <p:cSldViewPr>
      <p:cViewPr varScale="1">
        <p:scale>
          <a:sx n="57" d="100"/>
          <a:sy n="57" d="100"/>
        </p:scale>
        <p:origin x="-130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9AE49C9-DD2C-4AB4-AF6F-DEED5BC12A2C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436F492D-8D63-4079-ACF4-4AE4387DCA83}">
      <dgm:prSet phldrT="[Text]"/>
      <dgm:spPr>
        <a:solidFill>
          <a:schemeClr val="accent2">
            <a:lumMod val="60000"/>
            <a:lumOff val="40000"/>
          </a:schemeClr>
        </a:solidFill>
        <a:effectLst>
          <a:outerShdw blurRad="76200" dir="18900000" sy="23000" kx="-1200000" algn="bl" rotWithShape="0">
            <a:prstClr val="black">
              <a:alpha val="20000"/>
            </a:prstClr>
          </a:outerShdw>
        </a:effectLst>
        <a:scene3d>
          <a:camera prst="orthographicFront"/>
          <a:lightRig rig="threePt" dir="t"/>
        </a:scene3d>
        <a:sp3d>
          <a:bevelT w="139700" h="139700"/>
        </a:sp3d>
      </dgm:spPr>
      <dgm:t>
        <a:bodyPr/>
        <a:lstStyle/>
        <a:p>
          <a:r>
            <a:rPr lang="en-AU" dirty="0" smtClean="0"/>
            <a:t>Analysis of practical problems</a:t>
          </a:r>
          <a:endParaRPr lang="en-AU" dirty="0"/>
        </a:p>
      </dgm:t>
    </dgm:pt>
    <dgm:pt modelId="{800E482B-38AC-4768-9316-29724B8A6FEC}" type="parTrans" cxnId="{B733B362-B1CC-4DEE-9F03-38B31106E33B}">
      <dgm:prSet/>
      <dgm:spPr/>
      <dgm:t>
        <a:bodyPr/>
        <a:lstStyle/>
        <a:p>
          <a:endParaRPr lang="en-AU"/>
        </a:p>
      </dgm:t>
    </dgm:pt>
    <dgm:pt modelId="{5F4D1341-1E14-43AB-9BB1-9CBCCCE52FEC}" type="sibTrans" cxnId="{B733B362-B1CC-4DEE-9F03-38B31106E33B}">
      <dgm:prSet/>
      <dgm:spPr>
        <a:ln w="25400"/>
      </dgm:spPr>
      <dgm:t>
        <a:bodyPr/>
        <a:lstStyle/>
        <a:p>
          <a:endParaRPr lang="en-AU" dirty="0"/>
        </a:p>
      </dgm:t>
    </dgm:pt>
    <dgm:pt modelId="{1B1F0009-A810-46C6-9BD8-1CABA4F52322}">
      <dgm:prSet phldrT="[Text]"/>
      <dgm:spPr>
        <a:solidFill>
          <a:schemeClr val="accent5">
            <a:lumMod val="50000"/>
          </a:schemeClr>
        </a:solidFill>
        <a:effectLst>
          <a:outerShdw blurRad="76200" dir="18900000" sy="23000" kx="-1200000" algn="bl" rotWithShape="0">
            <a:prstClr val="black">
              <a:alpha val="20000"/>
            </a:prstClr>
          </a:outerShdw>
        </a:effectLst>
        <a:scene3d>
          <a:camera prst="orthographicFront"/>
          <a:lightRig rig="threePt" dir="t"/>
        </a:scene3d>
        <a:sp3d>
          <a:bevelT w="139700" h="139700"/>
        </a:sp3d>
      </dgm:spPr>
      <dgm:t>
        <a:bodyPr/>
        <a:lstStyle/>
        <a:p>
          <a:r>
            <a:rPr lang="en-AU" dirty="0" smtClean="0"/>
            <a:t>Development of solutions</a:t>
          </a:r>
          <a:endParaRPr lang="en-AU" dirty="0"/>
        </a:p>
      </dgm:t>
    </dgm:pt>
    <dgm:pt modelId="{DBCB11DA-9124-4565-B7D5-9CC7935D6D02}" type="parTrans" cxnId="{3872C91C-10CB-4435-8C13-BB872F91275B}">
      <dgm:prSet/>
      <dgm:spPr/>
      <dgm:t>
        <a:bodyPr/>
        <a:lstStyle/>
        <a:p>
          <a:endParaRPr lang="en-AU"/>
        </a:p>
      </dgm:t>
    </dgm:pt>
    <dgm:pt modelId="{FA5AAD98-7656-4C15-ACA6-57AE3396A528}" type="sibTrans" cxnId="{3872C91C-10CB-4435-8C13-BB872F91275B}">
      <dgm:prSet/>
      <dgm:spPr>
        <a:ln w="25400"/>
      </dgm:spPr>
      <dgm:t>
        <a:bodyPr/>
        <a:lstStyle/>
        <a:p>
          <a:endParaRPr lang="en-AU" dirty="0"/>
        </a:p>
      </dgm:t>
    </dgm:pt>
    <dgm:pt modelId="{14189FD3-531C-40FA-8D60-0558AE2DEB8F}">
      <dgm:prSet phldrT="[Text]"/>
      <dgm:spPr>
        <a:solidFill>
          <a:srgbClr val="0070C0"/>
        </a:solidFill>
        <a:effectLst>
          <a:outerShdw blurRad="76200" dir="18900000" sy="23000" kx="-1200000" algn="bl" rotWithShape="0">
            <a:prstClr val="black">
              <a:alpha val="20000"/>
            </a:prstClr>
          </a:outerShdw>
        </a:effectLst>
        <a:scene3d>
          <a:camera prst="orthographicFront"/>
          <a:lightRig rig="threePt" dir="t"/>
        </a:scene3d>
        <a:sp3d>
          <a:bevelT w="139700" h="139700"/>
        </a:sp3d>
      </dgm:spPr>
      <dgm:t>
        <a:bodyPr/>
        <a:lstStyle/>
        <a:p>
          <a:r>
            <a:rPr lang="en-AU" dirty="0" smtClean="0"/>
            <a:t>Evaluation and testing in practice</a:t>
          </a:r>
          <a:endParaRPr lang="en-AU" dirty="0"/>
        </a:p>
      </dgm:t>
    </dgm:pt>
    <dgm:pt modelId="{47F10FA0-378C-4B39-8290-782B3AD696BF}" type="parTrans" cxnId="{FF0FC017-0A66-447B-9735-3C1171A46637}">
      <dgm:prSet/>
      <dgm:spPr/>
      <dgm:t>
        <a:bodyPr/>
        <a:lstStyle/>
        <a:p>
          <a:endParaRPr lang="en-AU"/>
        </a:p>
      </dgm:t>
    </dgm:pt>
    <dgm:pt modelId="{AABB59D8-3EE6-4AFB-AAE6-1229759255B3}" type="sibTrans" cxnId="{FF0FC017-0A66-447B-9735-3C1171A46637}">
      <dgm:prSet/>
      <dgm:spPr>
        <a:ln w="25400"/>
      </dgm:spPr>
      <dgm:t>
        <a:bodyPr/>
        <a:lstStyle/>
        <a:p>
          <a:endParaRPr lang="en-AU" dirty="0"/>
        </a:p>
      </dgm:t>
    </dgm:pt>
    <dgm:pt modelId="{1AA778F3-7631-47E6-B254-BB5FD60F3A64}">
      <dgm:prSet phldrT="[Text]"/>
      <dgm:spPr>
        <a:solidFill>
          <a:schemeClr val="accent1">
            <a:lumMod val="25000"/>
          </a:schemeClr>
        </a:solidFill>
        <a:effectLst>
          <a:outerShdw blurRad="76200" dir="18900000" sy="23000" kx="-1200000" algn="bl" rotWithShape="0">
            <a:prstClr val="black">
              <a:alpha val="20000"/>
            </a:prstClr>
          </a:outerShdw>
        </a:effectLst>
        <a:scene3d>
          <a:camera prst="orthographicFront"/>
          <a:lightRig rig="threePt" dir="t"/>
        </a:scene3d>
        <a:sp3d>
          <a:bevelT w="139700" h="139700"/>
        </a:sp3d>
      </dgm:spPr>
      <dgm:t>
        <a:bodyPr/>
        <a:lstStyle/>
        <a:p>
          <a:r>
            <a:rPr lang="en-AU" dirty="0" smtClean="0"/>
            <a:t>Documentation to arrive at design principles</a:t>
          </a:r>
          <a:endParaRPr lang="en-AU" dirty="0"/>
        </a:p>
      </dgm:t>
    </dgm:pt>
    <dgm:pt modelId="{8D75D5B6-4DBC-4AB3-82ED-8E8346B90421}" type="parTrans" cxnId="{4EB38E84-9783-41F7-9881-4022221FAFE3}">
      <dgm:prSet/>
      <dgm:spPr/>
      <dgm:t>
        <a:bodyPr/>
        <a:lstStyle/>
        <a:p>
          <a:endParaRPr lang="en-AU"/>
        </a:p>
      </dgm:t>
    </dgm:pt>
    <dgm:pt modelId="{3DA611CA-2E98-4368-8FF8-802809AE589E}" type="sibTrans" cxnId="{4EB38E84-9783-41F7-9881-4022221FAFE3}">
      <dgm:prSet/>
      <dgm:spPr>
        <a:ln w="25400"/>
      </dgm:spPr>
      <dgm:t>
        <a:bodyPr/>
        <a:lstStyle/>
        <a:p>
          <a:endParaRPr lang="en-AU" dirty="0"/>
        </a:p>
      </dgm:t>
    </dgm:pt>
    <dgm:pt modelId="{FF463C91-7A3F-47FA-ACE5-F415D0FD2B20}" type="pres">
      <dgm:prSet presAssocID="{89AE49C9-DD2C-4AB4-AF6F-DEED5BC12A2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F22C1ED7-062F-40C4-8EFF-7AF5A711AC9E}" type="pres">
      <dgm:prSet presAssocID="{436F492D-8D63-4079-ACF4-4AE4387DCA83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DC6B6A3B-7702-40B6-911E-D82B8C4E4C6D}" type="pres">
      <dgm:prSet presAssocID="{436F492D-8D63-4079-ACF4-4AE4387DCA83}" presName="spNode" presStyleCnt="0"/>
      <dgm:spPr/>
      <dgm:t>
        <a:bodyPr/>
        <a:lstStyle/>
        <a:p>
          <a:endParaRPr lang="en-AU"/>
        </a:p>
      </dgm:t>
    </dgm:pt>
    <dgm:pt modelId="{422B6C27-2E0C-404A-AEC3-94BB0B12CBBF}" type="pres">
      <dgm:prSet presAssocID="{5F4D1341-1E14-43AB-9BB1-9CBCCCE52FEC}" presName="sibTrans" presStyleLbl="sibTrans1D1" presStyleIdx="0" presStyleCnt="4"/>
      <dgm:spPr/>
      <dgm:t>
        <a:bodyPr/>
        <a:lstStyle/>
        <a:p>
          <a:endParaRPr lang="en-AU"/>
        </a:p>
      </dgm:t>
    </dgm:pt>
    <dgm:pt modelId="{E3DB33DC-58A3-4004-A31C-71B77D8D7B91}" type="pres">
      <dgm:prSet presAssocID="{1B1F0009-A810-46C6-9BD8-1CABA4F52322}" presName="node" presStyleLbl="node1" presStyleIdx="1" presStyleCnt="4" custRadScaleRad="128402" custRadScaleInc="-4171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0F6BAE75-186A-405E-9F12-4200E206388F}" type="pres">
      <dgm:prSet presAssocID="{1B1F0009-A810-46C6-9BD8-1CABA4F52322}" presName="spNode" presStyleCnt="0"/>
      <dgm:spPr/>
      <dgm:t>
        <a:bodyPr/>
        <a:lstStyle/>
        <a:p>
          <a:endParaRPr lang="en-AU"/>
        </a:p>
      </dgm:t>
    </dgm:pt>
    <dgm:pt modelId="{4FB5CC7D-ECC5-4345-ADF3-DA09DCA9ED46}" type="pres">
      <dgm:prSet presAssocID="{FA5AAD98-7656-4C15-ACA6-57AE3396A528}" presName="sibTrans" presStyleLbl="sibTrans1D1" presStyleIdx="1" presStyleCnt="4"/>
      <dgm:spPr/>
      <dgm:t>
        <a:bodyPr/>
        <a:lstStyle/>
        <a:p>
          <a:endParaRPr lang="en-AU"/>
        </a:p>
      </dgm:t>
    </dgm:pt>
    <dgm:pt modelId="{0A8E52EC-93A7-420E-9C1F-19C9225C4C6A}" type="pres">
      <dgm:prSet presAssocID="{14189FD3-531C-40FA-8D60-0558AE2DEB8F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00E138E3-4ECA-4270-B4C6-FE51B7FF5845}" type="pres">
      <dgm:prSet presAssocID="{14189FD3-531C-40FA-8D60-0558AE2DEB8F}" presName="spNode" presStyleCnt="0"/>
      <dgm:spPr/>
      <dgm:t>
        <a:bodyPr/>
        <a:lstStyle/>
        <a:p>
          <a:endParaRPr lang="en-AU"/>
        </a:p>
      </dgm:t>
    </dgm:pt>
    <dgm:pt modelId="{60E6C623-BC95-4CF6-9655-8114C68875BD}" type="pres">
      <dgm:prSet presAssocID="{AABB59D8-3EE6-4AFB-AAE6-1229759255B3}" presName="sibTrans" presStyleLbl="sibTrans1D1" presStyleIdx="2" presStyleCnt="4"/>
      <dgm:spPr/>
      <dgm:t>
        <a:bodyPr/>
        <a:lstStyle/>
        <a:p>
          <a:endParaRPr lang="en-AU"/>
        </a:p>
      </dgm:t>
    </dgm:pt>
    <dgm:pt modelId="{C5B30644-D9E3-4B9C-B2B7-710EC638EE62}" type="pres">
      <dgm:prSet presAssocID="{1AA778F3-7631-47E6-B254-BB5FD60F3A64}" presName="node" presStyleLbl="node1" presStyleIdx="3" presStyleCnt="4" custRadScaleRad="128643" custRadScaleInc="4163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8E745063-5402-4824-B046-BC303CE63E81}" type="pres">
      <dgm:prSet presAssocID="{1AA778F3-7631-47E6-B254-BB5FD60F3A64}" presName="spNode" presStyleCnt="0"/>
      <dgm:spPr/>
      <dgm:t>
        <a:bodyPr/>
        <a:lstStyle/>
        <a:p>
          <a:endParaRPr lang="en-AU"/>
        </a:p>
      </dgm:t>
    </dgm:pt>
    <dgm:pt modelId="{D120D245-05A5-4CC8-80CD-5D7A91BB54B2}" type="pres">
      <dgm:prSet presAssocID="{3DA611CA-2E98-4368-8FF8-802809AE589E}" presName="sibTrans" presStyleLbl="sibTrans1D1" presStyleIdx="3" presStyleCnt="4"/>
      <dgm:spPr/>
      <dgm:t>
        <a:bodyPr/>
        <a:lstStyle/>
        <a:p>
          <a:endParaRPr lang="en-AU"/>
        </a:p>
      </dgm:t>
    </dgm:pt>
  </dgm:ptLst>
  <dgm:cxnLst>
    <dgm:cxn modelId="{9525228F-16FD-4329-9EDF-36D07F5FAAE4}" type="presOf" srcId="{14189FD3-531C-40FA-8D60-0558AE2DEB8F}" destId="{0A8E52EC-93A7-420E-9C1F-19C9225C4C6A}" srcOrd="0" destOrd="0" presId="urn:microsoft.com/office/officeart/2005/8/layout/cycle5"/>
    <dgm:cxn modelId="{4909FEEF-1B0C-45A0-AAAD-D316963F0B3C}" type="presOf" srcId="{1AA778F3-7631-47E6-B254-BB5FD60F3A64}" destId="{C5B30644-D9E3-4B9C-B2B7-710EC638EE62}" srcOrd="0" destOrd="0" presId="urn:microsoft.com/office/officeart/2005/8/layout/cycle5"/>
    <dgm:cxn modelId="{5954CF06-7DC3-4CE7-A5B6-82B8F63F1BF0}" type="presOf" srcId="{AABB59D8-3EE6-4AFB-AAE6-1229759255B3}" destId="{60E6C623-BC95-4CF6-9655-8114C68875BD}" srcOrd="0" destOrd="0" presId="urn:microsoft.com/office/officeart/2005/8/layout/cycle5"/>
    <dgm:cxn modelId="{A973FF99-29FF-49D2-860D-B3834E9E4AD2}" type="presOf" srcId="{1B1F0009-A810-46C6-9BD8-1CABA4F52322}" destId="{E3DB33DC-58A3-4004-A31C-71B77D8D7B91}" srcOrd="0" destOrd="0" presId="urn:microsoft.com/office/officeart/2005/8/layout/cycle5"/>
    <dgm:cxn modelId="{7B1AC830-82F4-4A01-93C4-5E8515B64200}" type="presOf" srcId="{FA5AAD98-7656-4C15-ACA6-57AE3396A528}" destId="{4FB5CC7D-ECC5-4345-ADF3-DA09DCA9ED46}" srcOrd="0" destOrd="0" presId="urn:microsoft.com/office/officeart/2005/8/layout/cycle5"/>
    <dgm:cxn modelId="{93C9827E-E369-4AED-B120-A9D255B3397A}" type="presOf" srcId="{5F4D1341-1E14-43AB-9BB1-9CBCCCE52FEC}" destId="{422B6C27-2E0C-404A-AEC3-94BB0B12CBBF}" srcOrd="0" destOrd="0" presId="urn:microsoft.com/office/officeart/2005/8/layout/cycle5"/>
    <dgm:cxn modelId="{FF0FC017-0A66-447B-9735-3C1171A46637}" srcId="{89AE49C9-DD2C-4AB4-AF6F-DEED5BC12A2C}" destId="{14189FD3-531C-40FA-8D60-0558AE2DEB8F}" srcOrd="2" destOrd="0" parTransId="{47F10FA0-378C-4B39-8290-782B3AD696BF}" sibTransId="{AABB59D8-3EE6-4AFB-AAE6-1229759255B3}"/>
    <dgm:cxn modelId="{3C9E47B8-1E3A-456F-9CB5-F865A5505C3B}" type="presOf" srcId="{3DA611CA-2E98-4368-8FF8-802809AE589E}" destId="{D120D245-05A5-4CC8-80CD-5D7A91BB54B2}" srcOrd="0" destOrd="0" presId="urn:microsoft.com/office/officeart/2005/8/layout/cycle5"/>
    <dgm:cxn modelId="{3872C91C-10CB-4435-8C13-BB872F91275B}" srcId="{89AE49C9-DD2C-4AB4-AF6F-DEED5BC12A2C}" destId="{1B1F0009-A810-46C6-9BD8-1CABA4F52322}" srcOrd="1" destOrd="0" parTransId="{DBCB11DA-9124-4565-B7D5-9CC7935D6D02}" sibTransId="{FA5AAD98-7656-4C15-ACA6-57AE3396A528}"/>
    <dgm:cxn modelId="{32169EF9-D838-4C06-80E5-53F039EAF82F}" type="presOf" srcId="{89AE49C9-DD2C-4AB4-AF6F-DEED5BC12A2C}" destId="{FF463C91-7A3F-47FA-ACE5-F415D0FD2B20}" srcOrd="0" destOrd="0" presId="urn:microsoft.com/office/officeart/2005/8/layout/cycle5"/>
    <dgm:cxn modelId="{722F66C7-84E9-4A15-AEAC-90391E66A211}" type="presOf" srcId="{436F492D-8D63-4079-ACF4-4AE4387DCA83}" destId="{F22C1ED7-062F-40C4-8EFF-7AF5A711AC9E}" srcOrd="0" destOrd="0" presId="urn:microsoft.com/office/officeart/2005/8/layout/cycle5"/>
    <dgm:cxn modelId="{B733B362-B1CC-4DEE-9F03-38B31106E33B}" srcId="{89AE49C9-DD2C-4AB4-AF6F-DEED5BC12A2C}" destId="{436F492D-8D63-4079-ACF4-4AE4387DCA83}" srcOrd="0" destOrd="0" parTransId="{800E482B-38AC-4768-9316-29724B8A6FEC}" sibTransId="{5F4D1341-1E14-43AB-9BB1-9CBCCCE52FEC}"/>
    <dgm:cxn modelId="{4EB38E84-9783-41F7-9881-4022221FAFE3}" srcId="{89AE49C9-DD2C-4AB4-AF6F-DEED5BC12A2C}" destId="{1AA778F3-7631-47E6-B254-BB5FD60F3A64}" srcOrd="3" destOrd="0" parTransId="{8D75D5B6-4DBC-4AB3-82ED-8E8346B90421}" sibTransId="{3DA611CA-2E98-4368-8FF8-802809AE589E}"/>
    <dgm:cxn modelId="{5ABF942F-7E72-4F74-8B99-EF3E6CE36B36}" type="presParOf" srcId="{FF463C91-7A3F-47FA-ACE5-F415D0FD2B20}" destId="{F22C1ED7-062F-40C4-8EFF-7AF5A711AC9E}" srcOrd="0" destOrd="0" presId="urn:microsoft.com/office/officeart/2005/8/layout/cycle5"/>
    <dgm:cxn modelId="{E60A1EC0-D36C-4264-9D6B-8E4954EDE550}" type="presParOf" srcId="{FF463C91-7A3F-47FA-ACE5-F415D0FD2B20}" destId="{DC6B6A3B-7702-40B6-911E-D82B8C4E4C6D}" srcOrd="1" destOrd="0" presId="urn:microsoft.com/office/officeart/2005/8/layout/cycle5"/>
    <dgm:cxn modelId="{40CBB1AA-9B07-4670-A46A-4ED2545D87F4}" type="presParOf" srcId="{FF463C91-7A3F-47FA-ACE5-F415D0FD2B20}" destId="{422B6C27-2E0C-404A-AEC3-94BB0B12CBBF}" srcOrd="2" destOrd="0" presId="urn:microsoft.com/office/officeart/2005/8/layout/cycle5"/>
    <dgm:cxn modelId="{1021D9FC-5D09-4F45-967B-53278D78251C}" type="presParOf" srcId="{FF463C91-7A3F-47FA-ACE5-F415D0FD2B20}" destId="{E3DB33DC-58A3-4004-A31C-71B77D8D7B91}" srcOrd="3" destOrd="0" presId="urn:microsoft.com/office/officeart/2005/8/layout/cycle5"/>
    <dgm:cxn modelId="{D38F0CC5-8F72-404E-A258-02EAD474EEA4}" type="presParOf" srcId="{FF463C91-7A3F-47FA-ACE5-F415D0FD2B20}" destId="{0F6BAE75-186A-405E-9F12-4200E206388F}" srcOrd="4" destOrd="0" presId="urn:microsoft.com/office/officeart/2005/8/layout/cycle5"/>
    <dgm:cxn modelId="{F5CA9BA5-B42A-4104-92BD-C5BD76C6BD4F}" type="presParOf" srcId="{FF463C91-7A3F-47FA-ACE5-F415D0FD2B20}" destId="{4FB5CC7D-ECC5-4345-ADF3-DA09DCA9ED46}" srcOrd="5" destOrd="0" presId="urn:microsoft.com/office/officeart/2005/8/layout/cycle5"/>
    <dgm:cxn modelId="{DBCAD724-F699-4F95-96E9-464A931C3D3A}" type="presParOf" srcId="{FF463C91-7A3F-47FA-ACE5-F415D0FD2B20}" destId="{0A8E52EC-93A7-420E-9C1F-19C9225C4C6A}" srcOrd="6" destOrd="0" presId="urn:microsoft.com/office/officeart/2005/8/layout/cycle5"/>
    <dgm:cxn modelId="{7CC66AD8-41D7-45F3-87F5-45E2749AD947}" type="presParOf" srcId="{FF463C91-7A3F-47FA-ACE5-F415D0FD2B20}" destId="{00E138E3-4ECA-4270-B4C6-FE51B7FF5845}" srcOrd="7" destOrd="0" presId="urn:microsoft.com/office/officeart/2005/8/layout/cycle5"/>
    <dgm:cxn modelId="{E5946624-9C3C-4E75-8A1B-09134BDF4A79}" type="presParOf" srcId="{FF463C91-7A3F-47FA-ACE5-F415D0FD2B20}" destId="{60E6C623-BC95-4CF6-9655-8114C68875BD}" srcOrd="8" destOrd="0" presId="urn:microsoft.com/office/officeart/2005/8/layout/cycle5"/>
    <dgm:cxn modelId="{69150580-2190-42A9-92D2-DFA99B1DAD84}" type="presParOf" srcId="{FF463C91-7A3F-47FA-ACE5-F415D0FD2B20}" destId="{C5B30644-D9E3-4B9C-B2B7-710EC638EE62}" srcOrd="9" destOrd="0" presId="urn:microsoft.com/office/officeart/2005/8/layout/cycle5"/>
    <dgm:cxn modelId="{E1B5F696-BC0F-497F-B8DF-C5BCE31170B7}" type="presParOf" srcId="{FF463C91-7A3F-47FA-ACE5-F415D0FD2B20}" destId="{8E745063-5402-4824-B046-BC303CE63E81}" srcOrd="10" destOrd="0" presId="urn:microsoft.com/office/officeart/2005/8/layout/cycle5"/>
    <dgm:cxn modelId="{D7C88DF8-3605-4EA1-9535-FB62B1C06502}" type="presParOf" srcId="{FF463C91-7A3F-47FA-ACE5-F415D0FD2B20}" destId="{D120D245-05A5-4CC8-80CD-5D7A91BB54B2}" srcOrd="11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082104A-0446-40A5-877B-2BE791427593}" type="doc">
      <dgm:prSet loTypeId="urn:microsoft.com/office/officeart/2005/8/layout/radial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4F881F59-47E8-46F8-A032-22073E53267A}">
      <dgm:prSet phldrT="[Text]"/>
      <dgm:spPr>
        <a:solidFill>
          <a:schemeClr val="accent2">
            <a:lumMod val="75000"/>
            <a:alpha val="24000"/>
          </a:schemeClr>
        </a:solidFill>
      </dgm:spPr>
      <dgm:t>
        <a:bodyPr/>
        <a:lstStyle/>
        <a:p>
          <a:r>
            <a:rPr lang="en-AU" dirty="0" smtClean="0"/>
            <a:t>Formative Evaluation</a:t>
          </a:r>
          <a:endParaRPr lang="en-AU" dirty="0"/>
        </a:p>
      </dgm:t>
    </dgm:pt>
    <dgm:pt modelId="{88375E97-066D-45D1-A16A-1B4A2AAFC7E9}" type="sibTrans" cxnId="{7853B077-AEFC-43DD-99A7-401B2B0EA977}">
      <dgm:prSet/>
      <dgm:spPr/>
      <dgm:t>
        <a:bodyPr/>
        <a:lstStyle/>
        <a:p>
          <a:endParaRPr lang="en-AU"/>
        </a:p>
      </dgm:t>
    </dgm:pt>
    <dgm:pt modelId="{AD60B78E-7805-4E35-B4A2-A30BD8C1ED8D}" type="parTrans" cxnId="{7853B077-AEFC-43DD-99A7-401B2B0EA977}">
      <dgm:prSet/>
      <dgm:spPr/>
      <dgm:t>
        <a:bodyPr/>
        <a:lstStyle/>
        <a:p>
          <a:endParaRPr lang="en-AU"/>
        </a:p>
      </dgm:t>
    </dgm:pt>
    <dgm:pt modelId="{C1AFAF2A-5744-49F7-97C2-B1C3943ECD39}" type="pres">
      <dgm:prSet presAssocID="{3082104A-0446-40A5-877B-2BE791427593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A88E713B-E1B8-4B18-93FF-0E22BD857DD2}" type="pres">
      <dgm:prSet presAssocID="{3082104A-0446-40A5-877B-2BE791427593}" presName="radial" presStyleCnt="0">
        <dgm:presLayoutVars>
          <dgm:animLvl val="ctr"/>
        </dgm:presLayoutVars>
      </dgm:prSet>
      <dgm:spPr/>
    </dgm:pt>
    <dgm:pt modelId="{7A18007A-505D-4B9C-9472-C0D2A504B595}" type="pres">
      <dgm:prSet presAssocID="{4F881F59-47E8-46F8-A032-22073E53267A}" presName="centerShape" presStyleLbl="vennNode1" presStyleIdx="0" presStyleCnt="1" custLinFactNeighborX="-2085"/>
      <dgm:spPr/>
      <dgm:t>
        <a:bodyPr/>
        <a:lstStyle/>
        <a:p>
          <a:endParaRPr lang="en-AU"/>
        </a:p>
      </dgm:t>
    </dgm:pt>
  </dgm:ptLst>
  <dgm:cxnLst>
    <dgm:cxn modelId="{7853B077-AEFC-43DD-99A7-401B2B0EA977}" srcId="{3082104A-0446-40A5-877B-2BE791427593}" destId="{4F881F59-47E8-46F8-A032-22073E53267A}" srcOrd="0" destOrd="0" parTransId="{AD60B78E-7805-4E35-B4A2-A30BD8C1ED8D}" sibTransId="{88375E97-066D-45D1-A16A-1B4A2AAFC7E9}"/>
    <dgm:cxn modelId="{B47CB1AC-B6EE-4CFD-8EF0-D09F96DEF28E}" type="presOf" srcId="{3082104A-0446-40A5-877B-2BE791427593}" destId="{C1AFAF2A-5744-49F7-97C2-B1C3943ECD39}" srcOrd="0" destOrd="0" presId="urn:microsoft.com/office/officeart/2005/8/layout/radial3"/>
    <dgm:cxn modelId="{EF54A05D-8C2B-42F7-9871-AD136B2BDD73}" type="presOf" srcId="{4F881F59-47E8-46F8-A032-22073E53267A}" destId="{7A18007A-505D-4B9C-9472-C0D2A504B595}" srcOrd="0" destOrd="0" presId="urn:microsoft.com/office/officeart/2005/8/layout/radial3"/>
    <dgm:cxn modelId="{A6776321-D86C-48A8-9758-B3FABFA0FADB}" type="presParOf" srcId="{C1AFAF2A-5744-49F7-97C2-B1C3943ECD39}" destId="{A88E713B-E1B8-4B18-93FF-0E22BD857DD2}" srcOrd="0" destOrd="0" presId="urn:microsoft.com/office/officeart/2005/8/layout/radial3"/>
    <dgm:cxn modelId="{0A060B71-BC19-4AD3-B37A-44C26E9E82A7}" type="presParOf" srcId="{A88E713B-E1B8-4B18-93FF-0E22BD857DD2}" destId="{7A18007A-505D-4B9C-9472-C0D2A504B595}" srcOrd="0" destOrd="0" presId="urn:microsoft.com/office/officeart/2005/8/layout/radial3"/>
  </dgm:cxnLst>
  <dgm:bg>
    <a:noFill/>
  </dgm:bg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9AE49C9-DD2C-4AB4-AF6F-DEED5BC12A2C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436F492D-8D63-4079-ACF4-4AE4387DCA83}">
      <dgm:prSet phldrT="[Text]"/>
      <dgm:spPr>
        <a:solidFill>
          <a:schemeClr val="accent2">
            <a:lumMod val="60000"/>
            <a:lumOff val="40000"/>
          </a:schemeClr>
        </a:solidFill>
        <a:effectLst>
          <a:outerShdw blurRad="76200" dir="18900000" sy="23000" kx="-1200000" algn="bl" rotWithShape="0">
            <a:prstClr val="black">
              <a:alpha val="20000"/>
            </a:prstClr>
          </a:outerShdw>
        </a:effectLst>
        <a:scene3d>
          <a:camera prst="orthographicFront"/>
          <a:lightRig rig="threePt" dir="t"/>
        </a:scene3d>
        <a:sp3d>
          <a:bevelT w="139700" h="139700"/>
        </a:sp3d>
      </dgm:spPr>
      <dgm:t>
        <a:bodyPr/>
        <a:lstStyle/>
        <a:p>
          <a:r>
            <a:rPr lang="en-AU" dirty="0" smtClean="0"/>
            <a:t>Plan</a:t>
          </a:r>
          <a:endParaRPr lang="en-AU" dirty="0"/>
        </a:p>
      </dgm:t>
    </dgm:pt>
    <dgm:pt modelId="{800E482B-38AC-4768-9316-29724B8A6FEC}" type="parTrans" cxnId="{B733B362-B1CC-4DEE-9F03-38B31106E33B}">
      <dgm:prSet/>
      <dgm:spPr/>
      <dgm:t>
        <a:bodyPr/>
        <a:lstStyle/>
        <a:p>
          <a:endParaRPr lang="en-AU"/>
        </a:p>
      </dgm:t>
    </dgm:pt>
    <dgm:pt modelId="{5F4D1341-1E14-43AB-9BB1-9CBCCCE52FEC}" type="sibTrans" cxnId="{B733B362-B1CC-4DEE-9F03-38B31106E33B}">
      <dgm:prSet/>
      <dgm:spPr>
        <a:ln w="25400"/>
      </dgm:spPr>
      <dgm:t>
        <a:bodyPr/>
        <a:lstStyle/>
        <a:p>
          <a:endParaRPr lang="en-AU"/>
        </a:p>
      </dgm:t>
    </dgm:pt>
    <dgm:pt modelId="{1B1F0009-A810-46C6-9BD8-1CABA4F52322}">
      <dgm:prSet phldrT="[Text]"/>
      <dgm:spPr>
        <a:solidFill>
          <a:schemeClr val="accent5">
            <a:lumMod val="50000"/>
          </a:schemeClr>
        </a:solidFill>
        <a:effectLst>
          <a:outerShdw blurRad="76200" dir="18900000" sy="23000" kx="-1200000" algn="bl" rotWithShape="0">
            <a:prstClr val="black">
              <a:alpha val="20000"/>
            </a:prstClr>
          </a:outerShdw>
        </a:effectLst>
        <a:scene3d>
          <a:camera prst="orthographicFront"/>
          <a:lightRig rig="threePt" dir="t"/>
        </a:scene3d>
        <a:sp3d>
          <a:bevelT w="139700" h="139700"/>
        </a:sp3d>
      </dgm:spPr>
      <dgm:t>
        <a:bodyPr/>
        <a:lstStyle/>
        <a:p>
          <a:r>
            <a:rPr lang="en-AU" dirty="0" smtClean="0"/>
            <a:t>Act</a:t>
          </a:r>
          <a:endParaRPr lang="en-AU" dirty="0"/>
        </a:p>
      </dgm:t>
    </dgm:pt>
    <dgm:pt modelId="{DBCB11DA-9124-4565-B7D5-9CC7935D6D02}" type="parTrans" cxnId="{3872C91C-10CB-4435-8C13-BB872F91275B}">
      <dgm:prSet/>
      <dgm:spPr/>
      <dgm:t>
        <a:bodyPr/>
        <a:lstStyle/>
        <a:p>
          <a:endParaRPr lang="en-AU"/>
        </a:p>
      </dgm:t>
    </dgm:pt>
    <dgm:pt modelId="{FA5AAD98-7656-4C15-ACA6-57AE3396A528}" type="sibTrans" cxnId="{3872C91C-10CB-4435-8C13-BB872F91275B}">
      <dgm:prSet/>
      <dgm:spPr>
        <a:ln w="25400"/>
      </dgm:spPr>
      <dgm:t>
        <a:bodyPr/>
        <a:lstStyle/>
        <a:p>
          <a:endParaRPr lang="en-AU"/>
        </a:p>
      </dgm:t>
    </dgm:pt>
    <dgm:pt modelId="{14189FD3-531C-40FA-8D60-0558AE2DEB8F}">
      <dgm:prSet phldrT="[Text]"/>
      <dgm:spPr>
        <a:solidFill>
          <a:srgbClr val="0070C0"/>
        </a:solidFill>
        <a:effectLst>
          <a:outerShdw blurRad="76200" dir="18900000" sy="23000" kx="-1200000" algn="bl" rotWithShape="0">
            <a:prstClr val="black">
              <a:alpha val="20000"/>
            </a:prstClr>
          </a:outerShdw>
        </a:effectLst>
        <a:scene3d>
          <a:camera prst="orthographicFront"/>
          <a:lightRig rig="threePt" dir="t"/>
        </a:scene3d>
        <a:sp3d>
          <a:bevelT w="139700" h="139700"/>
        </a:sp3d>
      </dgm:spPr>
      <dgm:t>
        <a:bodyPr/>
        <a:lstStyle/>
        <a:p>
          <a:r>
            <a:rPr lang="en-AU" dirty="0" smtClean="0"/>
            <a:t>Evaluate</a:t>
          </a:r>
          <a:endParaRPr lang="en-AU" dirty="0"/>
        </a:p>
      </dgm:t>
    </dgm:pt>
    <dgm:pt modelId="{47F10FA0-378C-4B39-8290-782B3AD696BF}" type="parTrans" cxnId="{FF0FC017-0A66-447B-9735-3C1171A46637}">
      <dgm:prSet/>
      <dgm:spPr/>
      <dgm:t>
        <a:bodyPr/>
        <a:lstStyle/>
        <a:p>
          <a:endParaRPr lang="en-AU"/>
        </a:p>
      </dgm:t>
    </dgm:pt>
    <dgm:pt modelId="{AABB59D8-3EE6-4AFB-AAE6-1229759255B3}" type="sibTrans" cxnId="{FF0FC017-0A66-447B-9735-3C1171A46637}">
      <dgm:prSet/>
      <dgm:spPr>
        <a:ln w="25400"/>
      </dgm:spPr>
      <dgm:t>
        <a:bodyPr/>
        <a:lstStyle/>
        <a:p>
          <a:endParaRPr lang="en-AU"/>
        </a:p>
      </dgm:t>
    </dgm:pt>
    <dgm:pt modelId="{1AA778F3-7631-47E6-B254-BB5FD60F3A64}">
      <dgm:prSet phldrT="[Text]"/>
      <dgm:spPr>
        <a:solidFill>
          <a:schemeClr val="accent1">
            <a:lumMod val="25000"/>
          </a:schemeClr>
        </a:solidFill>
        <a:effectLst>
          <a:outerShdw blurRad="76200" dir="18900000" sy="23000" kx="-1200000" algn="bl" rotWithShape="0">
            <a:prstClr val="black">
              <a:alpha val="20000"/>
            </a:prstClr>
          </a:outerShdw>
        </a:effectLst>
        <a:scene3d>
          <a:camera prst="orthographicFront"/>
          <a:lightRig rig="threePt" dir="t"/>
        </a:scene3d>
        <a:sp3d>
          <a:bevelT w="139700" h="139700"/>
        </a:sp3d>
      </dgm:spPr>
      <dgm:t>
        <a:bodyPr/>
        <a:lstStyle/>
        <a:p>
          <a:r>
            <a:rPr lang="en-AU" dirty="0" smtClean="0"/>
            <a:t>Improve</a:t>
          </a:r>
          <a:endParaRPr lang="en-AU" dirty="0"/>
        </a:p>
      </dgm:t>
    </dgm:pt>
    <dgm:pt modelId="{8D75D5B6-4DBC-4AB3-82ED-8E8346B90421}" type="parTrans" cxnId="{4EB38E84-9783-41F7-9881-4022221FAFE3}">
      <dgm:prSet/>
      <dgm:spPr/>
      <dgm:t>
        <a:bodyPr/>
        <a:lstStyle/>
        <a:p>
          <a:endParaRPr lang="en-AU"/>
        </a:p>
      </dgm:t>
    </dgm:pt>
    <dgm:pt modelId="{3DA611CA-2E98-4368-8FF8-802809AE589E}" type="sibTrans" cxnId="{4EB38E84-9783-41F7-9881-4022221FAFE3}">
      <dgm:prSet/>
      <dgm:spPr>
        <a:ln w="25400"/>
      </dgm:spPr>
      <dgm:t>
        <a:bodyPr/>
        <a:lstStyle/>
        <a:p>
          <a:endParaRPr lang="en-AU"/>
        </a:p>
      </dgm:t>
    </dgm:pt>
    <dgm:pt modelId="{FF463C91-7A3F-47FA-ACE5-F415D0FD2B20}" type="pres">
      <dgm:prSet presAssocID="{89AE49C9-DD2C-4AB4-AF6F-DEED5BC12A2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F22C1ED7-062F-40C4-8EFF-7AF5A711AC9E}" type="pres">
      <dgm:prSet presAssocID="{436F492D-8D63-4079-ACF4-4AE4387DCA83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DC6B6A3B-7702-40B6-911E-D82B8C4E4C6D}" type="pres">
      <dgm:prSet presAssocID="{436F492D-8D63-4079-ACF4-4AE4387DCA83}" presName="spNode" presStyleCnt="0"/>
      <dgm:spPr/>
    </dgm:pt>
    <dgm:pt modelId="{422B6C27-2E0C-404A-AEC3-94BB0B12CBBF}" type="pres">
      <dgm:prSet presAssocID="{5F4D1341-1E14-43AB-9BB1-9CBCCCE52FEC}" presName="sibTrans" presStyleLbl="sibTrans1D1" presStyleIdx="0" presStyleCnt="4"/>
      <dgm:spPr/>
      <dgm:t>
        <a:bodyPr/>
        <a:lstStyle/>
        <a:p>
          <a:endParaRPr lang="en-AU"/>
        </a:p>
      </dgm:t>
    </dgm:pt>
    <dgm:pt modelId="{E3DB33DC-58A3-4004-A31C-71B77D8D7B91}" type="pres">
      <dgm:prSet presAssocID="{1B1F0009-A810-46C6-9BD8-1CABA4F52322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0F6BAE75-186A-405E-9F12-4200E206388F}" type="pres">
      <dgm:prSet presAssocID="{1B1F0009-A810-46C6-9BD8-1CABA4F52322}" presName="spNode" presStyleCnt="0"/>
      <dgm:spPr/>
    </dgm:pt>
    <dgm:pt modelId="{4FB5CC7D-ECC5-4345-ADF3-DA09DCA9ED46}" type="pres">
      <dgm:prSet presAssocID="{FA5AAD98-7656-4C15-ACA6-57AE3396A528}" presName="sibTrans" presStyleLbl="sibTrans1D1" presStyleIdx="1" presStyleCnt="4"/>
      <dgm:spPr/>
      <dgm:t>
        <a:bodyPr/>
        <a:lstStyle/>
        <a:p>
          <a:endParaRPr lang="en-AU"/>
        </a:p>
      </dgm:t>
    </dgm:pt>
    <dgm:pt modelId="{0A8E52EC-93A7-420E-9C1F-19C9225C4C6A}" type="pres">
      <dgm:prSet presAssocID="{14189FD3-531C-40FA-8D60-0558AE2DEB8F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00E138E3-4ECA-4270-B4C6-FE51B7FF5845}" type="pres">
      <dgm:prSet presAssocID="{14189FD3-531C-40FA-8D60-0558AE2DEB8F}" presName="spNode" presStyleCnt="0"/>
      <dgm:spPr/>
    </dgm:pt>
    <dgm:pt modelId="{60E6C623-BC95-4CF6-9655-8114C68875BD}" type="pres">
      <dgm:prSet presAssocID="{AABB59D8-3EE6-4AFB-AAE6-1229759255B3}" presName="sibTrans" presStyleLbl="sibTrans1D1" presStyleIdx="2" presStyleCnt="4"/>
      <dgm:spPr/>
      <dgm:t>
        <a:bodyPr/>
        <a:lstStyle/>
        <a:p>
          <a:endParaRPr lang="en-AU"/>
        </a:p>
      </dgm:t>
    </dgm:pt>
    <dgm:pt modelId="{C5B30644-D9E3-4B9C-B2B7-710EC638EE62}" type="pres">
      <dgm:prSet presAssocID="{1AA778F3-7631-47E6-B254-BB5FD60F3A64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8E745063-5402-4824-B046-BC303CE63E81}" type="pres">
      <dgm:prSet presAssocID="{1AA778F3-7631-47E6-B254-BB5FD60F3A64}" presName="spNode" presStyleCnt="0"/>
      <dgm:spPr/>
    </dgm:pt>
    <dgm:pt modelId="{D120D245-05A5-4CC8-80CD-5D7A91BB54B2}" type="pres">
      <dgm:prSet presAssocID="{3DA611CA-2E98-4368-8FF8-802809AE589E}" presName="sibTrans" presStyleLbl="sibTrans1D1" presStyleIdx="3" presStyleCnt="4"/>
      <dgm:spPr/>
      <dgm:t>
        <a:bodyPr/>
        <a:lstStyle/>
        <a:p>
          <a:endParaRPr lang="en-AU"/>
        </a:p>
      </dgm:t>
    </dgm:pt>
  </dgm:ptLst>
  <dgm:cxnLst>
    <dgm:cxn modelId="{565E2FEB-D4F2-4843-8BD6-B55139EAD247}" type="presOf" srcId="{5F4D1341-1E14-43AB-9BB1-9CBCCCE52FEC}" destId="{422B6C27-2E0C-404A-AEC3-94BB0B12CBBF}" srcOrd="0" destOrd="0" presId="urn:microsoft.com/office/officeart/2005/8/layout/cycle5"/>
    <dgm:cxn modelId="{6E3396F1-CCF4-4356-B00F-27042D5D6FE8}" type="presOf" srcId="{1B1F0009-A810-46C6-9BD8-1CABA4F52322}" destId="{E3DB33DC-58A3-4004-A31C-71B77D8D7B91}" srcOrd="0" destOrd="0" presId="urn:microsoft.com/office/officeart/2005/8/layout/cycle5"/>
    <dgm:cxn modelId="{18FDC746-5785-47E9-BF5D-92B073408695}" type="presOf" srcId="{AABB59D8-3EE6-4AFB-AAE6-1229759255B3}" destId="{60E6C623-BC95-4CF6-9655-8114C68875BD}" srcOrd="0" destOrd="0" presId="urn:microsoft.com/office/officeart/2005/8/layout/cycle5"/>
    <dgm:cxn modelId="{FF0FC017-0A66-447B-9735-3C1171A46637}" srcId="{89AE49C9-DD2C-4AB4-AF6F-DEED5BC12A2C}" destId="{14189FD3-531C-40FA-8D60-0558AE2DEB8F}" srcOrd="2" destOrd="0" parTransId="{47F10FA0-378C-4B39-8290-782B3AD696BF}" sibTransId="{AABB59D8-3EE6-4AFB-AAE6-1229759255B3}"/>
    <dgm:cxn modelId="{E161CDC2-D5CC-4272-8659-327A4C75259B}" type="presOf" srcId="{FA5AAD98-7656-4C15-ACA6-57AE3396A528}" destId="{4FB5CC7D-ECC5-4345-ADF3-DA09DCA9ED46}" srcOrd="0" destOrd="0" presId="urn:microsoft.com/office/officeart/2005/8/layout/cycle5"/>
    <dgm:cxn modelId="{B733B362-B1CC-4DEE-9F03-38B31106E33B}" srcId="{89AE49C9-DD2C-4AB4-AF6F-DEED5BC12A2C}" destId="{436F492D-8D63-4079-ACF4-4AE4387DCA83}" srcOrd="0" destOrd="0" parTransId="{800E482B-38AC-4768-9316-29724B8A6FEC}" sibTransId="{5F4D1341-1E14-43AB-9BB1-9CBCCCE52FEC}"/>
    <dgm:cxn modelId="{D7B1B577-6258-44AB-AC4B-D52DA2D96410}" type="presOf" srcId="{89AE49C9-DD2C-4AB4-AF6F-DEED5BC12A2C}" destId="{FF463C91-7A3F-47FA-ACE5-F415D0FD2B20}" srcOrd="0" destOrd="0" presId="urn:microsoft.com/office/officeart/2005/8/layout/cycle5"/>
    <dgm:cxn modelId="{93A7B6A0-653B-4EE3-AE3F-EE3491F39D2F}" type="presOf" srcId="{436F492D-8D63-4079-ACF4-4AE4387DCA83}" destId="{F22C1ED7-062F-40C4-8EFF-7AF5A711AC9E}" srcOrd="0" destOrd="0" presId="urn:microsoft.com/office/officeart/2005/8/layout/cycle5"/>
    <dgm:cxn modelId="{3872C91C-10CB-4435-8C13-BB872F91275B}" srcId="{89AE49C9-DD2C-4AB4-AF6F-DEED5BC12A2C}" destId="{1B1F0009-A810-46C6-9BD8-1CABA4F52322}" srcOrd="1" destOrd="0" parTransId="{DBCB11DA-9124-4565-B7D5-9CC7935D6D02}" sibTransId="{FA5AAD98-7656-4C15-ACA6-57AE3396A528}"/>
    <dgm:cxn modelId="{4EB38E84-9783-41F7-9881-4022221FAFE3}" srcId="{89AE49C9-DD2C-4AB4-AF6F-DEED5BC12A2C}" destId="{1AA778F3-7631-47E6-B254-BB5FD60F3A64}" srcOrd="3" destOrd="0" parTransId="{8D75D5B6-4DBC-4AB3-82ED-8E8346B90421}" sibTransId="{3DA611CA-2E98-4368-8FF8-802809AE589E}"/>
    <dgm:cxn modelId="{6D8B9AD9-89F0-4CA2-8A3A-94E17C2EDC56}" type="presOf" srcId="{3DA611CA-2E98-4368-8FF8-802809AE589E}" destId="{D120D245-05A5-4CC8-80CD-5D7A91BB54B2}" srcOrd="0" destOrd="0" presId="urn:microsoft.com/office/officeart/2005/8/layout/cycle5"/>
    <dgm:cxn modelId="{101C787F-2ABE-4ACF-A5A6-7C07A19447DF}" type="presOf" srcId="{14189FD3-531C-40FA-8D60-0558AE2DEB8F}" destId="{0A8E52EC-93A7-420E-9C1F-19C9225C4C6A}" srcOrd="0" destOrd="0" presId="urn:microsoft.com/office/officeart/2005/8/layout/cycle5"/>
    <dgm:cxn modelId="{235171AA-0E94-41D1-82C6-91AD8267D7D3}" type="presOf" srcId="{1AA778F3-7631-47E6-B254-BB5FD60F3A64}" destId="{C5B30644-D9E3-4B9C-B2B7-710EC638EE62}" srcOrd="0" destOrd="0" presId="urn:microsoft.com/office/officeart/2005/8/layout/cycle5"/>
    <dgm:cxn modelId="{22F251F3-A1A9-48A1-AAB1-92B08C8A7261}" type="presParOf" srcId="{FF463C91-7A3F-47FA-ACE5-F415D0FD2B20}" destId="{F22C1ED7-062F-40C4-8EFF-7AF5A711AC9E}" srcOrd="0" destOrd="0" presId="urn:microsoft.com/office/officeart/2005/8/layout/cycle5"/>
    <dgm:cxn modelId="{C9EDF0E2-F243-4DBA-9F65-C08BE030D872}" type="presParOf" srcId="{FF463C91-7A3F-47FA-ACE5-F415D0FD2B20}" destId="{DC6B6A3B-7702-40B6-911E-D82B8C4E4C6D}" srcOrd="1" destOrd="0" presId="urn:microsoft.com/office/officeart/2005/8/layout/cycle5"/>
    <dgm:cxn modelId="{6E16D320-D3D8-4FB2-91F4-416524443C76}" type="presParOf" srcId="{FF463C91-7A3F-47FA-ACE5-F415D0FD2B20}" destId="{422B6C27-2E0C-404A-AEC3-94BB0B12CBBF}" srcOrd="2" destOrd="0" presId="urn:microsoft.com/office/officeart/2005/8/layout/cycle5"/>
    <dgm:cxn modelId="{4B1EE4E3-968B-49FD-9F64-C910D32AB563}" type="presParOf" srcId="{FF463C91-7A3F-47FA-ACE5-F415D0FD2B20}" destId="{E3DB33DC-58A3-4004-A31C-71B77D8D7B91}" srcOrd="3" destOrd="0" presId="urn:microsoft.com/office/officeart/2005/8/layout/cycle5"/>
    <dgm:cxn modelId="{E1E5A888-57AC-46BF-B255-0399C5119F08}" type="presParOf" srcId="{FF463C91-7A3F-47FA-ACE5-F415D0FD2B20}" destId="{0F6BAE75-186A-405E-9F12-4200E206388F}" srcOrd="4" destOrd="0" presId="urn:microsoft.com/office/officeart/2005/8/layout/cycle5"/>
    <dgm:cxn modelId="{643C236B-C9D1-4407-BC7B-1B73ABFB6B7B}" type="presParOf" srcId="{FF463C91-7A3F-47FA-ACE5-F415D0FD2B20}" destId="{4FB5CC7D-ECC5-4345-ADF3-DA09DCA9ED46}" srcOrd="5" destOrd="0" presId="urn:microsoft.com/office/officeart/2005/8/layout/cycle5"/>
    <dgm:cxn modelId="{4CC4CC97-EBE8-475A-8726-283ACDD9E713}" type="presParOf" srcId="{FF463C91-7A3F-47FA-ACE5-F415D0FD2B20}" destId="{0A8E52EC-93A7-420E-9C1F-19C9225C4C6A}" srcOrd="6" destOrd="0" presId="urn:microsoft.com/office/officeart/2005/8/layout/cycle5"/>
    <dgm:cxn modelId="{B9DD1AED-668E-43FF-A6D9-3A528A4AC32B}" type="presParOf" srcId="{FF463C91-7A3F-47FA-ACE5-F415D0FD2B20}" destId="{00E138E3-4ECA-4270-B4C6-FE51B7FF5845}" srcOrd="7" destOrd="0" presId="urn:microsoft.com/office/officeart/2005/8/layout/cycle5"/>
    <dgm:cxn modelId="{B92705E7-EF72-432D-96A8-74DC82F76EBB}" type="presParOf" srcId="{FF463C91-7A3F-47FA-ACE5-F415D0FD2B20}" destId="{60E6C623-BC95-4CF6-9655-8114C68875BD}" srcOrd="8" destOrd="0" presId="urn:microsoft.com/office/officeart/2005/8/layout/cycle5"/>
    <dgm:cxn modelId="{2287F6CB-2FFB-49AA-8FB4-4F30E003411A}" type="presParOf" srcId="{FF463C91-7A3F-47FA-ACE5-F415D0FD2B20}" destId="{C5B30644-D9E3-4B9C-B2B7-710EC638EE62}" srcOrd="9" destOrd="0" presId="urn:microsoft.com/office/officeart/2005/8/layout/cycle5"/>
    <dgm:cxn modelId="{D9C1C844-F284-4AC3-A8A4-3B60107433B4}" type="presParOf" srcId="{FF463C91-7A3F-47FA-ACE5-F415D0FD2B20}" destId="{8E745063-5402-4824-B046-BC303CE63E81}" srcOrd="10" destOrd="0" presId="urn:microsoft.com/office/officeart/2005/8/layout/cycle5"/>
    <dgm:cxn modelId="{8CB1A716-FD18-43A8-86D1-D2ECE8CD3139}" type="presParOf" srcId="{FF463C91-7A3F-47FA-ACE5-F415D0FD2B20}" destId="{D120D245-05A5-4CC8-80CD-5D7A91BB54B2}" srcOrd="11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082104A-0446-40A5-877B-2BE791427593}" type="doc">
      <dgm:prSet loTypeId="urn:microsoft.com/office/officeart/2005/8/layout/radial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4F881F59-47E8-46F8-A032-22073E53267A}">
      <dgm:prSet phldrT="[Text]"/>
      <dgm:spPr/>
      <dgm:t>
        <a:bodyPr/>
        <a:lstStyle/>
        <a:p>
          <a:r>
            <a:rPr lang="en-AU" dirty="0" smtClean="0"/>
            <a:t>Formative Evaluation</a:t>
          </a:r>
          <a:endParaRPr lang="en-AU" dirty="0"/>
        </a:p>
      </dgm:t>
    </dgm:pt>
    <dgm:pt modelId="{AD60B78E-7805-4E35-B4A2-A30BD8C1ED8D}" type="parTrans" cxnId="{7853B077-AEFC-43DD-99A7-401B2B0EA977}">
      <dgm:prSet/>
      <dgm:spPr/>
      <dgm:t>
        <a:bodyPr/>
        <a:lstStyle/>
        <a:p>
          <a:endParaRPr lang="en-AU"/>
        </a:p>
      </dgm:t>
    </dgm:pt>
    <dgm:pt modelId="{88375E97-066D-45D1-A16A-1B4A2AAFC7E9}" type="sibTrans" cxnId="{7853B077-AEFC-43DD-99A7-401B2B0EA977}">
      <dgm:prSet/>
      <dgm:spPr/>
      <dgm:t>
        <a:bodyPr/>
        <a:lstStyle/>
        <a:p>
          <a:endParaRPr lang="en-AU"/>
        </a:p>
      </dgm:t>
    </dgm:pt>
    <dgm:pt modelId="{C1AFAF2A-5744-49F7-97C2-B1C3943ECD39}" type="pres">
      <dgm:prSet presAssocID="{3082104A-0446-40A5-877B-2BE791427593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A88E713B-E1B8-4B18-93FF-0E22BD857DD2}" type="pres">
      <dgm:prSet presAssocID="{3082104A-0446-40A5-877B-2BE791427593}" presName="radial" presStyleCnt="0">
        <dgm:presLayoutVars>
          <dgm:animLvl val="ctr"/>
        </dgm:presLayoutVars>
      </dgm:prSet>
      <dgm:spPr/>
    </dgm:pt>
    <dgm:pt modelId="{7A18007A-505D-4B9C-9472-C0D2A504B595}" type="pres">
      <dgm:prSet presAssocID="{4F881F59-47E8-46F8-A032-22073E53267A}" presName="centerShape" presStyleLbl="vennNode1" presStyleIdx="0" presStyleCnt="1" custLinFactNeighborX="-2085"/>
      <dgm:spPr/>
      <dgm:t>
        <a:bodyPr/>
        <a:lstStyle/>
        <a:p>
          <a:endParaRPr lang="en-AU"/>
        </a:p>
      </dgm:t>
    </dgm:pt>
  </dgm:ptLst>
  <dgm:cxnLst>
    <dgm:cxn modelId="{17FFCF61-982F-4C4D-9346-128F86A209F9}" type="presOf" srcId="{3082104A-0446-40A5-877B-2BE791427593}" destId="{C1AFAF2A-5744-49F7-97C2-B1C3943ECD39}" srcOrd="0" destOrd="0" presId="urn:microsoft.com/office/officeart/2005/8/layout/radial3"/>
    <dgm:cxn modelId="{7853B077-AEFC-43DD-99A7-401B2B0EA977}" srcId="{3082104A-0446-40A5-877B-2BE791427593}" destId="{4F881F59-47E8-46F8-A032-22073E53267A}" srcOrd="0" destOrd="0" parTransId="{AD60B78E-7805-4E35-B4A2-A30BD8C1ED8D}" sibTransId="{88375E97-066D-45D1-A16A-1B4A2AAFC7E9}"/>
    <dgm:cxn modelId="{8E3BFF90-BD12-42AE-BEC1-5E763CD200E7}" type="presOf" srcId="{4F881F59-47E8-46F8-A032-22073E53267A}" destId="{7A18007A-505D-4B9C-9472-C0D2A504B595}" srcOrd="0" destOrd="0" presId="urn:microsoft.com/office/officeart/2005/8/layout/radial3"/>
    <dgm:cxn modelId="{24E46FEC-D096-4D1A-ACA7-5D9B28D3DAFC}" type="presParOf" srcId="{C1AFAF2A-5744-49F7-97C2-B1C3943ECD39}" destId="{A88E713B-E1B8-4B18-93FF-0E22BD857DD2}" srcOrd="0" destOrd="0" presId="urn:microsoft.com/office/officeart/2005/8/layout/radial3"/>
    <dgm:cxn modelId="{53ABE843-7F80-4164-A374-00545E4B5126}" type="presParOf" srcId="{A88E713B-E1B8-4B18-93FF-0E22BD857DD2}" destId="{7A18007A-505D-4B9C-9472-C0D2A504B595}" srcOrd="0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22C1ED7-062F-40C4-8EFF-7AF5A711AC9E}">
      <dsp:nvSpPr>
        <dsp:cNvPr id="0" name=""/>
        <dsp:cNvSpPr/>
      </dsp:nvSpPr>
      <dsp:spPr>
        <a:xfrm>
          <a:off x="2954560" y="2705"/>
          <a:ext cx="1723726" cy="1120422"/>
        </a:xfrm>
        <a:prstGeom prst="roundRect">
          <a:avLst/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r="18900000" sy="23000" kx="-1200000" algn="bl" rotWithShape="0">
            <a:prstClr val="black">
              <a:alpha val="20000"/>
            </a:prstClr>
          </a:outerShdw>
        </a:effectLst>
        <a:scene3d>
          <a:camera prst="orthographicFront"/>
          <a:lightRig rig="threePt" dir="t"/>
        </a:scene3d>
        <a:sp3d>
          <a:bevelT w="139700" h="1397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600" kern="1200" dirty="0" smtClean="0"/>
            <a:t>Analysis of practical problems</a:t>
          </a:r>
          <a:endParaRPr lang="en-AU" sz="1600" kern="1200" dirty="0"/>
        </a:p>
      </dsp:txBody>
      <dsp:txXfrm>
        <a:off x="2954560" y="2705"/>
        <a:ext cx="1723726" cy="1120422"/>
      </dsp:txXfrm>
    </dsp:sp>
    <dsp:sp modelId="{422B6C27-2E0C-404A-AEC3-94BB0B12CBBF}">
      <dsp:nvSpPr>
        <dsp:cNvPr id="0" name=""/>
        <dsp:cNvSpPr/>
      </dsp:nvSpPr>
      <dsp:spPr>
        <a:xfrm>
          <a:off x="2599333" y="761716"/>
          <a:ext cx="3698702" cy="3698702"/>
        </a:xfrm>
        <a:custGeom>
          <a:avLst/>
          <a:gdLst/>
          <a:ahLst/>
          <a:cxnLst/>
          <a:rect l="0" t="0" r="0" b="0"/>
          <a:pathLst>
            <a:path>
              <a:moveTo>
                <a:pt x="2422162" y="90946"/>
              </a:moveTo>
              <a:arcTo wR="1849351" hR="1849351" stAng="17282600" swAng="2102370"/>
            </a:path>
          </a:pathLst>
        </a:custGeom>
        <a:noFill/>
        <a:ln w="25400" cap="flat" cmpd="sng" algn="ctr">
          <a:solidFill>
            <a:scrgbClr r="0" g="0" b="0">
              <a:shade val="95000"/>
              <a:satMod val="105000"/>
            </a:scrgb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DB33DC-58A3-4004-A31C-71B77D8D7B91}">
      <dsp:nvSpPr>
        <dsp:cNvPr id="0" name=""/>
        <dsp:cNvSpPr/>
      </dsp:nvSpPr>
      <dsp:spPr>
        <a:xfrm>
          <a:off x="5328598" y="1800201"/>
          <a:ext cx="1723726" cy="1120422"/>
        </a:xfrm>
        <a:prstGeom prst="roundRect">
          <a:avLst/>
        </a:prstGeom>
        <a:solidFill>
          <a:schemeClr val="accent5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r="18900000" sy="23000" kx="-1200000" algn="bl" rotWithShape="0">
            <a:prstClr val="black">
              <a:alpha val="20000"/>
            </a:prstClr>
          </a:outerShdw>
        </a:effectLst>
        <a:scene3d>
          <a:camera prst="orthographicFront"/>
          <a:lightRig rig="threePt" dir="t"/>
        </a:scene3d>
        <a:sp3d>
          <a:bevelT w="139700" h="1397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600" kern="1200" dirty="0" smtClean="0"/>
            <a:t>Development of solutions</a:t>
          </a:r>
          <a:endParaRPr lang="en-AU" sz="1600" kern="1200" dirty="0"/>
        </a:p>
      </dsp:txBody>
      <dsp:txXfrm>
        <a:off x="5328598" y="1800201"/>
        <a:ext cx="1723726" cy="1120422"/>
      </dsp:txXfrm>
    </dsp:sp>
    <dsp:sp modelId="{4FB5CC7D-ECC5-4345-ADF3-DA09DCA9ED46}">
      <dsp:nvSpPr>
        <dsp:cNvPr id="0" name=""/>
        <dsp:cNvSpPr/>
      </dsp:nvSpPr>
      <dsp:spPr>
        <a:xfrm>
          <a:off x="2576579" y="367107"/>
          <a:ext cx="3698702" cy="3698702"/>
        </a:xfrm>
        <a:custGeom>
          <a:avLst/>
          <a:gdLst/>
          <a:ahLst/>
          <a:cxnLst/>
          <a:rect l="0" t="0" r="0" b="0"/>
          <a:pathLst>
            <a:path>
              <a:moveTo>
                <a:pt x="3386109" y="2878172"/>
              </a:moveTo>
              <a:arcTo wR="1849351" hR="1849351" stAng="2028080" swAng="2216126"/>
            </a:path>
          </a:pathLst>
        </a:custGeom>
        <a:noFill/>
        <a:ln w="25400" cap="flat" cmpd="sng" algn="ctr">
          <a:solidFill>
            <a:scrgbClr r="0" g="0" b="0">
              <a:shade val="95000"/>
              <a:satMod val="105000"/>
            </a:scrgb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A8E52EC-93A7-420E-9C1F-19C9225C4C6A}">
      <dsp:nvSpPr>
        <dsp:cNvPr id="0" name=""/>
        <dsp:cNvSpPr/>
      </dsp:nvSpPr>
      <dsp:spPr>
        <a:xfrm>
          <a:off x="2954560" y="3701407"/>
          <a:ext cx="1723726" cy="1120422"/>
        </a:xfrm>
        <a:prstGeom prst="roundRect">
          <a:avLst/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r="18900000" sy="23000" kx="-1200000" algn="bl" rotWithShape="0">
            <a:prstClr val="black">
              <a:alpha val="20000"/>
            </a:prstClr>
          </a:outerShdw>
        </a:effectLst>
        <a:scene3d>
          <a:camera prst="orthographicFront"/>
          <a:lightRig rig="threePt" dir="t"/>
        </a:scene3d>
        <a:sp3d>
          <a:bevelT w="139700" h="1397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600" kern="1200" dirty="0" smtClean="0"/>
            <a:t>Evaluation and testing in practice</a:t>
          </a:r>
          <a:endParaRPr lang="en-AU" sz="1600" kern="1200" dirty="0"/>
        </a:p>
      </dsp:txBody>
      <dsp:txXfrm>
        <a:off x="2954560" y="3701407"/>
        <a:ext cx="1723726" cy="1120422"/>
      </dsp:txXfrm>
    </dsp:sp>
    <dsp:sp modelId="{60E6C623-BC95-4CF6-9655-8114C68875BD}">
      <dsp:nvSpPr>
        <dsp:cNvPr id="0" name=""/>
        <dsp:cNvSpPr/>
      </dsp:nvSpPr>
      <dsp:spPr>
        <a:xfrm>
          <a:off x="1352731" y="366448"/>
          <a:ext cx="3698702" cy="3698702"/>
        </a:xfrm>
        <a:custGeom>
          <a:avLst/>
          <a:gdLst/>
          <a:ahLst/>
          <a:cxnLst/>
          <a:rect l="0" t="0" r="0" b="0"/>
          <a:pathLst>
            <a:path>
              <a:moveTo>
                <a:pt x="1243160" y="3596529"/>
              </a:moveTo>
              <a:arcTo wR="1849351" hR="1849351" stAng="6548065" swAng="2221183"/>
            </a:path>
          </a:pathLst>
        </a:custGeom>
        <a:noFill/>
        <a:ln w="25400" cap="flat" cmpd="sng" algn="ctr">
          <a:solidFill>
            <a:scrgbClr r="0" g="0" b="0">
              <a:shade val="95000"/>
              <a:satMod val="105000"/>
            </a:scrgb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B30644-D9E3-4B9C-B2B7-710EC638EE62}">
      <dsp:nvSpPr>
        <dsp:cNvPr id="0" name=""/>
        <dsp:cNvSpPr/>
      </dsp:nvSpPr>
      <dsp:spPr>
        <a:xfrm>
          <a:off x="576065" y="1800203"/>
          <a:ext cx="1723726" cy="1120422"/>
        </a:xfrm>
        <a:prstGeom prst="roundRect">
          <a:avLst/>
        </a:prstGeom>
        <a:solidFill>
          <a:schemeClr val="accent1">
            <a:lumMod val="2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r="18900000" sy="23000" kx="-1200000" algn="bl" rotWithShape="0">
            <a:prstClr val="black">
              <a:alpha val="20000"/>
            </a:prstClr>
          </a:outerShdw>
        </a:effectLst>
        <a:scene3d>
          <a:camera prst="orthographicFront"/>
          <a:lightRig rig="threePt" dir="t"/>
        </a:scene3d>
        <a:sp3d>
          <a:bevelT w="139700" h="1397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600" kern="1200" dirty="0" smtClean="0"/>
            <a:t>Documentation to arrive at design principles</a:t>
          </a:r>
          <a:endParaRPr lang="en-AU" sz="1600" kern="1200" dirty="0"/>
        </a:p>
      </dsp:txBody>
      <dsp:txXfrm>
        <a:off x="576065" y="1800203"/>
        <a:ext cx="1723726" cy="1120422"/>
      </dsp:txXfrm>
    </dsp:sp>
    <dsp:sp modelId="{D120D245-05A5-4CC8-80CD-5D7A91BB54B2}">
      <dsp:nvSpPr>
        <dsp:cNvPr id="0" name=""/>
        <dsp:cNvSpPr/>
      </dsp:nvSpPr>
      <dsp:spPr>
        <a:xfrm>
          <a:off x="1329903" y="762324"/>
          <a:ext cx="3698702" cy="3698702"/>
        </a:xfrm>
        <a:custGeom>
          <a:avLst/>
          <a:gdLst/>
          <a:ahLst/>
          <a:cxnLst/>
          <a:rect l="0" t="0" r="0" b="0"/>
          <a:pathLst>
            <a:path>
              <a:moveTo>
                <a:pt x="371642" y="737381"/>
              </a:moveTo>
              <a:arcTo wR="1849351" hR="1849351" stAng="13017678" swAng="2107519"/>
            </a:path>
          </a:pathLst>
        </a:custGeom>
        <a:noFill/>
        <a:ln w="25400" cap="flat" cmpd="sng" algn="ctr">
          <a:solidFill>
            <a:scrgbClr r="0" g="0" b="0">
              <a:shade val="95000"/>
              <a:satMod val="105000"/>
            </a:scrgb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A18007A-505D-4B9C-9472-C0D2A504B595}">
      <dsp:nvSpPr>
        <dsp:cNvPr id="0" name=""/>
        <dsp:cNvSpPr/>
      </dsp:nvSpPr>
      <dsp:spPr>
        <a:xfrm>
          <a:off x="0" y="0"/>
          <a:ext cx="1728192" cy="1728192"/>
        </a:xfrm>
        <a:prstGeom prst="ellipse">
          <a:avLst/>
        </a:prstGeom>
        <a:solidFill>
          <a:schemeClr val="accent2">
            <a:lumMod val="75000"/>
            <a:alpha val="24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900" kern="1200" dirty="0" smtClean="0"/>
            <a:t>Formative Evaluation</a:t>
          </a:r>
          <a:endParaRPr lang="en-AU" sz="1900" kern="1200" dirty="0"/>
        </a:p>
      </dsp:txBody>
      <dsp:txXfrm>
        <a:off x="0" y="0"/>
        <a:ext cx="1728192" cy="1728192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22C1ED7-062F-40C4-8EFF-7AF5A711AC9E}">
      <dsp:nvSpPr>
        <dsp:cNvPr id="0" name=""/>
        <dsp:cNvSpPr/>
      </dsp:nvSpPr>
      <dsp:spPr>
        <a:xfrm>
          <a:off x="2954560" y="2705"/>
          <a:ext cx="1723726" cy="1120422"/>
        </a:xfrm>
        <a:prstGeom prst="roundRect">
          <a:avLst/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r="18900000" sy="23000" kx="-1200000" algn="bl" rotWithShape="0">
            <a:prstClr val="black">
              <a:alpha val="20000"/>
            </a:prstClr>
          </a:outerShdw>
        </a:effectLst>
        <a:scene3d>
          <a:camera prst="orthographicFront"/>
          <a:lightRig rig="threePt" dir="t"/>
        </a:scene3d>
        <a:sp3d>
          <a:bevelT w="139700" h="1397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800" kern="1200" dirty="0" smtClean="0"/>
            <a:t>Plan</a:t>
          </a:r>
          <a:endParaRPr lang="en-AU" sz="2800" kern="1200" dirty="0"/>
        </a:p>
      </dsp:txBody>
      <dsp:txXfrm>
        <a:off x="2954560" y="2705"/>
        <a:ext cx="1723726" cy="1120422"/>
      </dsp:txXfrm>
    </dsp:sp>
    <dsp:sp modelId="{422B6C27-2E0C-404A-AEC3-94BB0B12CBBF}">
      <dsp:nvSpPr>
        <dsp:cNvPr id="0" name=""/>
        <dsp:cNvSpPr/>
      </dsp:nvSpPr>
      <dsp:spPr>
        <a:xfrm>
          <a:off x="1967072" y="562916"/>
          <a:ext cx="3698702" cy="3698702"/>
        </a:xfrm>
        <a:custGeom>
          <a:avLst/>
          <a:gdLst/>
          <a:ahLst/>
          <a:cxnLst/>
          <a:rect l="0" t="0" r="0" b="0"/>
          <a:pathLst>
            <a:path>
              <a:moveTo>
                <a:pt x="2948655" y="362196"/>
              </a:moveTo>
              <a:arcTo wR="1849351" hR="1849351" stAng="18388309" swAng="1632023"/>
            </a:path>
          </a:pathLst>
        </a:custGeom>
        <a:noFill/>
        <a:ln w="25400" cap="flat" cmpd="sng" algn="ctr">
          <a:solidFill>
            <a:scrgbClr r="0" g="0" b="0">
              <a:shade val="95000"/>
              <a:satMod val="105000"/>
            </a:scrgb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DB33DC-58A3-4004-A31C-71B77D8D7B91}">
      <dsp:nvSpPr>
        <dsp:cNvPr id="0" name=""/>
        <dsp:cNvSpPr/>
      </dsp:nvSpPr>
      <dsp:spPr>
        <a:xfrm>
          <a:off x="4803911" y="1852056"/>
          <a:ext cx="1723726" cy="1120422"/>
        </a:xfrm>
        <a:prstGeom prst="roundRect">
          <a:avLst/>
        </a:prstGeom>
        <a:solidFill>
          <a:schemeClr val="accent5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r="18900000" sy="23000" kx="-1200000" algn="bl" rotWithShape="0">
            <a:prstClr val="black">
              <a:alpha val="20000"/>
            </a:prstClr>
          </a:outerShdw>
        </a:effectLst>
        <a:scene3d>
          <a:camera prst="orthographicFront"/>
          <a:lightRig rig="threePt" dir="t"/>
        </a:scene3d>
        <a:sp3d>
          <a:bevelT w="139700" h="1397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800" kern="1200" dirty="0" smtClean="0"/>
            <a:t>Act</a:t>
          </a:r>
          <a:endParaRPr lang="en-AU" sz="2800" kern="1200" dirty="0"/>
        </a:p>
      </dsp:txBody>
      <dsp:txXfrm>
        <a:off x="4803911" y="1852056"/>
        <a:ext cx="1723726" cy="1120422"/>
      </dsp:txXfrm>
    </dsp:sp>
    <dsp:sp modelId="{4FB5CC7D-ECC5-4345-ADF3-DA09DCA9ED46}">
      <dsp:nvSpPr>
        <dsp:cNvPr id="0" name=""/>
        <dsp:cNvSpPr/>
      </dsp:nvSpPr>
      <dsp:spPr>
        <a:xfrm>
          <a:off x="1967072" y="562916"/>
          <a:ext cx="3698702" cy="3698702"/>
        </a:xfrm>
        <a:custGeom>
          <a:avLst/>
          <a:gdLst/>
          <a:ahLst/>
          <a:cxnLst/>
          <a:rect l="0" t="0" r="0" b="0"/>
          <a:pathLst>
            <a:path>
              <a:moveTo>
                <a:pt x="3506871" y="2669549"/>
              </a:moveTo>
              <a:arcTo wR="1849351" hR="1849351" stAng="1579668" swAng="1632023"/>
            </a:path>
          </a:pathLst>
        </a:custGeom>
        <a:noFill/>
        <a:ln w="25400" cap="flat" cmpd="sng" algn="ctr">
          <a:solidFill>
            <a:scrgbClr r="0" g="0" b="0">
              <a:shade val="95000"/>
              <a:satMod val="105000"/>
            </a:scrgb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A8E52EC-93A7-420E-9C1F-19C9225C4C6A}">
      <dsp:nvSpPr>
        <dsp:cNvPr id="0" name=""/>
        <dsp:cNvSpPr/>
      </dsp:nvSpPr>
      <dsp:spPr>
        <a:xfrm>
          <a:off x="2954560" y="3701407"/>
          <a:ext cx="1723726" cy="1120422"/>
        </a:xfrm>
        <a:prstGeom prst="roundRect">
          <a:avLst/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r="18900000" sy="23000" kx="-1200000" algn="bl" rotWithShape="0">
            <a:prstClr val="black">
              <a:alpha val="20000"/>
            </a:prstClr>
          </a:outerShdw>
        </a:effectLst>
        <a:scene3d>
          <a:camera prst="orthographicFront"/>
          <a:lightRig rig="threePt" dir="t"/>
        </a:scene3d>
        <a:sp3d>
          <a:bevelT w="139700" h="1397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800" kern="1200" dirty="0" smtClean="0"/>
            <a:t>Evaluate</a:t>
          </a:r>
          <a:endParaRPr lang="en-AU" sz="2800" kern="1200" dirty="0"/>
        </a:p>
      </dsp:txBody>
      <dsp:txXfrm>
        <a:off x="2954560" y="3701407"/>
        <a:ext cx="1723726" cy="1120422"/>
      </dsp:txXfrm>
    </dsp:sp>
    <dsp:sp modelId="{60E6C623-BC95-4CF6-9655-8114C68875BD}">
      <dsp:nvSpPr>
        <dsp:cNvPr id="0" name=""/>
        <dsp:cNvSpPr/>
      </dsp:nvSpPr>
      <dsp:spPr>
        <a:xfrm>
          <a:off x="1967072" y="562916"/>
          <a:ext cx="3698702" cy="3698702"/>
        </a:xfrm>
        <a:custGeom>
          <a:avLst/>
          <a:gdLst/>
          <a:ahLst/>
          <a:cxnLst/>
          <a:rect l="0" t="0" r="0" b="0"/>
          <a:pathLst>
            <a:path>
              <a:moveTo>
                <a:pt x="750046" y="3336505"/>
              </a:moveTo>
              <a:arcTo wR="1849351" hR="1849351" stAng="7588309" swAng="1632023"/>
            </a:path>
          </a:pathLst>
        </a:custGeom>
        <a:noFill/>
        <a:ln w="25400" cap="flat" cmpd="sng" algn="ctr">
          <a:solidFill>
            <a:scrgbClr r="0" g="0" b="0">
              <a:shade val="95000"/>
              <a:satMod val="105000"/>
            </a:scrgb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B30644-D9E3-4B9C-B2B7-710EC638EE62}">
      <dsp:nvSpPr>
        <dsp:cNvPr id="0" name=""/>
        <dsp:cNvSpPr/>
      </dsp:nvSpPr>
      <dsp:spPr>
        <a:xfrm>
          <a:off x="1105209" y="1852056"/>
          <a:ext cx="1723726" cy="1120422"/>
        </a:xfrm>
        <a:prstGeom prst="roundRect">
          <a:avLst/>
        </a:prstGeom>
        <a:solidFill>
          <a:schemeClr val="accent1">
            <a:lumMod val="2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r="18900000" sy="23000" kx="-1200000" algn="bl" rotWithShape="0">
            <a:prstClr val="black">
              <a:alpha val="20000"/>
            </a:prstClr>
          </a:outerShdw>
        </a:effectLst>
        <a:scene3d>
          <a:camera prst="orthographicFront"/>
          <a:lightRig rig="threePt" dir="t"/>
        </a:scene3d>
        <a:sp3d>
          <a:bevelT w="139700" h="1397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800" kern="1200" dirty="0" smtClean="0"/>
            <a:t>Improve</a:t>
          </a:r>
          <a:endParaRPr lang="en-AU" sz="2800" kern="1200" dirty="0"/>
        </a:p>
      </dsp:txBody>
      <dsp:txXfrm>
        <a:off x="1105209" y="1852056"/>
        <a:ext cx="1723726" cy="1120422"/>
      </dsp:txXfrm>
    </dsp:sp>
    <dsp:sp modelId="{D120D245-05A5-4CC8-80CD-5D7A91BB54B2}">
      <dsp:nvSpPr>
        <dsp:cNvPr id="0" name=""/>
        <dsp:cNvSpPr/>
      </dsp:nvSpPr>
      <dsp:spPr>
        <a:xfrm>
          <a:off x="1967072" y="562916"/>
          <a:ext cx="3698702" cy="3698702"/>
        </a:xfrm>
        <a:custGeom>
          <a:avLst/>
          <a:gdLst/>
          <a:ahLst/>
          <a:cxnLst/>
          <a:rect l="0" t="0" r="0" b="0"/>
          <a:pathLst>
            <a:path>
              <a:moveTo>
                <a:pt x="191830" y="1029152"/>
              </a:moveTo>
              <a:arcTo wR="1849351" hR="1849351" stAng="12379668" swAng="1632023"/>
            </a:path>
          </a:pathLst>
        </a:custGeom>
        <a:noFill/>
        <a:ln w="25400" cap="flat" cmpd="sng" algn="ctr">
          <a:solidFill>
            <a:scrgbClr r="0" g="0" b="0">
              <a:shade val="95000"/>
              <a:satMod val="105000"/>
            </a:scrgb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A18007A-505D-4B9C-9472-C0D2A504B595}">
      <dsp:nvSpPr>
        <dsp:cNvPr id="0" name=""/>
        <dsp:cNvSpPr/>
      </dsp:nvSpPr>
      <dsp:spPr>
        <a:xfrm>
          <a:off x="0" y="0"/>
          <a:ext cx="1728192" cy="172819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900" kern="1200" dirty="0" smtClean="0"/>
            <a:t>Formative Evaluation</a:t>
          </a:r>
          <a:endParaRPr lang="en-AU" sz="1900" kern="1200" dirty="0"/>
        </a:p>
      </dsp:txBody>
      <dsp:txXfrm>
        <a:off x="0" y="0"/>
        <a:ext cx="1728192" cy="17281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445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329951-8884-4CD0-8114-360330D486D9}" type="datetimeFigureOut">
              <a:rPr lang="en-US" smtClean="0"/>
              <a:pPr/>
              <a:t>3/30/2011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445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2A9670-B49E-4DBD-A6E6-77184EA40A67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672ED1-D017-434E-9B11-A6FF7C1C552A}" type="datetimeFigureOut">
              <a:rPr lang="en-US" smtClean="0"/>
              <a:pPr/>
              <a:t>3/30/2011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562" y="4721186"/>
            <a:ext cx="5444490" cy="44727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4939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1554D0-CCBD-468F-83F4-D70DFFCB7F2C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Lisa: </a:t>
            </a:r>
          </a:p>
          <a:p>
            <a:r>
              <a:rPr lang="en-AU" dirty="0" smtClean="0"/>
              <a:t>Stream</a:t>
            </a:r>
            <a:r>
              <a:rPr lang="en-AU" baseline="0" dirty="0" smtClean="0"/>
              <a:t> is entitled Libraries supporting learning – we are positioning ourselves not as a support but as a key partner of faculties and other organisational areas in achieving the University’s strategic directions. 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1554D0-CCBD-468F-83F4-D70DFFCB7F2C}" type="slidenum">
              <a:rPr lang="en-AU" smtClean="0"/>
              <a:pPr/>
              <a:t>1</a:t>
            </a:fld>
            <a:endParaRPr lang="en-A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1554D0-CCBD-468F-83F4-D70DFFCB7F2C}" type="slidenum">
              <a:rPr lang="en-AU" smtClean="0"/>
              <a:pPr/>
              <a:t>10</a:t>
            </a:fld>
            <a:endParaRPr lang="en-A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1554D0-CCBD-468F-83F4-D70DFFCB7F2C}" type="slidenum">
              <a:rPr lang="en-AU" smtClean="0"/>
              <a:pPr/>
              <a:t>11</a:t>
            </a:fld>
            <a:endParaRPr lang="en-A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1554D0-CCBD-468F-83F4-D70DFFCB7F2C}" type="slidenum">
              <a:rPr lang="en-AU" smtClean="0"/>
              <a:pPr/>
              <a:t>12</a:t>
            </a:fld>
            <a:endParaRPr lang="en-A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1554D0-CCBD-468F-83F4-D70DFFCB7F2C}" type="slidenum">
              <a:rPr lang="en-AU" smtClean="0"/>
              <a:pPr/>
              <a:t>13</a:t>
            </a:fld>
            <a:endParaRPr lang="en-A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1554D0-CCBD-468F-83F4-D70DFFCB7F2C}" type="slidenum">
              <a:rPr lang="en-AU" smtClean="0"/>
              <a:pPr/>
              <a:t>14</a:t>
            </a:fld>
            <a:endParaRPr lang="en-A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1554D0-CCBD-468F-83F4-D70DFFCB7F2C}" type="slidenum">
              <a:rPr lang="en-AU" smtClean="0"/>
              <a:pPr/>
              <a:t>15</a:t>
            </a:fld>
            <a:endParaRPr lang="en-A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1554D0-CCBD-468F-83F4-D70DFFCB7F2C}" type="slidenum">
              <a:rPr lang="en-AU" smtClean="0"/>
              <a:pPr/>
              <a:t>16</a:t>
            </a:fld>
            <a:endParaRPr lang="en-A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1554D0-CCBD-468F-83F4-D70DFFCB7F2C}" type="slidenum">
              <a:rPr lang="en-AU" smtClean="0"/>
              <a:pPr/>
              <a:t>17</a:t>
            </a:fld>
            <a:endParaRPr lang="en-A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1554D0-CCBD-468F-83F4-D70DFFCB7F2C}" type="slidenum">
              <a:rPr lang="en-AU" smtClean="0"/>
              <a:pPr/>
              <a:t>18</a:t>
            </a:fld>
            <a:endParaRPr lang="en-A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sz="1200" dirty="0" smtClean="0"/>
              <a:t>Developed mostly in Captivate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1554D0-CCBD-468F-83F4-D70DFFCB7F2C}" type="slidenum">
              <a:rPr lang="en-AU" smtClean="0"/>
              <a:pPr/>
              <a:t>19</a:t>
            </a:fld>
            <a:endParaRPr lang="en-A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 smtClean="0"/>
              <a:t>Lisa: </a:t>
            </a:r>
          </a:p>
          <a:p>
            <a:r>
              <a:rPr lang="en-AU" dirty="0" smtClean="0"/>
              <a:t>I will be speaking about the first 3 areas, then will hand</a:t>
            </a:r>
            <a:r>
              <a:rPr lang="en-AU" baseline="0" dirty="0" smtClean="0"/>
              <a:t> over to Steven who will speak about and show the other areas.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1554D0-CCBD-468F-83F4-D70DFFCB7F2C}" type="slidenum">
              <a:rPr lang="en-AU" smtClean="0"/>
              <a:pPr/>
              <a:t>2</a:t>
            </a:fld>
            <a:endParaRPr lang="en-AU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30 published items, but a total of 93 items with unique URLs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1554D0-CCBD-468F-83F4-D70DFFCB7F2C}" type="slidenum">
              <a:rPr lang="en-AU" smtClean="0"/>
              <a:pPr/>
              <a:t>20</a:t>
            </a:fld>
            <a:endParaRPr lang="en-A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1554D0-CCBD-468F-83F4-D70DFFCB7F2C}" type="slidenum">
              <a:rPr lang="en-AU" smtClean="0"/>
              <a:pPr/>
              <a:t>21</a:t>
            </a:fld>
            <a:endParaRPr lang="en-A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1554D0-CCBD-468F-83F4-D70DFFCB7F2C}" type="slidenum">
              <a:rPr lang="en-AU" smtClean="0"/>
              <a:pPr/>
              <a:t>22</a:t>
            </a:fld>
            <a:endParaRPr lang="en-A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1554D0-CCBD-468F-83F4-D70DFFCB7F2C}" type="slidenum">
              <a:rPr lang="en-AU" smtClean="0"/>
              <a:pPr/>
              <a:t>23</a:t>
            </a:fld>
            <a:endParaRPr lang="en-A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 smtClean="0"/>
              <a:t>Lisa: 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 smtClean="0"/>
              <a:t>Large complex</a:t>
            </a:r>
            <a:r>
              <a:rPr lang="en-AU" baseline="0" dirty="0" smtClean="0"/>
              <a:t> Go8 university</a:t>
            </a:r>
            <a:endParaRPr lang="en-AU" dirty="0" smtClean="0"/>
          </a:p>
          <a:p>
            <a:pPr lvl="1">
              <a:buFont typeface="Courier New" pitchFamily="49" charset="0"/>
              <a:buChar char="o"/>
            </a:pPr>
            <a:r>
              <a:rPr lang="en-AU" dirty="0" smtClean="0"/>
              <a:t>60,000 students, studying in 10 faculties, across 6 Victorian and 2 overseas campuses</a:t>
            </a:r>
          </a:p>
          <a:p>
            <a:pPr lvl="1">
              <a:buFont typeface="Courier New" pitchFamily="49" charset="0"/>
              <a:buChar char="o"/>
            </a:pPr>
            <a:r>
              <a:rPr lang="en-AU" dirty="0" smtClean="0"/>
              <a:t>7,000+ FTE staff, 3,800 academic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 smtClean="0"/>
              <a:t>4,000 HDRs and</a:t>
            </a:r>
            <a:r>
              <a:rPr lang="en-AU" baseline="0" dirty="0" smtClean="0"/>
              <a:t> growing</a:t>
            </a:r>
            <a:r>
              <a:rPr lang="en-AU" dirty="0" smtClean="0"/>
              <a:t>, 12,000+ GPG, 42,000+ UG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 smtClean="0"/>
              <a:t>50,000</a:t>
            </a:r>
            <a:r>
              <a:rPr lang="en-AU" baseline="0" dirty="0" smtClean="0"/>
              <a:t> on campus, 6,500+ off campus, 3,000 multi-modal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baseline="0" dirty="0" smtClean="0"/>
              <a:t>University defines itself – graduate attributes:  </a:t>
            </a:r>
            <a:r>
              <a:rPr lang="en-AU" dirty="0" smtClean="0"/>
              <a:t>Monash University prepares its graduates to be:</a:t>
            </a:r>
          </a:p>
          <a:p>
            <a:r>
              <a:rPr lang="en-AU" baseline="0" dirty="0" smtClean="0"/>
              <a:t>1</a:t>
            </a:r>
            <a:r>
              <a:rPr lang="en-AU" dirty="0" smtClean="0"/>
              <a:t>. responsible and effective global citizens who:</a:t>
            </a:r>
          </a:p>
          <a:p>
            <a:r>
              <a:rPr lang="en-AU" dirty="0" smtClean="0"/>
              <a:t>engage in an internationalised world, exhibit cross-cultural competence, demonstrate ethical values</a:t>
            </a:r>
          </a:p>
          <a:p>
            <a:endParaRPr lang="en-AU" dirty="0" smtClean="0"/>
          </a:p>
          <a:p>
            <a:r>
              <a:rPr lang="en-AU" dirty="0" smtClean="0"/>
              <a:t>2. critical and creative scholars who:</a:t>
            </a:r>
          </a:p>
          <a:p>
            <a:r>
              <a:rPr lang="en-AU" dirty="0" smtClean="0"/>
              <a:t>produce innovative solutions to problems, apply research skills to a range of challenges, communicate perceptively and effectively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 smtClean="0"/>
              <a:t>(2 includes specific skills –</a:t>
            </a:r>
            <a:r>
              <a:rPr lang="en-AU" baseline="0" dirty="0" smtClean="0"/>
              <a:t> IL, LS – communication, presentation, leadership, etc.)</a:t>
            </a:r>
            <a:endParaRPr lang="en-AU" dirty="0" smtClean="0"/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dirty="0" smtClean="0"/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 smtClean="0"/>
              <a:t>Passport 2.0 – in curriculum.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baseline="0" dirty="0" smtClean="0"/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baseline="0" dirty="0" smtClean="0"/>
              <a:t> Overarching Curriculum Principle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baseline="0" dirty="0" smtClean="0"/>
              <a:t>Monash is a premier comprehensive university which is distinguished by its research-inspired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baseline="0" dirty="0" smtClean="0"/>
              <a:t>coursework, the depth and richness of its academic offerings, its double degrees and its social and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baseline="0" dirty="0" smtClean="0"/>
              <a:t>professional engagement. Its globally-aligned curriculum model – the Monash Passport – is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baseline="0" dirty="0" smtClean="0"/>
              <a:t>committed to inspiring and challenging every student.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baseline="0" dirty="0" smtClean="0"/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baseline="0" dirty="0" smtClean="0"/>
              <a:t>Passport: Choose (pursue interests and career aspirations on your terms), Enhance (get more from your university experience), Act (make a difference to your life and those of others), Investigate (gain research expertise through your degree), Explore (take opportunities that give you a global experience).</a:t>
            </a:r>
            <a:endParaRPr lang="en-AU" dirty="0" smtClean="0"/>
          </a:p>
          <a:p>
            <a:endParaRPr lang="en-AU" dirty="0" smtClean="0"/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 smtClean="0"/>
              <a:t>Also therefore a large and complex library: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 smtClean="0"/>
              <a:t>8 libraries in Victoria, 2 overseas campus libraries</a:t>
            </a:r>
          </a:p>
          <a:p>
            <a:endParaRPr lang="en-AU" dirty="0" smtClean="0"/>
          </a:p>
          <a:p>
            <a:r>
              <a:rPr lang="en-AU" dirty="0" smtClean="0"/>
              <a:t>Library staff 260 FTE </a:t>
            </a:r>
            <a:r>
              <a:rPr lang="en-AU" dirty="0" err="1" smtClean="0"/>
              <a:t>nos</a:t>
            </a:r>
            <a:r>
              <a:rPr lang="en-AU" dirty="0" smtClean="0"/>
              <a:t> – including</a:t>
            </a:r>
            <a:r>
              <a:rPr lang="en-AU" baseline="0" dirty="0" smtClean="0"/>
              <a:t> casuals (over 300 actual staff)</a:t>
            </a:r>
          </a:p>
          <a:p>
            <a:endParaRPr lang="en-AU" baseline="0" dirty="0" smtClean="0"/>
          </a:p>
          <a:p>
            <a:r>
              <a:rPr lang="en-AU" baseline="0" dirty="0" smtClean="0"/>
              <a:t>In this environment, effectiveness and sustainability are paramount and challenging.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1554D0-CCBD-468F-83F4-D70DFFCB7F2C}" type="slidenum">
              <a:rPr lang="en-AU" smtClean="0"/>
              <a:pPr/>
              <a:t>3</a:t>
            </a:fld>
            <a:endParaRPr lang="en-A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 smtClean="0"/>
              <a:t>Lisa: </a:t>
            </a:r>
          </a:p>
          <a:p>
            <a:r>
              <a:rPr lang="en-AU" sz="1200" dirty="0" smtClean="0"/>
              <a:t>Aim is to enhance the user experience, user focused and user driven development.</a:t>
            </a:r>
          </a:p>
          <a:p>
            <a:endParaRPr lang="en-AU" sz="120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dirty="0" smtClean="0">
                <a:solidFill>
                  <a:schemeClr val="tx1"/>
                </a:solidFill>
              </a:rPr>
              <a:t>collections, lectures online, </a:t>
            </a:r>
            <a:r>
              <a:rPr lang="en-AU" sz="1200" dirty="0" err="1" smtClean="0">
                <a:solidFill>
                  <a:schemeClr val="tx1"/>
                </a:solidFill>
              </a:rPr>
              <a:t>ask.monash</a:t>
            </a:r>
            <a:r>
              <a:rPr lang="en-AU" sz="1200" dirty="0" smtClean="0">
                <a:solidFill>
                  <a:schemeClr val="tx1"/>
                </a:solidFill>
              </a:rPr>
              <a:t>,</a:t>
            </a:r>
            <a:br>
              <a:rPr lang="en-AU" sz="1200" dirty="0" smtClean="0">
                <a:solidFill>
                  <a:schemeClr val="tx1"/>
                </a:solidFill>
              </a:rPr>
            </a:br>
            <a:r>
              <a:rPr lang="en-AU" sz="1200" dirty="0" smtClean="0">
                <a:solidFill>
                  <a:schemeClr val="tx1"/>
                </a:solidFill>
              </a:rPr>
              <a:t>online reading lists, past exams, SMS </a:t>
            </a:r>
            <a:br>
              <a:rPr lang="en-AU" sz="1200" dirty="0" smtClean="0">
                <a:solidFill>
                  <a:schemeClr val="tx1"/>
                </a:solidFill>
              </a:rPr>
            </a:br>
            <a:r>
              <a:rPr lang="en-AU" sz="1200" dirty="0" smtClean="0">
                <a:solidFill>
                  <a:schemeClr val="tx1"/>
                </a:solidFill>
              </a:rPr>
              <a:t>service, online chat, resource discovery tools, learning spaces</a:t>
            </a:r>
          </a:p>
          <a:p>
            <a:endParaRPr lang="en-AU" sz="1200" dirty="0" smtClean="0"/>
          </a:p>
          <a:p>
            <a:endParaRPr lang="en-AU" sz="1200" dirty="0" smtClean="0"/>
          </a:p>
          <a:p>
            <a:r>
              <a:rPr lang="en-AU" sz="1200" dirty="0" smtClean="0"/>
              <a:t>Collections:  electronic resources comprise 56% of $17.3m collections budget, </a:t>
            </a:r>
          </a:p>
          <a:p>
            <a:pPr lvl="1"/>
            <a:r>
              <a:rPr lang="en-AU" sz="1200" dirty="0" smtClean="0"/>
              <a:t>Approximately 1,100 databases, 64,000 e-journals, 341,000 e-books</a:t>
            </a:r>
          </a:p>
          <a:p>
            <a:pPr lvl="1"/>
            <a:r>
              <a:rPr lang="en-AU" sz="1200" dirty="0" smtClean="0"/>
              <a:t>Over 9.2 million accesses to Library’s electronic resources</a:t>
            </a:r>
          </a:p>
          <a:p>
            <a:pPr lvl="1"/>
            <a:r>
              <a:rPr lang="en-AU" sz="1200" dirty="0" smtClean="0"/>
              <a:t>Building Monash content: Monash University Publishing, ARROW Repository. ANDS / Data management</a:t>
            </a:r>
          </a:p>
          <a:p>
            <a:pPr lvl="1"/>
            <a:r>
              <a:rPr lang="en-AU" sz="1200" dirty="0" smtClean="0"/>
              <a:t> </a:t>
            </a:r>
          </a:p>
          <a:p>
            <a:r>
              <a:rPr lang="en-AU" sz="1200" dirty="0" smtClean="0"/>
              <a:t>Lectures Online: 2009 upgrade to </a:t>
            </a:r>
            <a:r>
              <a:rPr lang="en-AU" sz="1200" dirty="0" err="1" smtClean="0"/>
              <a:t>Echosystem</a:t>
            </a:r>
            <a:r>
              <a:rPr lang="en-AU" sz="1200" dirty="0" smtClean="0"/>
              <a:t> software to provide visual and audio content of lectures</a:t>
            </a:r>
          </a:p>
          <a:p>
            <a:pPr lvl="1"/>
            <a:r>
              <a:rPr lang="en-AU" sz="1200" dirty="0" smtClean="0"/>
              <a:t>2009 –2.1 million MP3 podcast accesses, 1.2 million MP3 downloads, audio streams decreasing with newer technology – 300,000, down 23% from 388,000 in 2008</a:t>
            </a:r>
          </a:p>
          <a:p>
            <a:pPr lvl="1"/>
            <a:endParaRPr lang="en-AU" sz="1200" dirty="0" smtClean="0"/>
          </a:p>
          <a:p>
            <a:r>
              <a:rPr lang="en-AU" sz="1200" dirty="0" err="1" smtClean="0"/>
              <a:t>ask.monash</a:t>
            </a:r>
            <a:r>
              <a:rPr lang="en-AU" sz="1200" dirty="0" smtClean="0"/>
              <a:t>, Library tab: FAQs (some 18,000 accesses per year), email help (some 2,000 sent per year) </a:t>
            </a:r>
          </a:p>
          <a:p>
            <a:pPr lvl="1"/>
            <a:endParaRPr lang="en-AU" sz="1200" dirty="0" smtClean="0"/>
          </a:p>
          <a:p>
            <a:r>
              <a:rPr lang="en-AU" sz="1200" dirty="0" smtClean="0"/>
              <a:t>Online Reading Lists: 2009 over 2.9 million downloads of Library digitised items</a:t>
            </a:r>
          </a:p>
          <a:p>
            <a:endParaRPr lang="en-AU" sz="1200" dirty="0" smtClean="0"/>
          </a:p>
          <a:p>
            <a:r>
              <a:rPr lang="en-AU" sz="1200" dirty="0" smtClean="0"/>
              <a:t>Past exams: 2009 787,000 downloads of past exam papers</a:t>
            </a:r>
          </a:p>
          <a:p>
            <a:pPr lvl="1"/>
            <a:endParaRPr lang="en-AU" sz="1200" dirty="0" smtClean="0"/>
          </a:p>
          <a:p>
            <a:r>
              <a:rPr lang="en-AU" sz="1200" dirty="0" smtClean="0"/>
              <a:t>SMS service: Launched in 2006, opt-in alerts for loans due, overdue items and items ready for pickup </a:t>
            </a:r>
          </a:p>
          <a:p>
            <a:pPr lvl="1"/>
            <a:r>
              <a:rPr lang="en-AU" sz="1200" dirty="0" smtClean="0"/>
              <a:t>From 2009, extended to opt-in notifications for Library class booking system, including reminders, cancellations, waitlist changes</a:t>
            </a:r>
          </a:p>
          <a:p>
            <a:pPr lvl="1"/>
            <a:endParaRPr lang="en-AU" sz="1200" dirty="0" smtClean="0"/>
          </a:p>
          <a:p>
            <a:r>
              <a:rPr lang="en-AU" sz="1200" dirty="0" smtClean="0"/>
              <a:t>Online chat: real-time service during semester, around 850 sessions per year</a:t>
            </a:r>
          </a:p>
          <a:p>
            <a:pPr lvl="1"/>
            <a:endParaRPr lang="en-AU" sz="1200" dirty="0" smtClean="0"/>
          </a:p>
          <a:p>
            <a:pPr lvl="0"/>
            <a:r>
              <a:rPr lang="en-AU" sz="1200" dirty="0" smtClean="0"/>
              <a:t>Resource discovery tools:</a:t>
            </a:r>
            <a:r>
              <a:rPr lang="en-AU" sz="1200" baseline="0" dirty="0" smtClean="0"/>
              <a:t> n</a:t>
            </a:r>
            <a:r>
              <a:rPr lang="en-AU" sz="1200" dirty="0" smtClean="0"/>
              <a:t>ew search and discovery layer for catalogued materials, electronic resources and institutional repository items, to enhance user experience: Primo v.3 (</a:t>
            </a:r>
            <a:r>
              <a:rPr lang="en-AU" sz="1200" dirty="0" err="1" smtClean="0"/>
              <a:t>ExLibris</a:t>
            </a:r>
            <a:r>
              <a:rPr lang="en-AU" sz="1200" dirty="0" smtClean="0"/>
              <a:t>) selected software solution,</a:t>
            </a:r>
            <a:r>
              <a:rPr lang="en-AU" sz="1200" baseline="0" dirty="0" smtClean="0"/>
              <a:t> released to users late Jan 2011 – under development</a:t>
            </a:r>
            <a:endParaRPr lang="en-AU" sz="1200" dirty="0" smtClean="0"/>
          </a:p>
          <a:p>
            <a:pPr lvl="0"/>
            <a:r>
              <a:rPr lang="en-AU" sz="1200" dirty="0" smtClean="0"/>
              <a:t>New titles RSS feeds for items added to the Library  collections in the last week by faculty and electronic resources</a:t>
            </a:r>
          </a:p>
          <a:p>
            <a:pPr lvl="0"/>
            <a:r>
              <a:rPr lang="en-AU" sz="1200" dirty="0" err="1" smtClean="0"/>
              <a:t>bX</a:t>
            </a:r>
            <a:r>
              <a:rPr lang="en-AU" sz="1200" dirty="0" smtClean="0"/>
              <a:t> Recommender service launched June 2009: Assists users to discover scholarly articles of potential interest based on use</a:t>
            </a:r>
          </a:p>
          <a:p>
            <a:pPr lvl="1"/>
            <a:r>
              <a:rPr lang="en-AU" sz="1200" dirty="0" smtClean="0"/>
              <a:t>Ranking third in top 10 </a:t>
            </a:r>
            <a:r>
              <a:rPr lang="en-AU" sz="1200" dirty="0" err="1" smtClean="0"/>
              <a:t>clickthroughs</a:t>
            </a:r>
            <a:r>
              <a:rPr lang="en-AU" sz="1200" dirty="0" smtClean="0"/>
              <a:t> from SFX check for </a:t>
            </a:r>
            <a:r>
              <a:rPr lang="en-AU" sz="1200" dirty="0" err="1" smtClean="0"/>
              <a:t>fulltext</a:t>
            </a:r>
            <a:r>
              <a:rPr lang="en-AU" sz="1200" dirty="0" smtClean="0"/>
              <a:t> window</a:t>
            </a:r>
          </a:p>
          <a:p>
            <a:pPr lvl="1"/>
            <a:endParaRPr lang="en-AU" sz="1200" dirty="0" smtClean="0"/>
          </a:p>
          <a:p>
            <a:r>
              <a:rPr lang="en-AU" sz="1200" dirty="0" smtClean="0"/>
              <a:t>Library spaces as learning spaces: holistic e/learning environments:</a:t>
            </a:r>
            <a:r>
              <a:rPr lang="en-AU" sz="1200" baseline="0" dirty="0" smtClean="0"/>
              <a:t> </a:t>
            </a:r>
            <a:r>
              <a:rPr lang="en-AU" sz="1200" dirty="0" smtClean="0"/>
              <a:t>interactive, flexible, responsive spaces for a variety of group and individual modes of learning and research (</a:t>
            </a:r>
            <a:r>
              <a:rPr lang="en-AU" sz="1200" dirty="0" err="1" smtClean="0"/>
              <a:t>eg</a:t>
            </a:r>
            <a:r>
              <a:rPr lang="en-AU" sz="1200" dirty="0" smtClean="0"/>
              <a:t>  collaborations with E-Education Centre and ITS on best practice models for flexible learning spaces, </a:t>
            </a:r>
            <a:r>
              <a:rPr lang="en-AU" sz="1200" dirty="0" err="1" smtClean="0"/>
              <a:t>eg</a:t>
            </a:r>
            <a:r>
              <a:rPr lang="en-AU" sz="1200" dirty="0" smtClean="0"/>
              <a:t> Gippsland Library); Tablet PC lending trial at Peninsula Library (MNHS students in </a:t>
            </a:r>
            <a:r>
              <a:rPr lang="en-AU" sz="1200" dirty="0" err="1" smtClean="0"/>
              <a:t>myLearningSpace</a:t>
            </a:r>
            <a:r>
              <a:rPr lang="en-AU" sz="1200" dirty="0" smtClean="0"/>
              <a:t> 2010)</a:t>
            </a:r>
          </a:p>
          <a:p>
            <a:pPr lvl="0"/>
            <a:endParaRPr lang="en-AU" sz="1200" dirty="0" smtClean="0"/>
          </a:p>
          <a:p>
            <a:endParaRPr lang="en-AU" sz="1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1554D0-CCBD-468F-83F4-D70DFFCB7F2C}" type="slidenum">
              <a:rPr lang="en-AU" smtClean="0"/>
              <a:pPr/>
              <a:t>4</a:t>
            </a:fld>
            <a:endParaRPr lang="en-A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 smtClean="0"/>
              <a:t>Lisa: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 smtClean="0"/>
              <a:t>Talk about Coordinator Roles under strengthening ability of staff....</a:t>
            </a:r>
          </a:p>
          <a:p>
            <a:r>
              <a:rPr lang="en-AU" sz="1200" dirty="0" smtClean="0"/>
              <a:t>Role of coordinators: Information Literacy Librarian, Learning Skills Manager, Research</a:t>
            </a:r>
            <a:r>
              <a:rPr lang="en-AU" sz="1200" baseline="0" dirty="0" smtClean="0"/>
              <a:t> Data Coordinator, Lending Services Librarian... E-Learning Coordinator: role of leading the development of capacity across the Library – work with branch and other managers and disciplinary based faculty team leaders to drive development and </a:t>
            </a:r>
            <a:r>
              <a:rPr lang="en-AU" sz="1200" baseline="0" dirty="0" err="1" smtClean="0"/>
              <a:t>implementatio</a:t>
            </a:r>
            <a:r>
              <a:rPr lang="en-AU" sz="1200" baseline="0" dirty="0" smtClean="0"/>
              <a:t> of initiatives that enhance the </a:t>
            </a:r>
            <a:r>
              <a:rPr lang="en-AU" sz="1200" baseline="0" dirty="0" err="1" smtClean="0"/>
              <a:t>Unviersity’s</a:t>
            </a:r>
            <a:r>
              <a:rPr lang="en-AU" sz="1200" baseline="0" dirty="0" smtClean="0"/>
              <a:t> education and research strategic directions.</a:t>
            </a:r>
          </a:p>
          <a:p>
            <a:endParaRPr lang="en-AU" sz="1200" baseline="0" dirty="0" smtClean="0"/>
          </a:p>
          <a:p>
            <a:pPr marL="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dirty="0" smtClean="0"/>
              <a:t>Skills development:</a:t>
            </a:r>
            <a:r>
              <a:rPr lang="en-AU" sz="1200" baseline="0" dirty="0" smtClean="0"/>
              <a:t> Information research and learning skills, Monash Graduate Attributes, Passport 2.0, includes research data management skills, copyright understanding.</a:t>
            </a:r>
          </a:p>
          <a:p>
            <a:pPr marL="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dirty="0" smtClean="0"/>
              <a:t>Graduate Certificate in Higher Education Library module: exploring how skills development can be integrated with academic content to build students’ academic literacies</a:t>
            </a:r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1554D0-CCBD-468F-83F4-D70DFFCB7F2C}" type="slidenum">
              <a:rPr lang="en-AU" smtClean="0"/>
              <a:pPr/>
              <a:t>5</a:t>
            </a:fld>
            <a:endParaRPr lang="en-A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 smtClean="0"/>
              <a:t>Lisa: </a:t>
            </a:r>
          </a:p>
          <a:p>
            <a:r>
              <a:rPr lang="en-AU" sz="1200" dirty="0" smtClean="0"/>
              <a:t>Position established mid-2009, Steven</a:t>
            </a:r>
            <a:r>
              <a:rPr lang="en-AU" sz="1200" baseline="0" dirty="0" smtClean="0"/>
              <a:t> Yates</a:t>
            </a:r>
          </a:p>
          <a:p>
            <a:endParaRPr lang="en-AU" sz="1200" dirty="0" smtClean="0"/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dirty="0" smtClean="0"/>
              <a:t>Working closely with librarians and learning skills advisers to</a:t>
            </a:r>
            <a:br>
              <a:rPr lang="en-AU" sz="1200" dirty="0" smtClean="0"/>
            </a:br>
            <a:r>
              <a:rPr lang="en-AU" sz="1200" dirty="0" smtClean="0"/>
              <a:t> enable student skills development</a:t>
            </a:r>
          </a:p>
          <a:p>
            <a:endParaRPr lang="en-AU" sz="1200" dirty="0" smtClean="0"/>
          </a:p>
          <a:p>
            <a:r>
              <a:rPr lang="en-AU" sz="1200" dirty="0" smtClean="0"/>
              <a:t>Strategic priority (2010</a:t>
            </a:r>
            <a:r>
              <a:rPr lang="en-AU" sz="1200" baseline="0" dirty="0" smtClean="0"/>
              <a:t> and 20</a:t>
            </a:r>
            <a:r>
              <a:rPr lang="en-AU" sz="1200" dirty="0" smtClean="0"/>
              <a:t>11)– Implemen</a:t>
            </a:r>
            <a:r>
              <a:rPr lang="en-AU" sz="1200" baseline="0" dirty="0" smtClean="0"/>
              <a:t>t the Library’s e-learning strategy to further develop effective tools, resources and services.</a:t>
            </a:r>
            <a:endParaRPr lang="en-AU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1554D0-CCBD-468F-83F4-D70DFFCB7F2C}" type="slidenum">
              <a:rPr lang="en-AU" smtClean="0"/>
              <a:pPr/>
              <a:t>6</a:t>
            </a:fld>
            <a:endParaRPr lang="en-A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1554D0-CCBD-468F-83F4-D70DFFCB7F2C}" type="slidenum">
              <a:rPr lang="en-AU" smtClean="0"/>
              <a:pPr/>
              <a:t>7</a:t>
            </a:fld>
            <a:endParaRPr lang="en-A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1554D0-CCBD-468F-83F4-D70DFFCB7F2C}" type="slidenum">
              <a:rPr lang="en-AU" smtClean="0"/>
              <a:pPr/>
              <a:t>8</a:t>
            </a:fld>
            <a:endParaRPr lang="en-A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1554D0-CCBD-468F-83F4-D70DFFCB7F2C}" type="slidenum">
              <a:rPr lang="en-AU" smtClean="0"/>
              <a:pPr/>
              <a:t>9</a:t>
            </a:fld>
            <a:endParaRPr lang="en-A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F6B4FDF-EA65-48F4-AEBE-767A7EC8455C}" type="datetimeFigureOut">
              <a:rPr lang="en-US" smtClean="0"/>
              <a:pPr/>
              <a:t>3/30/2011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74491D-9E0C-49A2-A119-1448307DA3B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F6B4FDF-EA65-48F4-AEBE-767A7EC8455C}" type="datetimeFigureOut">
              <a:rPr lang="en-US" smtClean="0"/>
              <a:pPr/>
              <a:t>3/30/2011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74491D-9E0C-49A2-A119-1448307DA3B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F6B4FDF-EA65-48F4-AEBE-767A7EC8455C}" type="datetimeFigureOut">
              <a:rPr lang="en-US" smtClean="0"/>
              <a:pPr/>
              <a:t>3/30/2011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74491D-9E0C-49A2-A119-1448307DA3B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smtClean="0"/>
              <a:t>Click icon to add table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F6B4FDF-EA65-48F4-AEBE-767A7EC8455C}" type="datetimeFigureOut">
              <a:rPr lang="en-US" smtClean="0"/>
              <a:pPr/>
              <a:t>3/30/2011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C74491D-9E0C-49A2-A119-1448307DA3B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F6B4FDF-EA65-48F4-AEBE-767A7EC8455C}" type="datetimeFigureOut">
              <a:rPr lang="en-US" smtClean="0"/>
              <a:pPr/>
              <a:t>3/30/2011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74491D-9E0C-49A2-A119-1448307DA3B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F6B4FDF-EA65-48F4-AEBE-767A7EC8455C}" type="datetimeFigureOut">
              <a:rPr lang="en-US" smtClean="0"/>
              <a:pPr/>
              <a:t>3/30/2011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74491D-9E0C-49A2-A119-1448307DA3B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F6B4FDF-EA65-48F4-AEBE-767A7EC8455C}" type="datetimeFigureOut">
              <a:rPr lang="en-US" smtClean="0"/>
              <a:pPr/>
              <a:t>3/30/2011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74491D-9E0C-49A2-A119-1448307DA3B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F6B4FDF-EA65-48F4-AEBE-767A7EC8455C}" type="datetimeFigureOut">
              <a:rPr lang="en-US" smtClean="0"/>
              <a:pPr/>
              <a:t>3/30/2011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74491D-9E0C-49A2-A119-1448307DA3B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F6B4FDF-EA65-48F4-AEBE-767A7EC8455C}" type="datetimeFigureOut">
              <a:rPr lang="en-US" smtClean="0"/>
              <a:pPr/>
              <a:t>3/30/2011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74491D-9E0C-49A2-A119-1448307DA3B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F6B4FDF-EA65-48F4-AEBE-767A7EC8455C}" type="datetimeFigureOut">
              <a:rPr lang="en-US" smtClean="0"/>
              <a:pPr/>
              <a:t>3/30/2011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74491D-9E0C-49A2-A119-1448307DA3B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F6B4FDF-EA65-48F4-AEBE-767A7EC8455C}" type="datetimeFigureOut">
              <a:rPr lang="en-US" smtClean="0"/>
              <a:pPr/>
              <a:t>3/30/2011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74491D-9E0C-49A2-A119-1448307DA3B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F6B4FDF-EA65-48F4-AEBE-767A7EC8455C}" type="datetimeFigureOut">
              <a:rPr lang="en-US" smtClean="0"/>
              <a:pPr/>
              <a:t>3/30/2011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74491D-9E0C-49A2-A119-1448307DA3B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1F6B4FDF-EA65-48F4-AEBE-767A7EC8455C}" type="datetimeFigureOut">
              <a:rPr lang="en-US" smtClean="0"/>
              <a:pPr/>
              <a:t>3/30/2011</a:t>
            </a:fld>
            <a:endParaRPr lang="en-A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A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C74491D-9E0C-49A2-A119-1448307DA3B9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>
    <p:fad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hyperlink" Target="http://lib.monash.edu/non-cms/learning-objects/e-modules/matheson-arts-orientation/emod-matheson-arts-orientation-2010.htm" TargetMode="Externa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lib.monash.edu.au/learning-objects" TargetMode="External"/><Relationship Id="rId4" Type="http://schemas.openxmlformats.org/officeDocument/2006/relationships/hyperlink" Target="http://lib.monash.edu/non-cms/learning-objects/databases/business-source-premier/search-teams/gm-search-bsp-teams-02.htm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23.jpe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Relationship Id="rId9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lib.monash.edu.au/learning-objects/e-modules/matheson-arts-orientation/emod-matheson-arts-orientation-2010.htm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opq.monash.edu.au/mqu/quality-cycle.html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11" Type="http://schemas.openxmlformats.org/officeDocument/2006/relationships/image" Target="../media/image16.jpeg"/><Relationship Id="rId5" Type="http://schemas.openxmlformats.org/officeDocument/2006/relationships/image" Target="../media/image10.png"/><Relationship Id="rId10" Type="http://schemas.openxmlformats.org/officeDocument/2006/relationships/image" Target="../media/image15.jpe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.xml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microsoft.com/office/2007/relationships/diagramDrawing" Target="../diagrams/drawing4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11" Type="http://schemas.openxmlformats.org/officeDocument/2006/relationships/diagramColors" Target="../diagrams/colors4.xml"/><Relationship Id="rId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4.xml"/><Relationship Id="rId4" Type="http://schemas.openxmlformats.org/officeDocument/2006/relationships/diagramLayout" Target="../diagrams/layout3.xml"/><Relationship Id="rId9" Type="http://schemas.openxmlformats.org/officeDocument/2006/relationships/diagramLayout" Target="../diagrams/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23528" y="1124744"/>
            <a:ext cx="820891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4400" dirty="0" smtClean="0">
                <a:solidFill>
                  <a:srgbClr val="FF0000"/>
                </a:solidFill>
              </a:rPr>
              <a:t>Monash University Library and </a:t>
            </a:r>
            <a:br>
              <a:rPr lang="en-AU" sz="4400" dirty="0" smtClean="0">
                <a:solidFill>
                  <a:srgbClr val="FF0000"/>
                </a:solidFill>
              </a:rPr>
            </a:br>
            <a:r>
              <a:rPr lang="en-AU" sz="4400" dirty="0" smtClean="0">
                <a:solidFill>
                  <a:srgbClr val="FF0000"/>
                </a:solidFill>
              </a:rPr>
              <a:t>e-Learning</a:t>
            </a:r>
          </a:p>
        </p:txBody>
      </p:sp>
      <p:sp>
        <p:nvSpPr>
          <p:cNvPr id="8" name="Rectangle 7"/>
          <p:cNvSpPr/>
          <p:nvPr/>
        </p:nvSpPr>
        <p:spPr>
          <a:xfrm>
            <a:off x="323528" y="2996952"/>
            <a:ext cx="432048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4400" b="1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Shaping the Future</a:t>
            </a:r>
          </a:p>
        </p:txBody>
      </p:sp>
      <p:sp>
        <p:nvSpPr>
          <p:cNvPr id="9" name="Rectangle 8"/>
          <p:cNvSpPr/>
          <p:nvPr/>
        </p:nvSpPr>
        <p:spPr>
          <a:xfrm>
            <a:off x="539552" y="4797152"/>
            <a:ext cx="5112568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AU" dirty="0" smtClean="0"/>
          </a:p>
          <a:p>
            <a:endParaRPr lang="en-AU" sz="2400" dirty="0" smtClean="0"/>
          </a:p>
          <a:p>
            <a:r>
              <a:rPr lang="en-AU" sz="2000" dirty="0" smtClean="0"/>
              <a:t>Lisa Smith </a:t>
            </a:r>
            <a:r>
              <a:rPr lang="en-A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(Director, Client Services – Humanities and Social Sciences)</a:t>
            </a:r>
          </a:p>
          <a:p>
            <a:r>
              <a:rPr lang="en-AU" sz="2000" dirty="0" smtClean="0"/>
              <a:t>Steven Yates </a:t>
            </a:r>
            <a:r>
              <a:rPr lang="en-A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(E-Learning Coordinator)</a:t>
            </a:r>
          </a:p>
        </p:txBody>
      </p:sp>
      <p:pic>
        <p:nvPicPr>
          <p:cNvPr id="3075" name="Picture 3" descr="C:\Users\styates\Documents\Monash\eLearning\Projects\Citing and Referencing\eModule\development\images\hand-glob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1988840"/>
            <a:ext cx="2865140" cy="4896544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5733256"/>
            <a:ext cx="9144000" cy="504056"/>
          </a:xfrm>
          <a:prstGeom prst="rect">
            <a:avLst/>
          </a:prstGeom>
          <a:noFill/>
          <a:ln w="127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773832"/>
            <a:ext cx="8229600" cy="1143000"/>
          </a:xfrm>
        </p:spPr>
        <p:txBody>
          <a:bodyPr/>
          <a:lstStyle/>
          <a:p>
            <a:pPr algn="l"/>
            <a:r>
              <a:rPr lang="en-AU" dirty="0" smtClean="0">
                <a:solidFill>
                  <a:srgbClr val="FF0000"/>
                </a:solidFill>
              </a:rPr>
              <a:t>Development</a:t>
            </a:r>
            <a:endParaRPr lang="en-AU" dirty="0">
              <a:solidFill>
                <a:srgbClr val="FF0000"/>
              </a:solidFill>
            </a:endParaRPr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AU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AU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0" y="5730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5795972"/>
            <a:ext cx="1915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Blended learning</a:t>
            </a:r>
            <a:endParaRPr lang="en-AU" dirty="0"/>
          </a:p>
        </p:txBody>
      </p:sp>
      <p:sp>
        <p:nvSpPr>
          <p:cNvPr id="13" name="TextBox 12"/>
          <p:cNvSpPr txBox="1"/>
          <p:nvPr/>
        </p:nvSpPr>
        <p:spPr>
          <a:xfrm>
            <a:off x="2554416" y="5795972"/>
            <a:ext cx="3313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Standalone e-learning tutorials</a:t>
            </a:r>
            <a:endParaRPr lang="en-AU" dirty="0"/>
          </a:p>
        </p:txBody>
      </p:sp>
      <p:sp>
        <p:nvSpPr>
          <p:cNvPr id="14" name="TextBox 13"/>
          <p:cNvSpPr txBox="1"/>
          <p:nvPr/>
        </p:nvSpPr>
        <p:spPr>
          <a:xfrm>
            <a:off x="6012785" y="5795972"/>
            <a:ext cx="3095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Online collaborative learning</a:t>
            </a:r>
            <a:endParaRPr lang="en-AU" dirty="0"/>
          </a:p>
        </p:txBody>
      </p:sp>
      <p:pic>
        <p:nvPicPr>
          <p:cNvPr id="3" name="Picture 2" descr="C:\Users\styates\Documents\Monash\eLearning\Projects\Engineering MCD4140\juggle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2276872"/>
            <a:ext cx="1862758" cy="3064888"/>
          </a:xfrm>
          <a:prstGeom prst="rect">
            <a:avLst/>
          </a:prstGeom>
          <a:noFill/>
        </p:spPr>
      </p:pic>
      <p:pic>
        <p:nvPicPr>
          <p:cNvPr id="5" name="Picture 4" descr="C:\Users\styates\Documents\Monash\eLearning\Projects\Matheson Arts Orientation\emodule\development\images\limits-0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500" y="2873894"/>
            <a:ext cx="3240644" cy="22832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23" name="TextBox 22"/>
          <p:cNvSpPr txBox="1"/>
          <p:nvPr/>
        </p:nvSpPr>
        <p:spPr>
          <a:xfrm>
            <a:off x="3563888" y="2492896"/>
            <a:ext cx="13211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 smtClean="0">
                <a:hlinkClick r:id="rId5"/>
              </a:rPr>
              <a:t>Click Example</a:t>
            </a:r>
            <a:endParaRPr lang="en-AU" sz="1400" dirty="0"/>
          </a:p>
        </p:txBody>
      </p:sp>
      <p:pic>
        <p:nvPicPr>
          <p:cNvPr id="2053" name="Picture 5" descr="C:\Users\styates\Documents\Monash\eLearning\Conferences\CCA-EDUCAUSE 2011\Presentation\images\moodle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32004" y="2996952"/>
            <a:ext cx="2476500" cy="184785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845840"/>
            <a:ext cx="8229600" cy="1143000"/>
          </a:xfrm>
        </p:spPr>
        <p:txBody>
          <a:bodyPr/>
          <a:lstStyle/>
          <a:p>
            <a:pPr algn="l"/>
            <a:r>
              <a:rPr lang="en-AU" dirty="0" smtClean="0">
                <a:solidFill>
                  <a:srgbClr val="FF0000"/>
                </a:solidFill>
              </a:rPr>
              <a:t>Develop capacity</a:t>
            </a:r>
            <a:endParaRPr lang="en-AU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2708920"/>
            <a:ext cx="3384376" cy="2448272"/>
          </a:xfrm>
          <a:ln>
            <a:prstDash val="sysDot"/>
          </a:ln>
        </p:spPr>
        <p:txBody>
          <a:bodyPr/>
          <a:lstStyle/>
          <a:p>
            <a:r>
              <a:rPr lang="en-AU" dirty="0" smtClean="0"/>
              <a:t>Training</a:t>
            </a:r>
          </a:p>
          <a:p>
            <a:r>
              <a:rPr lang="en-AU" dirty="0" smtClean="0"/>
              <a:t>Tools and standards</a:t>
            </a:r>
          </a:p>
          <a:p>
            <a:r>
              <a:rPr lang="en-AU" dirty="0" smtClean="0"/>
              <a:t>Consultation</a:t>
            </a:r>
          </a:p>
        </p:txBody>
      </p:sp>
      <p:pic>
        <p:nvPicPr>
          <p:cNvPr id="4099" name="Picture 3" descr="V:\images\students at work\Low-res chosen photos\_PU1697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2348880"/>
            <a:ext cx="5204812" cy="3456384"/>
          </a:xfrm>
          <a:prstGeom prst="rect">
            <a:avLst/>
          </a:prstGeom>
          <a:noFill/>
          <a:ln>
            <a:solidFill>
              <a:srgbClr val="004D86"/>
            </a:solidFill>
          </a:ln>
        </p:spPr>
      </p:pic>
      <p:sp>
        <p:nvSpPr>
          <p:cNvPr id="9" name="Rectangle 8"/>
          <p:cNvSpPr/>
          <p:nvPr/>
        </p:nvSpPr>
        <p:spPr>
          <a:xfrm>
            <a:off x="251520" y="2348880"/>
            <a:ext cx="3384376" cy="3456384"/>
          </a:xfrm>
          <a:prstGeom prst="rect">
            <a:avLst/>
          </a:prstGeom>
          <a:noFill/>
          <a:ln w="127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0" name="Rounded Rectangle 9"/>
          <p:cNvSpPr/>
          <p:nvPr/>
        </p:nvSpPr>
        <p:spPr>
          <a:xfrm>
            <a:off x="251520" y="5949280"/>
            <a:ext cx="8640960" cy="432048"/>
          </a:xfrm>
          <a:prstGeom prst="roundRect">
            <a:avLst/>
          </a:prstGeom>
          <a:solidFill>
            <a:srgbClr val="002060"/>
          </a:solidFill>
          <a:ln>
            <a:solidFill>
              <a:srgbClr val="004D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mtClean="0"/>
              <a:t>e-Learning </a:t>
            </a:r>
            <a:r>
              <a:rPr lang="en-AU" dirty="0" smtClean="0"/>
              <a:t>templates available on the Library intranet and </a:t>
            </a:r>
            <a:r>
              <a:rPr lang="en-AU" dirty="0" err="1" smtClean="0"/>
              <a:t>Equella</a:t>
            </a:r>
            <a:endParaRPr lang="en-A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836712"/>
            <a:ext cx="8229600" cy="1143000"/>
          </a:xfrm>
        </p:spPr>
        <p:txBody>
          <a:bodyPr/>
          <a:lstStyle/>
          <a:p>
            <a:pPr algn="l"/>
            <a:r>
              <a:rPr lang="en-AU" dirty="0" smtClean="0">
                <a:solidFill>
                  <a:srgbClr val="FF0000"/>
                </a:solidFill>
              </a:rPr>
              <a:t>Develop content</a:t>
            </a:r>
            <a:endParaRPr lang="en-AU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684603"/>
            <a:ext cx="3999958" cy="3768733"/>
          </a:xfrm>
        </p:spPr>
        <p:txBody>
          <a:bodyPr/>
          <a:lstStyle/>
          <a:p>
            <a:r>
              <a:rPr lang="en-AU" sz="2400" dirty="0" smtClean="0"/>
              <a:t>Online tutorials web page</a:t>
            </a:r>
          </a:p>
          <a:p>
            <a:r>
              <a:rPr lang="en-AU" sz="2400" dirty="0" smtClean="0"/>
              <a:t>Student learning objects repository website</a:t>
            </a:r>
          </a:p>
          <a:p>
            <a:r>
              <a:rPr lang="en-AU" sz="2400" dirty="0" smtClean="0"/>
              <a:t>Learning environments</a:t>
            </a:r>
          </a:p>
          <a:p>
            <a:r>
              <a:rPr lang="en-AU" sz="2400" dirty="0" smtClean="0"/>
              <a:t>Help function</a:t>
            </a:r>
          </a:p>
          <a:p>
            <a:r>
              <a:rPr lang="en-AU" sz="2400" dirty="0" smtClean="0"/>
              <a:t>Communications</a:t>
            </a:r>
          </a:p>
        </p:txBody>
      </p:sp>
      <p:pic>
        <p:nvPicPr>
          <p:cNvPr id="3074" name="Picture 2" descr="C:\Users\styates\Documents\Monash\eLearning\Presentations\Library Committee - GLC\learning-object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492896"/>
            <a:ext cx="4320480" cy="286889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</p:pic>
      <p:sp>
        <p:nvSpPr>
          <p:cNvPr id="6" name="Rectangle 5"/>
          <p:cNvSpPr/>
          <p:nvPr/>
        </p:nvSpPr>
        <p:spPr>
          <a:xfrm>
            <a:off x="251520" y="2492896"/>
            <a:ext cx="4104456" cy="2880320"/>
          </a:xfrm>
          <a:prstGeom prst="rect">
            <a:avLst/>
          </a:prstGeom>
          <a:noFill/>
          <a:ln>
            <a:solidFill>
              <a:srgbClr val="4FD1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TextBox 7"/>
          <p:cNvSpPr txBox="1"/>
          <p:nvPr/>
        </p:nvSpPr>
        <p:spPr>
          <a:xfrm>
            <a:off x="1979712" y="6228020"/>
            <a:ext cx="48782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>
                <a:hlinkClick r:id="rId4"/>
              </a:rPr>
              <a:t>Example Guide Me: Business Source Premier</a:t>
            </a:r>
            <a:endParaRPr lang="en-AU" dirty="0"/>
          </a:p>
        </p:txBody>
      </p:sp>
      <p:sp>
        <p:nvSpPr>
          <p:cNvPr id="7" name="TextBox 6"/>
          <p:cNvSpPr txBox="1"/>
          <p:nvPr/>
        </p:nvSpPr>
        <p:spPr>
          <a:xfrm>
            <a:off x="3347864" y="5733256"/>
            <a:ext cx="2531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>
                <a:hlinkClick r:id="rId5"/>
              </a:rPr>
              <a:t>Learning Objects Page</a:t>
            </a:r>
            <a:endParaRPr lang="en-A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220072" y="2132856"/>
            <a:ext cx="3744416" cy="3960440"/>
          </a:xfrm>
          <a:prstGeom prst="rect">
            <a:avLst/>
          </a:prstGeom>
          <a:noFill/>
          <a:ln>
            <a:solidFill>
              <a:srgbClr val="4FD1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908720"/>
            <a:ext cx="9036496" cy="1143000"/>
          </a:xfrm>
        </p:spPr>
        <p:txBody>
          <a:bodyPr/>
          <a:lstStyle/>
          <a:p>
            <a:pPr algn="l"/>
            <a:r>
              <a:rPr lang="en-AU" sz="3600" dirty="0" smtClean="0">
                <a:solidFill>
                  <a:srgbClr val="FF0000"/>
                </a:solidFill>
              </a:rPr>
              <a:t>Explore tools and learning environments</a:t>
            </a:r>
            <a:endParaRPr lang="en-AU" sz="36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20072" y="2204864"/>
            <a:ext cx="3816424" cy="3768733"/>
          </a:xfrm>
        </p:spPr>
        <p:txBody>
          <a:bodyPr/>
          <a:lstStyle/>
          <a:p>
            <a:r>
              <a:rPr lang="en-AU" sz="2400" dirty="0" smtClean="0"/>
              <a:t>Presentation tools/platforms</a:t>
            </a:r>
          </a:p>
          <a:p>
            <a:r>
              <a:rPr lang="en-AU" sz="2400" dirty="0" smtClean="0"/>
              <a:t>Development tools</a:t>
            </a:r>
          </a:p>
          <a:p>
            <a:r>
              <a:rPr lang="en-AU" sz="2400" dirty="0" smtClean="0"/>
              <a:t>Hosting/repository tools</a:t>
            </a:r>
          </a:p>
          <a:p>
            <a:r>
              <a:rPr lang="en-AU" sz="2400" dirty="0" smtClean="0"/>
              <a:t>Thinking and learning tools</a:t>
            </a:r>
          </a:p>
          <a:p>
            <a:r>
              <a:rPr lang="en-AU" sz="2400" dirty="0" smtClean="0"/>
              <a:t>Teaching tools</a:t>
            </a:r>
          </a:p>
          <a:p>
            <a:r>
              <a:rPr lang="en-AU" sz="2400" dirty="0" smtClean="0"/>
              <a:t>Learning environments</a:t>
            </a:r>
          </a:p>
          <a:p>
            <a:r>
              <a:rPr lang="en-AU" sz="2400" dirty="0" smtClean="0"/>
              <a:t>Operational tools</a:t>
            </a:r>
          </a:p>
        </p:txBody>
      </p:sp>
      <p:pic>
        <p:nvPicPr>
          <p:cNvPr id="3076" name="Picture 4" descr="C:\Users\styates\Documents\Monash\eLearning\Conferences\CCA-EDUCAUSE 2011\Presentation\images\libguides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300" y="2132856"/>
            <a:ext cx="3949700" cy="508000"/>
          </a:xfrm>
          <a:prstGeom prst="rect">
            <a:avLst/>
          </a:prstGeom>
          <a:noFill/>
        </p:spPr>
      </p:pic>
      <p:pic>
        <p:nvPicPr>
          <p:cNvPr id="3078" name="Picture 6" descr="C:\Users\styates\Documents\Monash\eLearning\Conferences\CCA-EDUCAUSE 2011\Presentation\images\Captivate-icon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2924944"/>
            <a:ext cx="1214264" cy="1214264"/>
          </a:xfrm>
          <a:prstGeom prst="rect">
            <a:avLst/>
          </a:prstGeom>
          <a:noFill/>
        </p:spPr>
      </p:pic>
      <p:pic>
        <p:nvPicPr>
          <p:cNvPr id="3079" name="Picture 7" descr="C:\Users\styates\Documents\Monash\eLearning\Conferences\CCA-EDUCAUSE 2011\Presentation\images\Google-icon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55776" y="3068960"/>
            <a:ext cx="1219200" cy="1219200"/>
          </a:xfrm>
          <a:prstGeom prst="rect">
            <a:avLst/>
          </a:prstGeom>
          <a:noFill/>
        </p:spPr>
      </p:pic>
      <p:pic>
        <p:nvPicPr>
          <p:cNvPr id="3080" name="Picture 8" descr="C:\Users\styates\Documents\Monash\eLearning\Conferences\CCA-EDUCAUSE 2011\Presentation\images\lanschool_logo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528" y="4437112"/>
            <a:ext cx="2314575" cy="790575"/>
          </a:xfrm>
          <a:prstGeom prst="rect">
            <a:avLst/>
          </a:prstGeom>
          <a:noFill/>
        </p:spPr>
      </p:pic>
      <p:pic>
        <p:nvPicPr>
          <p:cNvPr id="3081" name="Picture 9" descr="C:\Users\styates\Documents\Monash\eLearning\Conferences\CCA-EDUCAUSE 2011\Presentation\images\moodle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03848" y="4221088"/>
            <a:ext cx="1819449" cy="1357589"/>
          </a:xfrm>
          <a:prstGeom prst="rect">
            <a:avLst/>
          </a:prstGeom>
          <a:noFill/>
        </p:spPr>
      </p:pic>
      <p:pic>
        <p:nvPicPr>
          <p:cNvPr id="3082" name="Picture 10" descr="C:\Users\styates\Documents\Monash\eLearning\Conferences\CCA-EDUCAUSE 2011\Presentation\images\freemind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259632" y="5301208"/>
            <a:ext cx="1333500" cy="1333500"/>
          </a:xfrm>
          <a:prstGeom prst="rect">
            <a:avLst/>
          </a:prstGeom>
          <a:noFill/>
        </p:spPr>
      </p:pic>
      <p:pic>
        <p:nvPicPr>
          <p:cNvPr id="3083" name="Picture 11" descr="C:\Users\styates\Documents\Monash\eLearning\Conferences\CCA-EDUCAUSE 2011\Presentation\images\equella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059832" y="5805264"/>
            <a:ext cx="1619250" cy="63817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6512" y="836712"/>
            <a:ext cx="8229600" cy="1143000"/>
          </a:xfrm>
        </p:spPr>
        <p:txBody>
          <a:bodyPr/>
          <a:lstStyle/>
          <a:p>
            <a:pPr algn="l"/>
            <a:r>
              <a:rPr lang="en-AU" sz="4000" dirty="0" smtClean="0">
                <a:solidFill>
                  <a:srgbClr val="FF0000"/>
                </a:solidFill>
              </a:rPr>
              <a:t>Development approach example</a:t>
            </a:r>
            <a:endParaRPr lang="en-AU" sz="4000" dirty="0">
              <a:solidFill>
                <a:srgbClr val="FF0000"/>
              </a:solidFill>
            </a:endParaRPr>
          </a:p>
        </p:txBody>
      </p:sp>
      <p:pic>
        <p:nvPicPr>
          <p:cNvPr id="5123" name="Picture 3" descr="C:\Users\styates\Documents\Monash\eLearning\Presentations\CRIG November 2010\mind-map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57741" y="2420888"/>
            <a:ext cx="4922771" cy="3539708"/>
          </a:xfrm>
          <a:prstGeom prst="rect">
            <a:avLst/>
          </a:prstGeom>
          <a:noFill/>
        </p:spPr>
      </p:pic>
      <p:sp>
        <p:nvSpPr>
          <p:cNvPr id="8" name="Right Arrow 7"/>
          <p:cNvSpPr/>
          <p:nvPr/>
        </p:nvSpPr>
        <p:spPr>
          <a:xfrm>
            <a:off x="3707904" y="4077072"/>
            <a:ext cx="720080" cy="432048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5124" name="Picture 4" descr="C:\Users\styates\Documents\Monash\eLearning\Conferences\CCA-EDUCAUSE 2011\Presentation\images\alle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916832"/>
            <a:ext cx="3402378" cy="4536504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2540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6512" y="836712"/>
            <a:ext cx="8229600" cy="1143000"/>
          </a:xfrm>
        </p:spPr>
        <p:txBody>
          <a:bodyPr/>
          <a:lstStyle/>
          <a:p>
            <a:pPr algn="l"/>
            <a:r>
              <a:rPr lang="en-AU" sz="4000" dirty="0" smtClean="0">
                <a:solidFill>
                  <a:srgbClr val="FF0000"/>
                </a:solidFill>
              </a:rPr>
              <a:t>Development approach example</a:t>
            </a:r>
            <a:endParaRPr lang="en-AU" sz="40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916832"/>
            <a:ext cx="8186766" cy="3768733"/>
          </a:xfrm>
        </p:spPr>
        <p:txBody>
          <a:bodyPr/>
          <a:lstStyle/>
          <a:p>
            <a:pPr>
              <a:buNone/>
            </a:pPr>
            <a:r>
              <a:rPr lang="en-AU" dirty="0" smtClean="0"/>
              <a:t>Development and continuous evaluation</a:t>
            </a:r>
          </a:p>
        </p:txBody>
      </p:sp>
      <p:pic>
        <p:nvPicPr>
          <p:cNvPr id="4098" name="Picture 2" descr="C:\Users\styates\Documents\Monash\eLearning\Presentations\Library Info Day 2010\images\sme-storyboar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852936"/>
            <a:ext cx="4348386" cy="3459665"/>
          </a:xfrm>
          <a:prstGeom prst="rect">
            <a:avLst/>
          </a:prstGeom>
          <a:noFill/>
          <a:ln w="3175">
            <a:solidFill>
              <a:schemeClr val="tx1"/>
            </a:solidFill>
          </a:ln>
          <a:effectLst>
            <a:outerShdw blurRad="50800" dist="1905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099" name="Picture 3" descr="C:\Users\styates\Documents\Monash\eLearning\Presentations\Library Info Day 2010\images\id-storyboard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35681" y="2852936"/>
            <a:ext cx="4128807" cy="3456384"/>
          </a:xfrm>
          <a:prstGeom prst="rect">
            <a:avLst/>
          </a:prstGeom>
          <a:noFill/>
          <a:ln w="3175">
            <a:solidFill>
              <a:schemeClr val="tx1"/>
            </a:solidFill>
          </a:ln>
          <a:effectLst>
            <a:outerShdw blurRad="50800" dist="1905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Right Arrow 5"/>
          <p:cNvSpPr/>
          <p:nvPr/>
        </p:nvSpPr>
        <p:spPr>
          <a:xfrm>
            <a:off x="4283968" y="4293096"/>
            <a:ext cx="720080" cy="432048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6512" y="836712"/>
            <a:ext cx="8229600" cy="1143000"/>
          </a:xfrm>
        </p:spPr>
        <p:txBody>
          <a:bodyPr/>
          <a:lstStyle/>
          <a:p>
            <a:pPr algn="l"/>
            <a:r>
              <a:rPr lang="en-AU" sz="4000" dirty="0" smtClean="0">
                <a:solidFill>
                  <a:srgbClr val="FF0000"/>
                </a:solidFill>
              </a:rPr>
              <a:t>Development approach example</a:t>
            </a:r>
            <a:endParaRPr lang="en-AU" sz="40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916832"/>
            <a:ext cx="8186766" cy="3768733"/>
          </a:xfrm>
        </p:spPr>
        <p:txBody>
          <a:bodyPr/>
          <a:lstStyle/>
          <a:p>
            <a:pPr>
              <a:buNone/>
            </a:pPr>
            <a:r>
              <a:rPr lang="en-AU" dirty="0" smtClean="0"/>
              <a:t>Development and continuous evaluation…</a:t>
            </a:r>
          </a:p>
        </p:txBody>
      </p:sp>
      <p:pic>
        <p:nvPicPr>
          <p:cNvPr id="5123" name="Picture 3" descr="C:\Users\styates\Documents\Monash\eLearning\Presentations\Library Info Day 2010\images\arts-orientation-0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2636912"/>
            <a:ext cx="6519374" cy="3416102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2540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TextBox 7">
            <a:hlinkClick r:id="rId4"/>
          </p:cNvPr>
          <p:cNvSpPr txBox="1"/>
          <p:nvPr/>
        </p:nvSpPr>
        <p:spPr>
          <a:xfrm>
            <a:off x="186572" y="6309320"/>
            <a:ext cx="87779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hlinkClick r:id="rId4"/>
              </a:rPr>
              <a:t>http://www.lib.monash.edu.au/learning-objects/e-modules/matheson-arts-orientation/emod-matheson-arts-orientation-2010.htm</a:t>
            </a:r>
            <a:endParaRPr lang="en-AU" sz="1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6512" y="836712"/>
            <a:ext cx="8229600" cy="1143000"/>
          </a:xfrm>
        </p:spPr>
        <p:txBody>
          <a:bodyPr/>
          <a:lstStyle/>
          <a:p>
            <a:pPr algn="l"/>
            <a:r>
              <a:rPr lang="en-AU" sz="4000" dirty="0" smtClean="0">
                <a:solidFill>
                  <a:srgbClr val="FF0000"/>
                </a:solidFill>
              </a:rPr>
              <a:t>The result</a:t>
            </a:r>
            <a:endParaRPr lang="en-AU" sz="4000" dirty="0">
              <a:solidFill>
                <a:srgbClr val="FF0000"/>
              </a:solidFill>
            </a:endParaRPr>
          </a:p>
        </p:txBody>
      </p:sp>
      <p:pic>
        <p:nvPicPr>
          <p:cNvPr id="4098" name="Picture 2" descr="C:\Users\styates\Documents\Monash\eLearning\Conferences\CCA-EDUCAUSE 2011\Presentation\images\Milo's daughter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947482"/>
            <a:ext cx="4104456" cy="3283565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2540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100" name="Picture 4" descr="C:\Users\styates\Documents\Monash\eLearning\Conferences\CCA-EDUCAUSE 2011\Presentation\images\hornet-and-spider0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2924944"/>
            <a:ext cx="3681225" cy="3318633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2540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0" name="Multiply 19"/>
          <p:cNvSpPr/>
          <p:nvPr/>
        </p:nvSpPr>
        <p:spPr>
          <a:xfrm rot="20737805">
            <a:off x="7434863" y="2153824"/>
            <a:ext cx="843823" cy="750152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1028" name="Picture 4" descr="C:\Users\styates\AppData\Local\Microsoft\Windows\Temporary Internet Files\Content.IE5\V8JNY77G\MC900432530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47864" y="2204864"/>
            <a:ext cx="915761" cy="628731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6512" y="836712"/>
            <a:ext cx="8229600" cy="1143000"/>
          </a:xfrm>
        </p:spPr>
        <p:txBody>
          <a:bodyPr/>
          <a:lstStyle/>
          <a:p>
            <a:pPr algn="l"/>
            <a:r>
              <a:rPr lang="en-AU" sz="4000" dirty="0" smtClean="0">
                <a:solidFill>
                  <a:srgbClr val="FF0000"/>
                </a:solidFill>
              </a:rPr>
              <a:t>Development approach example</a:t>
            </a:r>
            <a:endParaRPr lang="en-AU" sz="40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916832"/>
            <a:ext cx="8186766" cy="3768733"/>
          </a:xfrm>
        </p:spPr>
        <p:txBody>
          <a:bodyPr/>
          <a:lstStyle/>
          <a:p>
            <a:pPr>
              <a:buNone/>
            </a:pPr>
            <a:r>
              <a:rPr lang="en-AU" sz="2800" dirty="0" smtClean="0"/>
              <a:t>Documentation, application, and improvements</a:t>
            </a:r>
          </a:p>
        </p:txBody>
      </p:sp>
      <p:pic>
        <p:nvPicPr>
          <p:cNvPr id="2051" name="Picture 3" descr="C:\Users\styates\Documents\Monash\eLearning\Presentations\Library Committee - GLC\library-e-learning-strategy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2860494"/>
            <a:ext cx="4320480" cy="3616122"/>
          </a:xfrm>
          <a:prstGeom prst="rect">
            <a:avLst/>
          </a:prstGeom>
          <a:noFill/>
          <a:ln w="3175">
            <a:solidFill>
              <a:schemeClr val="tx1"/>
            </a:solidFill>
          </a:ln>
          <a:effectLst>
            <a:outerShdw blurRad="50800" dist="1905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052" name="Picture 4" descr="C:\Users\styates\Documents\Monash\eLearning\Presentations\Library Committee - GLC\e-learning-toolbox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39752" y="2564904"/>
            <a:ext cx="4269482" cy="2547592"/>
          </a:xfrm>
          <a:prstGeom prst="rect">
            <a:avLst/>
          </a:prstGeom>
          <a:noFill/>
          <a:ln w="3175">
            <a:solidFill>
              <a:schemeClr val="tx1"/>
            </a:solidFill>
          </a:ln>
          <a:effectLst>
            <a:outerShdw blurRad="50800" dist="1905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147773" y="5435932"/>
            <a:ext cx="4346062" cy="461665"/>
          </a:xfrm>
          <a:prstGeom prst="rect">
            <a:avLst/>
          </a:prstGeom>
          <a:solidFill>
            <a:srgbClr val="4FD1FF"/>
          </a:solidFill>
        </p:spPr>
        <p:txBody>
          <a:bodyPr wrap="none" rtlCol="0">
            <a:spAutoFit/>
          </a:bodyPr>
          <a:lstStyle/>
          <a:p>
            <a:r>
              <a:rPr lang="en-AU" sz="2400" dirty="0" smtClean="0"/>
              <a:t>e-Learning strategy document</a:t>
            </a:r>
            <a:endParaRPr lang="en-AU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3275856" y="3140968"/>
            <a:ext cx="2807179" cy="461665"/>
          </a:xfrm>
          <a:prstGeom prst="rect">
            <a:avLst/>
          </a:prstGeom>
          <a:solidFill>
            <a:srgbClr val="4FD1FF"/>
          </a:solidFill>
        </p:spPr>
        <p:txBody>
          <a:bodyPr wrap="none" rtlCol="0">
            <a:spAutoFit/>
          </a:bodyPr>
          <a:lstStyle/>
          <a:p>
            <a:r>
              <a:rPr lang="en-AU" sz="2400" dirty="0" smtClean="0"/>
              <a:t>e-Learning toolbox</a:t>
            </a:r>
            <a:endParaRPr lang="en-AU" sz="2400" dirty="0"/>
          </a:p>
        </p:txBody>
      </p:sp>
      <p:pic>
        <p:nvPicPr>
          <p:cNvPr id="19" name="Picture 2" descr="C:\Users\styates\Documents\Monash\eLearning\Presentations\Library Info Day 2010\images\example-guide-me-template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60032" y="3645024"/>
            <a:ext cx="4047903" cy="2880320"/>
          </a:xfrm>
          <a:prstGeom prst="rect">
            <a:avLst/>
          </a:prstGeom>
          <a:noFill/>
          <a:effectLst>
            <a:outerShdw blurRad="50800" dist="1905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TextBox 13"/>
          <p:cNvSpPr txBox="1"/>
          <p:nvPr/>
        </p:nvSpPr>
        <p:spPr>
          <a:xfrm>
            <a:off x="5076056" y="5199583"/>
            <a:ext cx="3677160" cy="461665"/>
          </a:xfrm>
          <a:prstGeom prst="rect">
            <a:avLst/>
          </a:prstGeom>
          <a:solidFill>
            <a:srgbClr val="4FD1FF"/>
          </a:solidFill>
        </p:spPr>
        <p:txBody>
          <a:bodyPr wrap="none" rtlCol="0">
            <a:spAutoFit/>
          </a:bodyPr>
          <a:lstStyle/>
          <a:p>
            <a:r>
              <a:rPr lang="en-AU" sz="2400" dirty="0" smtClean="0"/>
              <a:t>Templates and processes</a:t>
            </a:r>
            <a:endParaRPr lang="en-AU" sz="2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836712"/>
            <a:ext cx="8229600" cy="1143000"/>
          </a:xfrm>
        </p:spPr>
        <p:txBody>
          <a:bodyPr/>
          <a:lstStyle/>
          <a:p>
            <a:pPr algn="l"/>
            <a:r>
              <a:rPr lang="en-AU" dirty="0" smtClean="0">
                <a:solidFill>
                  <a:srgbClr val="FF0000"/>
                </a:solidFill>
              </a:rPr>
              <a:t>How are we tracking?</a:t>
            </a:r>
            <a:endParaRPr lang="en-AU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2828619"/>
            <a:ext cx="4464496" cy="3768733"/>
          </a:xfrm>
        </p:spPr>
        <p:txBody>
          <a:bodyPr/>
          <a:lstStyle/>
          <a:p>
            <a:r>
              <a:rPr lang="en-AU" sz="2400" dirty="0" smtClean="0"/>
              <a:t>Development</a:t>
            </a:r>
          </a:p>
          <a:p>
            <a:pPr lvl="1">
              <a:buFont typeface="Courier New" pitchFamily="49" charset="0"/>
              <a:buChar char="o"/>
            </a:pPr>
            <a:r>
              <a:rPr lang="en-AU" sz="2200" dirty="0" smtClean="0"/>
              <a:t>Instances of successful blended learning</a:t>
            </a:r>
          </a:p>
          <a:p>
            <a:pPr lvl="1">
              <a:buFont typeface="Courier New" pitchFamily="49" charset="0"/>
              <a:buChar char="o"/>
            </a:pPr>
            <a:r>
              <a:rPr lang="en-AU" sz="2200" dirty="0" smtClean="0"/>
              <a:t>Numerous examples of standalone e-learning content, in particular useful interactive activities</a:t>
            </a:r>
          </a:p>
          <a:p>
            <a:pPr lvl="1">
              <a:buFont typeface="Courier New" pitchFamily="49" charset="0"/>
              <a:buChar char="o"/>
            </a:pPr>
            <a:r>
              <a:rPr lang="en-AU" sz="2200" dirty="0" smtClean="0"/>
              <a:t>Planned online collaborative courses</a:t>
            </a:r>
          </a:p>
          <a:p>
            <a:endParaRPr lang="en-AU" sz="2800" dirty="0" smtClean="0"/>
          </a:p>
        </p:txBody>
      </p:sp>
      <p:pic>
        <p:nvPicPr>
          <p:cNvPr id="2050" name="Picture 2" descr="C:\Users\styates\Documents\Monash\eLearning\Conferences\CCA-EDUCAUSE 2011\Presentation\images\sign-up-sma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2880" y="3140968"/>
            <a:ext cx="4147592" cy="2753540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2540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35497" y="1772816"/>
            <a:ext cx="91085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dirty="0" smtClean="0"/>
              <a:t>The strategy enables us to target areas of need and create practical solutions</a:t>
            </a:r>
          </a:p>
          <a:p>
            <a:endParaRPr lang="en-AU" sz="2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11560" y="1209526"/>
            <a:ext cx="307007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sz="5400" dirty="0" smtClean="0">
                <a:solidFill>
                  <a:srgbClr val="FF0000"/>
                </a:solidFill>
              </a:rPr>
              <a:t>Overview</a:t>
            </a:r>
            <a:endParaRPr lang="en-AU" sz="5400" dirty="0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24336" y="2686848"/>
            <a:ext cx="6228184" cy="3262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457200">
              <a:spcAft>
                <a:spcPts val="600"/>
              </a:spcAft>
              <a:buFont typeface="Arial" pitchFamily="34" charset="0"/>
              <a:buChar char="•"/>
            </a:pPr>
            <a:r>
              <a:rPr lang="en-AU" sz="3000" dirty="0" smtClean="0"/>
              <a:t>Context</a:t>
            </a:r>
          </a:p>
          <a:p>
            <a:pPr indent="-457200">
              <a:spcAft>
                <a:spcPts val="600"/>
              </a:spcAft>
              <a:buFont typeface="Arial" pitchFamily="34" charset="0"/>
              <a:buChar char="•"/>
            </a:pPr>
            <a:r>
              <a:rPr lang="en-AU" sz="3000" dirty="0" smtClean="0"/>
              <a:t>Shaping the future in an </a:t>
            </a:r>
            <a:br>
              <a:rPr lang="en-AU" sz="3000" dirty="0" smtClean="0"/>
            </a:br>
            <a:r>
              <a:rPr lang="en-AU" sz="3000" dirty="0" smtClean="0"/>
              <a:t>     evolving e-learning landscape</a:t>
            </a:r>
          </a:p>
          <a:p>
            <a:pPr indent="-457200">
              <a:spcAft>
                <a:spcPts val="600"/>
              </a:spcAft>
              <a:buFont typeface="Arial" pitchFamily="34" charset="0"/>
              <a:buChar char="•"/>
            </a:pPr>
            <a:r>
              <a:rPr lang="en-AU" sz="3000" dirty="0" smtClean="0"/>
              <a:t>e-Learning capacity</a:t>
            </a:r>
          </a:p>
          <a:p>
            <a:pPr indent="-457200">
              <a:spcAft>
                <a:spcPts val="600"/>
              </a:spcAft>
              <a:buFont typeface="Arial" pitchFamily="34" charset="0"/>
              <a:buChar char="•"/>
            </a:pPr>
            <a:r>
              <a:rPr lang="en-AU" sz="3000" dirty="0" smtClean="0"/>
              <a:t>e-Learning strategy</a:t>
            </a:r>
          </a:p>
          <a:p>
            <a:pPr>
              <a:buFont typeface="Arial" pitchFamily="34" charset="0"/>
              <a:buChar char="•"/>
            </a:pPr>
            <a:endParaRPr lang="en-AU" sz="3600" dirty="0" smtClean="0"/>
          </a:p>
        </p:txBody>
      </p:sp>
      <p:pic>
        <p:nvPicPr>
          <p:cNvPr id="1027" name="Picture 3" descr="C:\Users\styates\Documents\Monash\eLearning\Conferences\CCA-EDUCAUSE 2011\Presentation\images\you-tube-small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8756" y="2313384"/>
            <a:ext cx="2605052" cy="3923928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2540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styates\Documents\Monash\eLearning\Conferences\CCA-EDUCAUSE 2011\Presentation\images\staff-member-sma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2249290"/>
            <a:ext cx="3419872" cy="463609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836712"/>
            <a:ext cx="8229600" cy="1143000"/>
          </a:xfrm>
        </p:spPr>
        <p:txBody>
          <a:bodyPr/>
          <a:lstStyle/>
          <a:p>
            <a:pPr algn="l"/>
            <a:r>
              <a:rPr lang="en-AU" dirty="0" smtClean="0">
                <a:solidFill>
                  <a:srgbClr val="FF0000"/>
                </a:solidFill>
              </a:rPr>
              <a:t>How are we tracking?</a:t>
            </a:r>
            <a:endParaRPr lang="en-AU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772816"/>
            <a:ext cx="6552728" cy="3768733"/>
          </a:xfrm>
        </p:spPr>
        <p:txBody>
          <a:bodyPr/>
          <a:lstStyle/>
          <a:p>
            <a:r>
              <a:rPr lang="en-AU" sz="2800" dirty="0" smtClean="0"/>
              <a:t>Capacity</a:t>
            </a:r>
          </a:p>
          <a:p>
            <a:pPr lvl="1">
              <a:buFont typeface="Courier New" pitchFamily="49" charset="0"/>
              <a:buChar char="o"/>
            </a:pPr>
            <a:r>
              <a:rPr lang="en-AU" sz="2400" dirty="0" smtClean="0"/>
              <a:t>While</a:t>
            </a:r>
            <a:r>
              <a:rPr lang="en-AU" dirty="0" smtClean="0"/>
              <a:t> challenging, workshops, </a:t>
            </a:r>
            <a:br>
              <a:rPr lang="en-AU" dirty="0" smtClean="0"/>
            </a:br>
            <a:r>
              <a:rPr lang="en-AU" dirty="0" smtClean="0"/>
              <a:t>tools, standards, templates, and consultation seem to be encouraging greater uptake of </a:t>
            </a:r>
            <a:br>
              <a:rPr lang="en-AU" dirty="0" smtClean="0"/>
            </a:br>
            <a:r>
              <a:rPr lang="en-AU" dirty="0" smtClean="0"/>
              <a:t>e-learning by Library staff</a:t>
            </a:r>
          </a:p>
          <a:p>
            <a:r>
              <a:rPr lang="en-AU" dirty="0" smtClean="0"/>
              <a:t> </a:t>
            </a:r>
            <a:r>
              <a:rPr lang="en-AU" sz="2800" dirty="0" smtClean="0"/>
              <a:t>Content</a:t>
            </a:r>
          </a:p>
          <a:p>
            <a:pPr lvl="1">
              <a:buFont typeface="Courier New" pitchFamily="49" charset="0"/>
              <a:buChar char="o"/>
            </a:pPr>
            <a:r>
              <a:rPr lang="en-AU" dirty="0" smtClean="0"/>
              <a:t>Material is placed on several platforms, such as the learning objects repository</a:t>
            </a:r>
          </a:p>
          <a:p>
            <a:endParaRPr lang="en-AU" sz="28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836712"/>
            <a:ext cx="8229600" cy="1143000"/>
          </a:xfrm>
        </p:spPr>
        <p:txBody>
          <a:bodyPr/>
          <a:lstStyle/>
          <a:p>
            <a:pPr algn="l"/>
            <a:r>
              <a:rPr lang="en-AU" dirty="0" smtClean="0">
                <a:solidFill>
                  <a:srgbClr val="FF0000"/>
                </a:solidFill>
              </a:rPr>
              <a:t>How are we tracking?</a:t>
            </a:r>
            <a:endParaRPr lang="en-AU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772816"/>
            <a:ext cx="5616624" cy="4032448"/>
          </a:xfrm>
        </p:spPr>
        <p:txBody>
          <a:bodyPr/>
          <a:lstStyle/>
          <a:p>
            <a:r>
              <a:rPr lang="en-AU" sz="2800" dirty="0" smtClean="0"/>
              <a:t>Exploration of tools and learning environments</a:t>
            </a:r>
          </a:p>
          <a:p>
            <a:pPr lvl="1">
              <a:spcAft>
                <a:spcPts val="600"/>
              </a:spcAft>
              <a:buFont typeface="Courier New" pitchFamily="49" charset="0"/>
              <a:buChar char="o"/>
            </a:pPr>
            <a:r>
              <a:rPr lang="en-AU" sz="2400" dirty="0" smtClean="0"/>
              <a:t>Google apps implemented across the University</a:t>
            </a:r>
          </a:p>
          <a:p>
            <a:pPr lvl="1">
              <a:spcAft>
                <a:spcPts val="600"/>
              </a:spcAft>
              <a:buFont typeface="Courier New" pitchFamily="49" charset="0"/>
              <a:buChar char="o"/>
            </a:pPr>
            <a:r>
              <a:rPr lang="en-AU" sz="2400" dirty="0" err="1" smtClean="0"/>
              <a:t>Moodle</a:t>
            </a:r>
            <a:r>
              <a:rPr lang="en-AU" sz="2400" dirty="0" smtClean="0"/>
              <a:t> will be implemented in 2011 with a number of Library projects planned</a:t>
            </a:r>
          </a:p>
          <a:p>
            <a:pPr lvl="1">
              <a:spcAft>
                <a:spcPts val="600"/>
              </a:spcAft>
              <a:buFont typeface="Courier New" pitchFamily="49" charset="0"/>
              <a:buChar char="o"/>
            </a:pPr>
            <a:r>
              <a:rPr lang="en-AU" sz="2400" dirty="0" err="1" smtClean="0"/>
              <a:t>Equella</a:t>
            </a:r>
            <a:r>
              <a:rPr lang="en-AU" sz="2400" dirty="0" smtClean="0"/>
              <a:t> and </a:t>
            </a:r>
            <a:r>
              <a:rPr lang="en-AU" sz="2400" dirty="0" err="1" smtClean="0"/>
              <a:t>LibGuides</a:t>
            </a:r>
            <a:r>
              <a:rPr lang="en-AU" sz="2400" dirty="0" smtClean="0"/>
              <a:t> implemented and used</a:t>
            </a:r>
          </a:p>
          <a:p>
            <a:endParaRPr lang="en-AU" sz="2800" dirty="0" smtClean="0"/>
          </a:p>
        </p:txBody>
      </p:sp>
      <p:pic>
        <p:nvPicPr>
          <p:cNvPr id="4099" name="Picture 3" descr="C:\Users\styates\Documents\Monash\eLearning\Conferences\CCA-EDUCAUSE 2011\Presentation\images\facebook-sma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1844824"/>
            <a:ext cx="2430996" cy="3658328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2540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107504" y="5733256"/>
            <a:ext cx="89644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AU" sz="2800" dirty="0" smtClean="0"/>
              <a:t>  Development approach – useful tool for keeping learning and quality in mind</a:t>
            </a:r>
            <a:endParaRPr lang="en-AU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1214422"/>
            <a:ext cx="8229600" cy="1143000"/>
          </a:xfrm>
        </p:spPr>
        <p:txBody>
          <a:bodyPr/>
          <a:lstStyle/>
          <a:p>
            <a:pPr algn="l"/>
            <a:r>
              <a:rPr lang="en-AU" dirty="0" smtClean="0">
                <a:solidFill>
                  <a:srgbClr val="FF0000"/>
                </a:solidFill>
              </a:rPr>
              <a:t>References</a:t>
            </a:r>
            <a:endParaRPr lang="en-AU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2357430"/>
            <a:ext cx="8186766" cy="3768733"/>
          </a:xfrm>
        </p:spPr>
        <p:txBody>
          <a:bodyPr/>
          <a:lstStyle/>
          <a:p>
            <a:pPr>
              <a:buNone/>
            </a:pPr>
            <a:r>
              <a:rPr lang="en-AU" sz="2800" dirty="0" smtClean="0"/>
              <a:t>Reeves, T. C, and </a:t>
            </a:r>
            <a:r>
              <a:rPr lang="en-AU" sz="2800" dirty="0" err="1" smtClean="0"/>
              <a:t>Hedberg</a:t>
            </a:r>
            <a:r>
              <a:rPr lang="en-AU" sz="2800" dirty="0" smtClean="0"/>
              <a:t>, J. G. (2003). </a:t>
            </a:r>
            <a:r>
              <a:rPr lang="en-AU" sz="2800" i="1" dirty="0" smtClean="0"/>
              <a:t>Interactive learning systems evaluation</a:t>
            </a:r>
            <a:r>
              <a:rPr lang="en-AU" sz="2800" dirty="0" smtClean="0"/>
              <a:t>. Educational Technology Publications, Englewood Cliffs, </a:t>
            </a:r>
            <a:r>
              <a:rPr lang="en-AU" sz="2800" dirty="0" err="1" smtClean="0"/>
              <a:t>New.Jersey</a:t>
            </a:r>
            <a:r>
              <a:rPr lang="en-AU" sz="2800" dirty="0" smtClean="0"/>
              <a:t>.</a:t>
            </a:r>
          </a:p>
          <a:p>
            <a:pPr>
              <a:buNone/>
            </a:pPr>
            <a:r>
              <a:rPr lang="en-AU" sz="2800" dirty="0" smtClean="0"/>
              <a:t> Monash University Website. “The Monash quality cycle.” Accessed: 11 August 2010. Available online: </a:t>
            </a:r>
            <a:r>
              <a:rPr lang="en-AU" sz="2800" u="sng" dirty="0" smtClean="0">
                <a:hlinkClick r:id="rId3"/>
              </a:rPr>
              <a:t>http://opq.monash.edu.au/mqu/quality-cycle.html</a:t>
            </a:r>
            <a:r>
              <a:rPr lang="en-AU" sz="2800" dirty="0" smtClean="0"/>
              <a:t> </a:t>
            </a:r>
          </a:p>
          <a:p>
            <a:endParaRPr lang="en-AU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1214422"/>
            <a:ext cx="8229600" cy="1143000"/>
          </a:xfrm>
        </p:spPr>
        <p:txBody>
          <a:bodyPr/>
          <a:lstStyle/>
          <a:p>
            <a:pPr algn="l"/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2357430"/>
            <a:ext cx="8186766" cy="3768733"/>
          </a:xfrm>
        </p:spPr>
        <p:txBody>
          <a:bodyPr/>
          <a:lstStyle/>
          <a:p>
            <a:pPr algn="ctr">
              <a:buNone/>
            </a:pPr>
            <a:endParaRPr lang="en-AU" dirty="0" smtClean="0"/>
          </a:p>
          <a:p>
            <a:pPr algn="ctr">
              <a:buNone/>
            </a:pPr>
            <a:endParaRPr lang="en-AU" dirty="0" smtClean="0"/>
          </a:p>
        </p:txBody>
      </p:sp>
      <p:pic>
        <p:nvPicPr>
          <p:cNvPr id="4" name="Picture 3" descr="_PU1697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99" y="980728"/>
            <a:ext cx="9125601" cy="6072299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6" name="Rectangle 5"/>
          <p:cNvSpPr/>
          <p:nvPr/>
        </p:nvSpPr>
        <p:spPr>
          <a:xfrm>
            <a:off x="2843808" y="2924944"/>
            <a:ext cx="35283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AU" sz="4800" b="1" dirty="0" smtClean="0">
                <a:solidFill>
                  <a:srgbClr val="FF0000"/>
                </a:solidFill>
                <a:latin typeface="+mj-lt"/>
              </a:rPr>
              <a:t>Questions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881906"/>
            <a:ext cx="8501122" cy="1143000"/>
          </a:xfrm>
        </p:spPr>
        <p:txBody>
          <a:bodyPr/>
          <a:lstStyle/>
          <a:p>
            <a:pPr algn="l"/>
            <a:r>
              <a:rPr lang="en-AU" dirty="0" smtClean="0">
                <a:solidFill>
                  <a:srgbClr val="FF0000"/>
                </a:solidFill>
              </a:rPr>
              <a:t>Context</a:t>
            </a:r>
            <a:endParaRPr lang="en-AU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746002"/>
            <a:ext cx="8784976" cy="2592288"/>
          </a:xfrm>
        </p:spPr>
        <p:txBody>
          <a:bodyPr/>
          <a:lstStyle/>
          <a:p>
            <a:pPr>
              <a:buNone/>
            </a:pPr>
            <a:r>
              <a:rPr lang="en-AU" sz="3000" dirty="0" smtClean="0"/>
              <a:t>Monash University</a:t>
            </a:r>
          </a:p>
          <a:p>
            <a:pPr lvl="1">
              <a:buFont typeface="Arial" pitchFamily="34" charset="0"/>
              <a:buChar char="•"/>
            </a:pPr>
            <a:r>
              <a:rPr lang="en-AU" dirty="0" smtClean="0"/>
              <a:t>Large, complex Group of Eight research intensive university</a:t>
            </a:r>
          </a:p>
          <a:p>
            <a:pPr lvl="1">
              <a:spcAft>
                <a:spcPts val="1800"/>
              </a:spcAft>
              <a:buFont typeface="Arial" pitchFamily="34" charset="0"/>
              <a:buChar char="•"/>
            </a:pPr>
            <a:r>
              <a:rPr lang="en-AU" dirty="0" smtClean="0"/>
              <a:t>Monash Graduate Attributes, Passport 2.0</a:t>
            </a:r>
          </a:p>
        </p:txBody>
      </p:sp>
      <p:pic>
        <p:nvPicPr>
          <p:cNvPr id="4098" name="Picture 2" descr="C:\Users\styates\Documents\Monash\eLearning\Projects\Matheson Arts Orientation\emodule\development\images\exterior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906242"/>
            <a:ext cx="4146104" cy="2547094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2540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4427984" y="4126909"/>
            <a:ext cx="4716016" cy="1769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000" dirty="0" smtClean="0"/>
              <a:t> Monash University Library</a:t>
            </a:r>
          </a:p>
          <a:p>
            <a:pPr marL="284400">
              <a:spcBef>
                <a:spcPts val="600"/>
              </a:spcBef>
              <a:buFont typeface="Arial" pitchFamily="34" charset="0"/>
              <a:buChar char="•"/>
            </a:pPr>
            <a:r>
              <a:rPr lang="en-AU" sz="2800" dirty="0" smtClean="0"/>
              <a:t>  Reflects this size and</a:t>
            </a:r>
            <a:br>
              <a:rPr lang="en-AU" sz="2800" dirty="0" smtClean="0"/>
            </a:br>
            <a:r>
              <a:rPr lang="en-AU" sz="2800" dirty="0" smtClean="0"/>
              <a:t>   complexity</a:t>
            </a:r>
          </a:p>
          <a:p>
            <a:endParaRPr lang="en-A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styates\Documents\Monash\eLearning\Projects\Citing and Referencing\eModule\development\images\how-to-cite-sma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17407" y="3645024"/>
            <a:ext cx="4633836" cy="324036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340768"/>
            <a:ext cx="8501122" cy="1143000"/>
          </a:xfrm>
        </p:spPr>
        <p:txBody>
          <a:bodyPr/>
          <a:lstStyle/>
          <a:p>
            <a:pPr algn="l"/>
            <a:r>
              <a:rPr lang="en-AU" dirty="0" smtClean="0">
                <a:solidFill>
                  <a:srgbClr val="FF0000"/>
                </a:solidFill>
              </a:rPr>
              <a:t>Shaping the future in an evolving e-learning landscape</a:t>
            </a:r>
            <a:endParaRPr lang="en-AU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274568"/>
            <a:ext cx="4968552" cy="4583432"/>
          </a:xfrm>
        </p:spPr>
        <p:txBody>
          <a:bodyPr/>
          <a:lstStyle/>
          <a:p>
            <a:pPr indent="0">
              <a:buNone/>
            </a:pPr>
            <a:endParaRPr lang="en-AU" dirty="0" smtClean="0"/>
          </a:p>
          <a:p>
            <a:pPr indent="0">
              <a:buNone/>
            </a:pPr>
            <a:r>
              <a:rPr lang="en-AU" sz="2800" dirty="0" smtClean="0"/>
              <a:t>Deep and broad engagement  with technology </a:t>
            </a:r>
            <a:r>
              <a:rPr lang="en-AU" sz="2800" i="1" dirty="0" smtClean="0"/>
              <a:t>through</a:t>
            </a:r>
            <a:r>
              <a:rPr lang="en-AU" sz="2800" dirty="0" smtClean="0"/>
              <a:t> </a:t>
            </a:r>
            <a:br>
              <a:rPr lang="en-AU" sz="2800" dirty="0" smtClean="0"/>
            </a:br>
            <a:r>
              <a:rPr lang="en-AU" sz="2800" dirty="0" smtClean="0"/>
              <a:t>increasingly interactive </a:t>
            </a:r>
            <a:br>
              <a:rPr lang="en-AU" sz="2800" dirty="0" smtClean="0"/>
            </a:br>
            <a:r>
              <a:rPr lang="en-AU" sz="2800" dirty="0" smtClean="0"/>
              <a:t>and engaging resources, services, tools, delivery mechanisms and spaces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styates\Documents\Monash\eLearning\Projects\Citing and Referencing\eModule\development\images\girl-with-books-sma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2611343"/>
            <a:ext cx="3131840" cy="427404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501122" cy="1143000"/>
          </a:xfrm>
        </p:spPr>
        <p:txBody>
          <a:bodyPr/>
          <a:lstStyle/>
          <a:p>
            <a:pPr algn="l"/>
            <a:r>
              <a:rPr lang="en-AU" dirty="0" smtClean="0">
                <a:solidFill>
                  <a:srgbClr val="FF0000"/>
                </a:solidFill>
              </a:rPr>
              <a:t>Shaping the future ...</a:t>
            </a:r>
            <a:endParaRPr lang="en-AU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914528"/>
            <a:ext cx="6768752" cy="4583432"/>
          </a:xfrm>
        </p:spPr>
        <p:txBody>
          <a:bodyPr/>
          <a:lstStyle/>
          <a:p>
            <a:pPr marL="342900" lvl="1" indent="-342900">
              <a:spcAft>
                <a:spcPts val="1200"/>
              </a:spcAft>
              <a:buFontTx/>
              <a:buChar char="•"/>
            </a:pPr>
            <a:r>
              <a:rPr lang="en-AU" sz="3200" dirty="0" smtClean="0"/>
              <a:t>Motivated by quality, service, pedagogy and research imperatives</a:t>
            </a:r>
          </a:p>
          <a:p>
            <a:r>
              <a:rPr lang="en-AU" dirty="0" smtClean="0"/>
              <a:t>Library strategic priorities</a:t>
            </a:r>
          </a:p>
          <a:p>
            <a:pPr lvl="1">
              <a:spcAft>
                <a:spcPts val="1200"/>
              </a:spcAft>
              <a:buFont typeface="Courier New" pitchFamily="49" charset="0"/>
              <a:buChar char="o"/>
            </a:pPr>
            <a:r>
              <a:rPr lang="en-AU" dirty="0" smtClean="0"/>
              <a:t>Strengthen ability of staff to </a:t>
            </a:r>
            <a:br>
              <a:rPr lang="en-AU" dirty="0" smtClean="0"/>
            </a:br>
            <a:r>
              <a:rPr lang="en-AU" dirty="0" smtClean="0"/>
              <a:t>operate effectively in a rapidly changing environment</a:t>
            </a:r>
          </a:p>
          <a:p>
            <a:pPr lvl="1">
              <a:buFont typeface="Courier New" pitchFamily="49" charset="0"/>
              <a:buChar char="o"/>
            </a:pPr>
            <a:r>
              <a:rPr lang="en-AU" dirty="0" smtClean="0"/>
              <a:t>Contributing to student skills development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C:\Users\styates\Documents\Monash\eLearning\Projects\Citing and Referencing\eModule\development\images\examples-sma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3140968"/>
            <a:ext cx="3491880" cy="274549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1196752"/>
            <a:ext cx="8229600" cy="1143000"/>
          </a:xfrm>
        </p:spPr>
        <p:txBody>
          <a:bodyPr/>
          <a:lstStyle/>
          <a:p>
            <a:pPr algn="l"/>
            <a:r>
              <a:rPr lang="en-AU" dirty="0" smtClean="0">
                <a:solidFill>
                  <a:srgbClr val="FF0000"/>
                </a:solidFill>
              </a:rPr>
              <a:t>e-Learning capacity</a:t>
            </a:r>
            <a:endParaRPr lang="en-AU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132856"/>
            <a:ext cx="5724128" cy="4536504"/>
          </a:xfrm>
        </p:spPr>
        <p:txBody>
          <a:bodyPr/>
          <a:lstStyle/>
          <a:p>
            <a:r>
              <a:rPr lang="en-AU" dirty="0" smtClean="0"/>
              <a:t>e-Learning Coordinator</a:t>
            </a:r>
          </a:p>
          <a:p>
            <a:pPr lvl="1">
              <a:buFont typeface="Courier New" pitchFamily="49" charset="0"/>
              <a:buChar char="o"/>
            </a:pPr>
            <a:r>
              <a:rPr lang="en-AU" dirty="0" smtClean="0"/>
              <a:t>Leading Library e-learning</a:t>
            </a:r>
            <a:br>
              <a:rPr lang="en-AU" dirty="0" smtClean="0"/>
            </a:br>
            <a:r>
              <a:rPr lang="en-AU" dirty="0" smtClean="0"/>
              <a:t>initiatives and development</a:t>
            </a:r>
            <a:br>
              <a:rPr lang="en-AU" dirty="0" smtClean="0"/>
            </a:br>
            <a:r>
              <a:rPr lang="en-AU" dirty="0" smtClean="0"/>
              <a:t>of capacity of staff and tools</a:t>
            </a:r>
          </a:p>
          <a:p>
            <a:pPr lvl="1">
              <a:buFont typeface="Courier New" pitchFamily="49" charset="0"/>
              <a:buChar char="o"/>
            </a:pPr>
            <a:r>
              <a:rPr lang="en-AU" dirty="0" smtClean="0"/>
              <a:t>Pedagogical approach to </a:t>
            </a:r>
            <a:br>
              <a:rPr lang="en-AU" dirty="0" smtClean="0"/>
            </a:br>
            <a:r>
              <a:rPr lang="en-AU" dirty="0" smtClean="0"/>
              <a:t>e-learning, as learning</a:t>
            </a:r>
          </a:p>
          <a:p>
            <a:pPr lvl="1">
              <a:buFont typeface="Courier New" pitchFamily="49" charset="0"/>
              <a:buChar char="o"/>
            </a:pPr>
            <a:r>
              <a:rPr lang="en-AU" dirty="0" smtClean="0"/>
              <a:t>e-Learning resources for </a:t>
            </a:r>
            <a:br>
              <a:rPr lang="en-AU" dirty="0" smtClean="0"/>
            </a:br>
            <a:r>
              <a:rPr lang="en-AU" dirty="0" smtClean="0"/>
              <a:t>staff  and students</a:t>
            </a:r>
          </a:p>
          <a:p>
            <a:pPr lvl="1">
              <a:buFont typeface="Courier New" pitchFamily="49" charset="0"/>
              <a:buChar char="o"/>
            </a:pPr>
            <a:r>
              <a:rPr lang="en-AU" dirty="0" smtClean="0"/>
              <a:t>Library strategic priority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744" y="764704"/>
            <a:ext cx="4248472" cy="1143000"/>
          </a:xfrm>
        </p:spPr>
        <p:txBody>
          <a:bodyPr/>
          <a:lstStyle/>
          <a:p>
            <a:pPr algn="l"/>
            <a:r>
              <a:rPr lang="en-AU" sz="3600" dirty="0" smtClean="0">
                <a:solidFill>
                  <a:srgbClr val="FF0000"/>
                </a:solidFill>
              </a:rPr>
              <a:t>e-Learning strategy</a:t>
            </a:r>
            <a:endParaRPr lang="en-AU" sz="3600" dirty="0">
              <a:solidFill>
                <a:srgbClr val="FF0000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779912" y="3645024"/>
            <a:ext cx="1584176" cy="1521460"/>
            <a:chOff x="6660232" y="4221088"/>
            <a:chExt cx="1584176" cy="1521460"/>
          </a:xfrm>
        </p:grpSpPr>
        <p:pic>
          <p:nvPicPr>
            <p:cNvPr id="1027" name="Picture 3" descr="C:\Users\styates\Documents\Monash\eLearning\Conferences\CCA-EDUCAUSE 2011\Presentation\images\framework-small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60232" y="4293096"/>
              <a:ext cx="1511052" cy="1204891"/>
            </a:xfrm>
            <a:prstGeom prst="rect">
              <a:avLst/>
            </a:prstGeom>
            <a:noFill/>
          </p:spPr>
        </p:pic>
        <p:sp>
          <p:nvSpPr>
            <p:cNvPr id="6" name="TextBox 5"/>
            <p:cNvSpPr txBox="1"/>
            <p:nvPr/>
          </p:nvSpPr>
          <p:spPr>
            <a:xfrm>
              <a:off x="6761564" y="5373216"/>
              <a:ext cx="13388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dirty="0" smtClean="0"/>
                <a:t>Framework</a:t>
              </a:r>
              <a:endParaRPr lang="en-AU" dirty="0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6660232" y="4221088"/>
              <a:ext cx="1584176" cy="1512168"/>
            </a:xfrm>
            <a:prstGeom prst="roundRect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0" y="1700808"/>
            <a:ext cx="2808312" cy="2232248"/>
            <a:chOff x="899592" y="1988840"/>
            <a:chExt cx="2808312" cy="2232248"/>
          </a:xfrm>
          <a:effectLst/>
        </p:grpSpPr>
        <p:sp>
          <p:nvSpPr>
            <p:cNvPr id="9" name="TextBox 8"/>
            <p:cNvSpPr txBox="1"/>
            <p:nvPr/>
          </p:nvSpPr>
          <p:spPr>
            <a:xfrm>
              <a:off x="1691680" y="3851756"/>
              <a:ext cx="15440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dirty="0" smtClean="0"/>
                <a:t>Development</a:t>
              </a:r>
              <a:endParaRPr lang="en-AU" dirty="0"/>
            </a:p>
          </p:txBody>
        </p:sp>
        <p:pic>
          <p:nvPicPr>
            <p:cNvPr id="1031" name="Picture 7" descr="C:\Users\styates\Documents\Monash\eLearning\Conferences\CCA-EDUCAUSE 2011\Presentation\images\quest-front-screen-small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259632" y="2333014"/>
              <a:ext cx="2294683" cy="1594610"/>
            </a:xfrm>
            <a:prstGeom prst="rect">
              <a:avLst/>
            </a:prstGeom>
            <a:noFill/>
            <a:ln>
              <a:solidFill>
                <a:srgbClr val="005426"/>
              </a:solidFill>
            </a:ln>
          </p:spPr>
        </p:pic>
        <p:sp>
          <p:nvSpPr>
            <p:cNvPr id="21" name="Rounded Rectangle 20"/>
            <p:cNvSpPr/>
            <p:nvPr/>
          </p:nvSpPr>
          <p:spPr>
            <a:xfrm>
              <a:off x="1115616" y="2204864"/>
              <a:ext cx="2592288" cy="2016224"/>
            </a:xfrm>
            <a:prstGeom prst="roundRect">
              <a:avLst/>
            </a:prstGeom>
            <a:noFill/>
            <a:ln cmpd="sng">
              <a:solidFill>
                <a:srgbClr val="FF0000"/>
              </a:solidFill>
              <a:prstDash val="sysDot"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pic>
          <p:nvPicPr>
            <p:cNvPr id="15" name="Picture 3" descr="C:\Users\styates\Documents\Monash\eLearning\Projects\Matheson Arts Orientation\emodule\development\images\1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899592" y="1988840"/>
              <a:ext cx="558800" cy="558800"/>
            </a:xfrm>
            <a:prstGeom prst="rect">
              <a:avLst/>
            </a:prstGeom>
            <a:noFill/>
          </p:spPr>
        </p:pic>
      </p:grpSp>
      <p:cxnSp>
        <p:nvCxnSpPr>
          <p:cNvPr id="24" name="Curved Connector 23"/>
          <p:cNvCxnSpPr>
            <a:stCxn id="7" idx="0"/>
            <a:endCxn id="21" idx="3"/>
          </p:cNvCxnSpPr>
          <p:nvPr/>
        </p:nvCxnSpPr>
        <p:spPr>
          <a:xfrm rot="16200000" flipV="1">
            <a:off x="3330116" y="2403140"/>
            <a:ext cx="720080" cy="1763688"/>
          </a:xfrm>
          <a:prstGeom prst="curvedConnector2">
            <a:avLst/>
          </a:prstGeom>
          <a:ln w="31750" cmpd="dbl">
            <a:solidFill>
              <a:srgbClr val="0054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oup 26"/>
          <p:cNvGrpSpPr/>
          <p:nvPr/>
        </p:nvGrpSpPr>
        <p:grpSpPr>
          <a:xfrm>
            <a:off x="467544" y="4725144"/>
            <a:ext cx="2520280" cy="1944216"/>
            <a:chOff x="683568" y="4221088"/>
            <a:chExt cx="2520280" cy="1944216"/>
          </a:xfrm>
          <a:effectLst/>
        </p:grpSpPr>
        <p:sp>
          <p:nvSpPr>
            <p:cNvPr id="10" name="TextBox 9"/>
            <p:cNvSpPr txBox="1"/>
            <p:nvPr/>
          </p:nvSpPr>
          <p:spPr>
            <a:xfrm>
              <a:off x="1475656" y="5795972"/>
              <a:ext cx="10823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dirty="0" smtClean="0"/>
                <a:t>Capacity</a:t>
              </a:r>
              <a:endParaRPr lang="en-AU" dirty="0"/>
            </a:p>
          </p:txBody>
        </p:sp>
        <p:pic>
          <p:nvPicPr>
            <p:cNvPr id="25" name="Picture 3" descr="V:\images\students at work\Low-res chosen photos\_PU16977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043608" y="4509120"/>
              <a:ext cx="1989073" cy="1320893"/>
            </a:xfrm>
            <a:prstGeom prst="rect">
              <a:avLst/>
            </a:prstGeom>
            <a:noFill/>
            <a:ln>
              <a:solidFill>
                <a:srgbClr val="005426"/>
              </a:solidFill>
            </a:ln>
          </p:spPr>
        </p:pic>
        <p:sp>
          <p:nvSpPr>
            <p:cNvPr id="26" name="Rounded Rectangle 25"/>
            <p:cNvSpPr/>
            <p:nvPr/>
          </p:nvSpPr>
          <p:spPr>
            <a:xfrm>
              <a:off x="899592" y="4365104"/>
              <a:ext cx="2304256" cy="1800200"/>
            </a:xfrm>
            <a:prstGeom prst="roundRect">
              <a:avLst/>
            </a:prstGeom>
            <a:noFill/>
            <a:ln cmpd="sng">
              <a:solidFill>
                <a:srgbClr val="FF0000"/>
              </a:solidFill>
              <a:prstDash val="sysDot"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pic>
          <p:nvPicPr>
            <p:cNvPr id="16" name="Picture 4" descr="C:\Users\styates\Documents\Monash\eLearning\Projects\Matheson Arts Orientation\emodule\development\images\2.pn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683568" y="4221088"/>
              <a:ext cx="558800" cy="558800"/>
            </a:xfrm>
            <a:prstGeom prst="rect">
              <a:avLst/>
            </a:prstGeom>
            <a:noFill/>
          </p:spPr>
        </p:pic>
      </p:grpSp>
      <p:cxnSp>
        <p:nvCxnSpPr>
          <p:cNvPr id="28" name="Curved Connector 27"/>
          <p:cNvCxnSpPr>
            <a:stCxn id="7" idx="1"/>
            <a:endCxn id="26" idx="0"/>
          </p:cNvCxnSpPr>
          <p:nvPr/>
        </p:nvCxnSpPr>
        <p:spPr>
          <a:xfrm rot="10800000" flipV="1">
            <a:off x="1835696" y="4401108"/>
            <a:ext cx="1944216" cy="468052"/>
          </a:xfrm>
          <a:prstGeom prst="curvedConnector2">
            <a:avLst/>
          </a:prstGeom>
          <a:ln w="31750" cmpd="dbl">
            <a:solidFill>
              <a:srgbClr val="0054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Group 32"/>
          <p:cNvGrpSpPr/>
          <p:nvPr/>
        </p:nvGrpSpPr>
        <p:grpSpPr>
          <a:xfrm>
            <a:off x="5868144" y="4509120"/>
            <a:ext cx="2808312" cy="2160240"/>
            <a:chOff x="5580112" y="4293096"/>
            <a:chExt cx="2808312" cy="2160240"/>
          </a:xfrm>
          <a:effectLst/>
        </p:grpSpPr>
        <p:sp>
          <p:nvSpPr>
            <p:cNvPr id="32" name="Rounded Rectangle 31"/>
            <p:cNvSpPr/>
            <p:nvPr/>
          </p:nvSpPr>
          <p:spPr>
            <a:xfrm>
              <a:off x="5796136" y="4509120"/>
              <a:ext cx="2592288" cy="1944216"/>
            </a:xfrm>
            <a:prstGeom prst="roundRect">
              <a:avLst/>
            </a:prstGeom>
            <a:noFill/>
            <a:ln cmpd="sng">
              <a:solidFill>
                <a:srgbClr val="FF0000"/>
              </a:solidFill>
              <a:prstDash val="sysDot"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603757" y="6084004"/>
              <a:ext cx="9925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dirty="0" smtClean="0"/>
                <a:t>Content</a:t>
              </a:r>
              <a:endParaRPr lang="en-AU" dirty="0"/>
            </a:p>
          </p:txBody>
        </p:sp>
        <p:pic>
          <p:nvPicPr>
            <p:cNvPr id="1032" name="Picture 8" descr="C:\Users\styates\Documents\Monash\eLearning\Presentations\Library Committee - GLC\learning-objects.png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5940152" y="4653136"/>
              <a:ext cx="2204315" cy="146371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</p:pic>
        <p:pic>
          <p:nvPicPr>
            <p:cNvPr id="14" name="Picture 2" descr="C:\Users\styates\Documents\Monash\eLearning\Projects\Matheson Arts Orientation\emodule\development\images\3.png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5580112" y="4293096"/>
              <a:ext cx="558800" cy="558800"/>
            </a:xfrm>
            <a:prstGeom prst="rect">
              <a:avLst/>
            </a:prstGeom>
            <a:noFill/>
          </p:spPr>
        </p:pic>
      </p:grpSp>
      <p:cxnSp>
        <p:nvCxnSpPr>
          <p:cNvPr id="34" name="Curved Connector 27"/>
          <p:cNvCxnSpPr>
            <a:stCxn id="7" idx="2"/>
            <a:endCxn id="32" idx="1"/>
          </p:cNvCxnSpPr>
          <p:nvPr/>
        </p:nvCxnSpPr>
        <p:spPr>
          <a:xfrm rot="16200000" flipH="1">
            <a:off x="5058054" y="4671138"/>
            <a:ext cx="540060" cy="1512168"/>
          </a:xfrm>
          <a:prstGeom prst="curvedConnector2">
            <a:avLst/>
          </a:prstGeom>
          <a:ln w="31750" cmpd="dbl">
            <a:solidFill>
              <a:srgbClr val="0054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urved Connector 27"/>
          <p:cNvCxnSpPr>
            <a:stCxn id="7" idx="3"/>
            <a:endCxn id="43" idx="1"/>
          </p:cNvCxnSpPr>
          <p:nvPr/>
        </p:nvCxnSpPr>
        <p:spPr>
          <a:xfrm flipV="1">
            <a:off x="5364088" y="2888940"/>
            <a:ext cx="864096" cy="1512168"/>
          </a:xfrm>
          <a:prstGeom prst="curvedConnector3">
            <a:avLst>
              <a:gd name="adj1" fmla="val 50000"/>
            </a:avLst>
          </a:prstGeom>
          <a:ln w="31750" cmpd="dbl">
            <a:solidFill>
              <a:srgbClr val="0054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oup 51"/>
          <p:cNvGrpSpPr/>
          <p:nvPr/>
        </p:nvGrpSpPr>
        <p:grpSpPr>
          <a:xfrm>
            <a:off x="6012160" y="1700808"/>
            <a:ext cx="2808312" cy="2160240"/>
            <a:chOff x="6012160" y="1700808"/>
            <a:chExt cx="2808312" cy="2160240"/>
          </a:xfrm>
        </p:grpSpPr>
        <p:pic>
          <p:nvPicPr>
            <p:cNvPr id="1041" name="Picture 17" descr="C:\Users\styates\Documents\Monash\eLearning\Conferences\CCA-EDUCAUSE 2011\Presentation\images\moodle.jpg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7884368" y="2420888"/>
              <a:ext cx="889397" cy="663627"/>
            </a:xfrm>
            <a:prstGeom prst="rect">
              <a:avLst/>
            </a:prstGeom>
            <a:noFill/>
          </p:spPr>
        </p:pic>
        <p:sp>
          <p:nvSpPr>
            <p:cNvPr id="43" name="Rounded Rectangle 42"/>
            <p:cNvSpPr/>
            <p:nvPr/>
          </p:nvSpPr>
          <p:spPr>
            <a:xfrm>
              <a:off x="6228184" y="1916832"/>
              <a:ext cx="2592288" cy="1944216"/>
            </a:xfrm>
            <a:prstGeom prst="roundRect">
              <a:avLst/>
            </a:prstGeom>
            <a:noFill/>
            <a:ln cmpd="sng">
              <a:solidFill>
                <a:srgbClr val="FF0000"/>
              </a:solidFill>
              <a:prstDash val="sysDot"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pic>
          <p:nvPicPr>
            <p:cNvPr id="1035" name="Picture 11" descr="C:\Users\styates\Documents\Monash\eLearning\Projects\LMS Futures Group\moodle-captivate-clip\more-uni-news1.jpg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6876256" y="2492896"/>
              <a:ext cx="1023686" cy="678192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6372200" y="2996952"/>
              <a:ext cx="244827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dirty="0" smtClean="0"/>
                <a:t>Exploration of tools &amp; learning environments</a:t>
              </a:r>
              <a:endParaRPr lang="en-AU" dirty="0"/>
            </a:p>
          </p:txBody>
        </p:sp>
        <p:pic>
          <p:nvPicPr>
            <p:cNvPr id="1028" name="Picture 4" descr="C:\Users\styates\Documents\Monash\eLearning\Projects\Matheson Arts Orientation\emodule\development\images\4.png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6012160" y="1700808"/>
              <a:ext cx="558800" cy="558800"/>
            </a:xfrm>
            <a:prstGeom prst="rect">
              <a:avLst/>
            </a:prstGeom>
            <a:noFill/>
          </p:spPr>
        </p:pic>
        <p:pic>
          <p:nvPicPr>
            <p:cNvPr id="1039" name="Picture 15" descr="C:\Users\styates\Documents\Monash\eLearning\Conferences\CCA-EDUCAUSE 2011\Presentation\images\Captivate-icon.png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6948264" y="2060848"/>
              <a:ext cx="529779" cy="529779"/>
            </a:xfrm>
            <a:prstGeom prst="rect">
              <a:avLst/>
            </a:prstGeom>
            <a:noFill/>
          </p:spPr>
        </p:pic>
        <p:pic>
          <p:nvPicPr>
            <p:cNvPr id="1040" name="Picture 16" descr="C:\Users\styates\Documents\Monash\eLearning\Conferences\CCA-EDUCAUSE 2011\Presentation\images\freemind.jpg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6444208" y="2276872"/>
              <a:ext cx="416620" cy="41662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4704"/>
            <a:ext cx="8801072" cy="1143000"/>
          </a:xfrm>
        </p:spPr>
        <p:txBody>
          <a:bodyPr/>
          <a:lstStyle/>
          <a:p>
            <a:pPr algn="l"/>
            <a:r>
              <a:rPr lang="en-AU" sz="4000" dirty="0" smtClean="0">
                <a:solidFill>
                  <a:srgbClr val="FF0000"/>
                </a:solidFill>
              </a:rPr>
              <a:t>Framework - Design experiments </a:t>
            </a:r>
            <a:endParaRPr lang="en-AU" sz="4000" dirty="0">
              <a:solidFill>
                <a:srgbClr val="FF0000"/>
              </a:solidFill>
            </a:endParaRPr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AU" dirty="0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AU" dirty="0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0" y="5730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2" name="Diagram 11"/>
          <p:cNvGraphicFramePr/>
          <p:nvPr/>
        </p:nvGraphicFramePr>
        <p:xfrm>
          <a:off x="827584" y="1700808"/>
          <a:ext cx="7632848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107504" y="6516052"/>
            <a:ext cx="50577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Adapted from Reeves and </a:t>
            </a:r>
            <a:r>
              <a:rPr lang="en-AU" dirty="0" err="1" smtClean="0"/>
              <a:t>Hedberg</a:t>
            </a:r>
            <a:r>
              <a:rPr lang="en-AU" dirty="0" smtClean="0"/>
              <a:t> (2003: 274)</a:t>
            </a:r>
            <a:endParaRPr lang="en-AU" dirty="0"/>
          </a:p>
        </p:txBody>
      </p:sp>
      <p:graphicFrame>
        <p:nvGraphicFramePr>
          <p:cNvPr id="14" name="Diagram 13"/>
          <p:cNvGraphicFramePr/>
          <p:nvPr/>
        </p:nvGraphicFramePr>
        <p:xfrm>
          <a:off x="3779912" y="3212976"/>
          <a:ext cx="1872208" cy="17281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F22C1ED7-062F-40C4-8EFF-7AF5A711AC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2">
                                            <p:graphicEl>
                                              <a:dgm id="{F22C1ED7-062F-40C4-8EFF-7AF5A711AC9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422B6C27-2E0C-404A-AEC3-94BB0B12CB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2">
                                            <p:graphicEl>
                                              <a:dgm id="{422B6C27-2E0C-404A-AEC3-94BB0B12CBB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E3DB33DC-58A3-4004-A31C-71B77D8D7B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2">
                                            <p:graphicEl>
                                              <a:dgm id="{E3DB33DC-58A3-4004-A31C-71B77D8D7B9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4FB5CC7D-ECC5-4345-ADF3-DA09DCA9ED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2">
                                            <p:graphicEl>
                                              <a:dgm id="{4FB5CC7D-ECC5-4345-ADF3-DA09DCA9ED4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0A8E52EC-93A7-420E-9C1F-19C9225C4C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2">
                                            <p:graphicEl>
                                              <a:dgm id="{0A8E52EC-93A7-420E-9C1F-19C9225C4C6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60E6C623-BC95-4CF6-9655-8114C68875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2">
                                            <p:graphicEl>
                                              <a:dgm id="{60E6C623-BC95-4CF6-9655-8114C68875B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C5B30644-D9E3-4B9C-B2B7-710EC638EE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2">
                                            <p:graphicEl>
                                              <a:dgm id="{C5B30644-D9E3-4B9C-B2B7-710EC638EE6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D120D245-05A5-4CC8-80CD-5D7A91BB54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2">
                                            <p:graphicEl>
                                              <a:dgm id="{D120D245-05A5-4CC8-80CD-5D7A91BB54B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>
        <p:bldSub>
          <a:bldDgm bld="one"/>
        </p:bldSub>
      </p:bldGraphic>
      <p:bldGraphic spid="14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773832"/>
            <a:ext cx="8229600" cy="1143000"/>
          </a:xfrm>
        </p:spPr>
        <p:txBody>
          <a:bodyPr/>
          <a:lstStyle/>
          <a:p>
            <a:pPr algn="l"/>
            <a:r>
              <a:rPr lang="en-AU" dirty="0" smtClean="0">
                <a:solidFill>
                  <a:srgbClr val="FF0000"/>
                </a:solidFill>
              </a:rPr>
              <a:t>Framework</a:t>
            </a:r>
            <a:endParaRPr lang="en-AU" dirty="0">
              <a:solidFill>
                <a:srgbClr val="FF0000"/>
              </a:solidFill>
            </a:endParaRPr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AU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AU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0" y="5730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9" name="Diagram 8"/>
          <p:cNvGraphicFramePr/>
          <p:nvPr/>
        </p:nvGraphicFramePr>
        <p:xfrm>
          <a:off x="827584" y="1628800"/>
          <a:ext cx="7632848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07504" y="6516052"/>
            <a:ext cx="45663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Similar to The Monash Quality Framework</a:t>
            </a:r>
            <a:endParaRPr lang="en-AU" dirty="0"/>
          </a:p>
        </p:txBody>
      </p:sp>
      <p:graphicFrame>
        <p:nvGraphicFramePr>
          <p:cNvPr id="11" name="Diagram 10"/>
          <p:cNvGraphicFramePr/>
          <p:nvPr/>
        </p:nvGraphicFramePr>
        <p:xfrm>
          <a:off x="3779912" y="3140968"/>
          <a:ext cx="1872208" cy="17281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-white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Powerpoint-white</Template>
  <TotalTime>3939</TotalTime>
  <Words>969</Words>
  <Application>Microsoft Office PowerPoint</Application>
  <PresentationFormat>On-screen Show (4:3)</PresentationFormat>
  <Paragraphs>213</Paragraphs>
  <Slides>23</Slides>
  <Notes>23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Powerpoint-white</vt:lpstr>
      <vt:lpstr>Slide 1</vt:lpstr>
      <vt:lpstr>Slide 2</vt:lpstr>
      <vt:lpstr>Context</vt:lpstr>
      <vt:lpstr>Shaping the future in an evolving e-learning landscape</vt:lpstr>
      <vt:lpstr>Shaping the future ...</vt:lpstr>
      <vt:lpstr>e-Learning capacity</vt:lpstr>
      <vt:lpstr>e-Learning strategy</vt:lpstr>
      <vt:lpstr>Framework - Design experiments </vt:lpstr>
      <vt:lpstr>Framework</vt:lpstr>
      <vt:lpstr>Development</vt:lpstr>
      <vt:lpstr>Develop capacity</vt:lpstr>
      <vt:lpstr>Develop content</vt:lpstr>
      <vt:lpstr>Explore tools and learning environments</vt:lpstr>
      <vt:lpstr>Development approach example</vt:lpstr>
      <vt:lpstr>Development approach example</vt:lpstr>
      <vt:lpstr>Development approach example</vt:lpstr>
      <vt:lpstr>The result</vt:lpstr>
      <vt:lpstr>Development approach example</vt:lpstr>
      <vt:lpstr>How are we tracking?</vt:lpstr>
      <vt:lpstr>How are we tracking?</vt:lpstr>
      <vt:lpstr>How are we tracking?</vt:lpstr>
      <vt:lpstr>References</vt:lpstr>
      <vt:lpstr>Slide 23</vt:lpstr>
    </vt:vector>
  </TitlesOfParts>
  <Company>Monash University Library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Monash University Library and eLearning</dc:title>
  <dc:creator>lisas</dc:creator>
  <cp:lastModifiedBy>lisas</cp:lastModifiedBy>
  <cp:revision>605</cp:revision>
  <dcterms:created xsi:type="dcterms:W3CDTF">2010-07-02T02:10:50Z</dcterms:created>
  <dcterms:modified xsi:type="dcterms:W3CDTF">2011-03-29T23:25:20Z</dcterms:modified>
</cp:coreProperties>
</file>