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 id="2147483656" r:id="rId2"/>
  </p:sldMasterIdLst>
  <p:notesMasterIdLst>
    <p:notesMasterId r:id="rId4"/>
  </p:notesMasterIdLst>
  <p:sldIdLst>
    <p:sldId id="260" r:id="rId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y Han" initials="" lastIdx="4" clrIdx="0"/>
  <p:cmAuthor id="1" name="Steven Yates" initia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36C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86"/>
    <p:restoredTop sz="94643"/>
  </p:normalViewPr>
  <p:slideViewPr>
    <p:cSldViewPr snapToGrid="0" snapToObjects="1">
      <p:cViewPr varScale="1">
        <p:scale>
          <a:sx n="154" d="100"/>
          <a:sy n="154" d="100"/>
        </p:scale>
        <p:origin x="216" y="280"/>
      </p:cViewPr>
      <p:guideLst/>
    </p:cSldViewPr>
  </p:slideViewPr>
  <p:notesTextViewPr>
    <p:cViewPr>
      <p:scale>
        <a:sx n="1" d="1"/>
        <a:sy n="1" d="1"/>
      </p:scale>
      <p:origin x="0" y="0"/>
    </p:cViewPr>
  </p:notesTextViewPr>
  <p:notesViewPr>
    <p:cSldViewPr snapToGrid="0" snapToObjects="1">
      <p:cViewPr varScale="1">
        <p:scale>
          <a:sx n="121" d="100"/>
          <a:sy n="121" d="100"/>
        </p:scale>
        <p:origin x="4864" y="168"/>
      </p:cViewPr>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1.xml"/><Relationship Id="rId4" Type="http://schemas.openxmlformats.org/officeDocument/2006/relationships/notesMaster" Target="notesMasters/notesMaster1.xml"/><Relationship Id="rId5" Type="http://schemas.openxmlformats.org/officeDocument/2006/relationships/commentAuthors" Target="commentAuthors.xml"/><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ts val="1400"/>
              <a:buChar char="●"/>
              <a:defRPr sz="1100"/>
            </a:lvl1pPr>
            <a:lvl2pPr lvl="1">
              <a:spcBef>
                <a:spcPts val="0"/>
              </a:spcBef>
              <a:buSzPts val="1400"/>
              <a:buChar char="○"/>
              <a:defRPr sz="1100"/>
            </a:lvl2pPr>
            <a:lvl3pPr lvl="2">
              <a:spcBef>
                <a:spcPts val="0"/>
              </a:spcBef>
              <a:buSzPts val="1400"/>
              <a:buChar char="■"/>
              <a:defRPr sz="1100"/>
            </a:lvl3pPr>
            <a:lvl4pPr lvl="3">
              <a:spcBef>
                <a:spcPts val="0"/>
              </a:spcBef>
              <a:buSzPts val="1400"/>
              <a:buChar char="●"/>
              <a:defRPr sz="1100"/>
            </a:lvl4pPr>
            <a:lvl5pPr lvl="4">
              <a:spcBef>
                <a:spcPts val="0"/>
              </a:spcBef>
              <a:buSzPts val="1400"/>
              <a:buChar char="○"/>
              <a:defRPr sz="1100"/>
            </a:lvl5pPr>
            <a:lvl6pPr lvl="5">
              <a:spcBef>
                <a:spcPts val="0"/>
              </a:spcBef>
              <a:buSzPts val="1400"/>
              <a:buChar char="■"/>
              <a:defRPr sz="1100"/>
            </a:lvl6pPr>
            <a:lvl7pPr lvl="6">
              <a:spcBef>
                <a:spcPts val="0"/>
              </a:spcBef>
              <a:buSzPts val="1400"/>
              <a:buChar char="●"/>
              <a:defRPr sz="1100"/>
            </a:lvl7pPr>
            <a:lvl8pPr lvl="7">
              <a:spcBef>
                <a:spcPts val="0"/>
              </a:spcBef>
              <a:buSzPts val="1400"/>
              <a:buChar char="○"/>
              <a:defRPr sz="1100"/>
            </a:lvl8pPr>
            <a:lvl9pPr lvl="8">
              <a:spcBef>
                <a:spcPts val="0"/>
              </a:spcBef>
              <a:buSzPts val="14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Shape 7"/>
        <p:cNvGrpSpPr/>
        <p:nvPr/>
      </p:nvGrpSpPr>
      <p:grpSpPr>
        <a:xfrm>
          <a:off x="0" y="0"/>
          <a:ext cx="0" cy="0"/>
          <a:chOff x="0" y="0"/>
          <a:chExt cx="0" cy="0"/>
        </a:xfrm>
      </p:grpSpPr>
      <p:sp>
        <p:nvSpPr>
          <p:cNvPr id="8" name="Shape 8"/>
          <p:cNvSpPr txBox="1">
            <a:spLocks noGrp="1"/>
          </p:cNvSpPr>
          <p:nvPr>
            <p:ph type="sldNum" idx="12"/>
          </p:nvPr>
        </p:nvSpPr>
        <p:spPr>
          <a:xfrm>
            <a:off x="6553200" y="4767263"/>
            <a:ext cx="2133600" cy="274725"/>
          </a:xfrm>
          <a:prstGeom prst="rect">
            <a:avLst/>
          </a:prstGeom>
          <a:noFill/>
          <a:ln>
            <a:noFill/>
          </a:ln>
        </p:spPr>
        <p:txBody>
          <a:bodyPr wrap="square" lIns="91425" tIns="45700" rIns="91425" bIns="45700" anchor="t" anchorCtr="0">
            <a:noAutofit/>
          </a:bodyPr>
          <a:lstStyle/>
          <a:p>
            <a:fld id="{00000000-1234-1234-1234-123412341234}" type="slidenum">
              <a:rPr lang="en-GB" sz="1350" smtClean="0">
                <a:solidFill>
                  <a:schemeClr val="dk1"/>
                </a:solidFill>
                <a:latin typeface="Calibri"/>
                <a:ea typeface="Calibri"/>
                <a:cs typeface="Calibri"/>
                <a:sym typeface="Calibri"/>
              </a:rPr>
              <a:pPr/>
              <a:t>‹#›</a:t>
            </a:fld>
            <a:endParaRPr lang="en-GB" sz="1350">
              <a:solidFill>
                <a:schemeClr val="dk1"/>
              </a:solidFill>
              <a:latin typeface="Calibri"/>
              <a:ea typeface="Calibri"/>
              <a:cs typeface="Calibri"/>
              <a:sym typeface="Calibri"/>
            </a:endParaRPr>
          </a:p>
        </p:txBody>
      </p:sp>
      <p:sp>
        <p:nvSpPr>
          <p:cNvPr id="9" name="Shape 9"/>
          <p:cNvSpPr txBox="1">
            <a:spLocks noGrp="1"/>
          </p:cNvSpPr>
          <p:nvPr>
            <p:ph type="body" idx="1"/>
          </p:nvPr>
        </p:nvSpPr>
        <p:spPr>
          <a:xfrm>
            <a:off x="276543" y="1884363"/>
            <a:ext cx="6088800" cy="487350"/>
          </a:xfrm>
          <a:prstGeom prst="rect">
            <a:avLst/>
          </a:prstGeom>
          <a:noFill/>
          <a:ln>
            <a:noFill/>
          </a:ln>
        </p:spPr>
        <p:txBody>
          <a:bodyPr wrap="square" lIns="91425" tIns="91425" rIns="91425" bIns="91425" anchor="t" anchorCtr="0"/>
          <a:lstStyle>
            <a:lvl1pPr marL="0" marR="0" lvl="0" indent="0" algn="l" rtl="0">
              <a:spcBef>
                <a:spcPts val="450"/>
              </a:spcBef>
              <a:buClr>
                <a:schemeClr val="dk1"/>
              </a:buClr>
              <a:buSzPts val="1400"/>
              <a:buFont typeface="Arial"/>
              <a:buNone/>
              <a:defRPr sz="2250" b="0" i="0" u="none" strike="noStrike" cap="none">
                <a:solidFill>
                  <a:schemeClr val="dk1"/>
                </a:solidFill>
                <a:latin typeface="Arial Narrow"/>
                <a:ea typeface="Arial Narrow"/>
                <a:cs typeface="Arial Narrow"/>
                <a:sym typeface="Arial Narrow"/>
              </a:defRPr>
            </a:lvl1pPr>
            <a:lvl2pPr marL="557213" marR="0" lvl="1" indent="-80963" algn="l" rtl="0">
              <a:spcBef>
                <a:spcPts val="420"/>
              </a:spcBef>
              <a:buClr>
                <a:schemeClr val="dk1"/>
              </a:buClr>
              <a:buSzPts val="2800"/>
              <a:buFont typeface="Arial"/>
              <a:buChar char="–"/>
              <a:defRPr sz="2100" b="0" i="0" u="none" strike="noStrike" cap="none">
                <a:solidFill>
                  <a:schemeClr val="dk1"/>
                </a:solidFill>
                <a:latin typeface="Calibri"/>
                <a:ea typeface="Calibri"/>
                <a:cs typeface="Calibri"/>
                <a:sym typeface="Calibri"/>
              </a:defRPr>
            </a:lvl2pPr>
            <a:lvl3pPr marL="857250" marR="0" lvl="2" indent="-57150" algn="l" rtl="0">
              <a:spcBef>
                <a:spcPts val="360"/>
              </a:spcBef>
              <a:buClr>
                <a:schemeClr val="dk1"/>
              </a:buClr>
              <a:buSzPts val="2400"/>
              <a:buFont typeface="Arial"/>
              <a:buChar char="•"/>
              <a:defRPr sz="1800" b="0" i="0" u="none" strike="noStrike" cap="none">
                <a:solidFill>
                  <a:schemeClr val="dk1"/>
                </a:solidFill>
                <a:latin typeface="Calibri"/>
                <a:ea typeface="Calibri"/>
                <a:cs typeface="Calibri"/>
                <a:sym typeface="Calibri"/>
              </a:defRPr>
            </a:lvl3pPr>
            <a:lvl4pPr marL="1200150" marR="0" lvl="3"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4pPr>
            <a:lvl5pPr marL="1543050" marR="0" lvl="4"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5pPr>
            <a:lvl6pPr marL="1885950" marR="0" lvl="5"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6pPr>
            <a:lvl7pPr marL="2228850" marR="0" lvl="6"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7pPr>
            <a:lvl8pPr marL="2571750" marR="0" lvl="7"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8pPr>
            <a:lvl9pPr marL="2914650" marR="0" lvl="8"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10" name="Shape 10"/>
          <p:cNvSpPr txBox="1">
            <a:spLocks noGrp="1"/>
          </p:cNvSpPr>
          <p:nvPr>
            <p:ph type="body" idx="2"/>
          </p:nvPr>
        </p:nvSpPr>
        <p:spPr>
          <a:xfrm>
            <a:off x="276542" y="2646680"/>
            <a:ext cx="6088800" cy="487350"/>
          </a:xfrm>
          <a:prstGeom prst="rect">
            <a:avLst/>
          </a:prstGeom>
          <a:noFill/>
          <a:ln>
            <a:noFill/>
          </a:ln>
        </p:spPr>
        <p:txBody>
          <a:bodyPr wrap="square" lIns="91425" tIns="91425" rIns="91425" bIns="91425" anchor="t" anchorCtr="0"/>
          <a:lstStyle>
            <a:lvl1pPr marL="0" marR="0" lvl="0" indent="0" algn="l" rtl="0">
              <a:spcBef>
                <a:spcPts val="270"/>
              </a:spcBef>
              <a:buClr>
                <a:srgbClr val="000000"/>
              </a:buClr>
              <a:buSzPts val="1400"/>
              <a:buFont typeface="Arial"/>
              <a:buNone/>
              <a:defRPr sz="1350" b="0" i="0" u="none" strike="noStrike" cap="none">
                <a:solidFill>
                  <a:srgbClr val="000000"/>
                </a:solidFill>
                <a:latin typeface="Arial Narrow"/>
                <a:ea typeface="Arial Narrow"/>
                <a:cs typeface="Arial Narrow"/>
                <a:sym typeface="Arial Narrow"/>
              </a:defRPr>
            </a:lvl1pPr>
            <a:lvl2pPr marL="557213" marR="0" lvl="1" indent="-80963" algn="l" rtl="0">
              <a:spcBef>
                <a:spcPts val="420"/>
              </a:spcBef>
              <a:buClr>
                <a:schemeClr val="dk1"/>
              </a:buClr>
              <a:buSzPts val="2800"/>
              <a:buFont typeface="Arial"/>
              <a:buChar char="–"/>
              <a:defRPr sz="2100" b="0" i="0" u="none" strike="noStrike" cap="none">
                <a:solidFill>
                  <a:schemeClr val="dk1"/>
                </a:solidFill>
                <a:latin typeface="Calibri"/>
                <a:ea typeface="Calibri"/>
                <a:cs typeface="Calibri"/>
                <a:sym typeface="Calibri"/>
              </a:defRPr>
            </a:lvl2pPr>
            <a:lvl3pPr marL="857250" marR="0" lvl="2" indent="-57150" algn="l" rtl="0">
              <a:spcBef>
                <a:spcPts val="360"/>
              </a:spcBef>
              <a:buClr>
                <a:schemeClr val="dk1"/>
              </a:buClr>
              <a:buSzPts val="2400"/>
              <a:buFont typeface="Arial"/>
              <a:buChar char="•"/>
              <a:defRPr sz="1800" b="0" i="0" u="none" strike="noStrike" cap="none">
                <a:solidFill>
                  <a:schemeClr val="dk1"/>
                </a:solidFill>
                <a:latin typeface="Calibri"/>
                <a:ea typeface="Calibri"/>
                <a:cs typeface="Calibri"/>
                <a:sym typeface="Calibri"/>
              </a:defRPr>
            </a:lvl3pPr>
            <a:lvl4pPr marL="1200150" marR="0" lvl="3"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4pPr>
            <a:lvl5pPr marL="1543050" marR="0" lvl="4"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5pPr>
            <a:lvl6pPr marL="1885950" marR="0" lvl="5"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6pPr>
            <a:lvl7pPr marL="2228850" marR="0" lvl="6"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7pPr>
            <a:lvl8pPr marL="2571750" marR="0" lvl="7"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8pPr>
            <a:lvl9pPr marL="2914650" marR="0" lvl="8" indent="-76200" algn="l" rtl="0">
              <a:spcBef>
                <a:spcPts val="300"/>
              </a:spcBef>
              <a:buClr>
                <a:schemeClr val="dk1"/>
              </a:buClr>
              <a:buSzPts val="2000"/>
              <a:buFont typeface="Arial"/>
              <a:buChar char="•"/>
              <a:defRPr sz="15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Custom Layout 3">
    <p:spTree>
      <p:nvGrpSpPr>
        <p:cNvPr id="1" name="Shape 24"/>
        <p:cNvGrpSpPr/>
        <p:nvPr/>
      </p:nvGrpSpPr>
      <p:grpSpPr>
        <a:xfrm>
          <a:off x="0" y="0"/>
          <a:ext cx="0" cy="0"/>
          <a:chOff x="0" y="0"/>
          <a:chExt cx="0" cy="0"/>
        </a:xfrm>
      </p:grpSpPr>
      <p:pic>
        <p:nvPicPr>
          <p:cNvPr id="25" name="Shape 25"/>
          <p:cNvPicPr preferRelativeResize="0"/>
          <p:nvPr/>
        </p:nvPicPr>
        <p:blipFill>
          <a:blip r:embed="rId2">
            <a:alphaModFix/>
          </a:blip>
          <a:stretch>
            <a:fillRect/>
          </a:stretch>
        </p:blipFill>
        <p:spPr>
          <a:xfrm>
            <a:off x="0" y="4014787"/>
            <a:ext cx="2343150" cy="1128713"/>
          </a:xfrm>
          <a:prstGeom prst="rect">
            <a:avLst/>
          </a:prstGeom>
          <a:noFill/>
          <a:ln>
            <a:noFill/>
          </a:ln>
        </p:spPr>
      </p:pic>
      <p:pic>
        <p:nvPicPr>
          <p:cNvPr id="26" name="Shape 26"/>
          <p:cNvPicPr preferRelativeResize="0">
            <a:picLocks noChangeAspect="1"/>
          </p:cNvPicPr>
          <p:nvPr/>
        </p:nvPicPr>
        <p:blipFill>
          <a:blip r:embed="rId3"/>
          <a:stretch>
            <a:fillRect/>
          </a:stretch>
        </p:blipFill>
        <p:spPr>
          <a:xfrm>
            <a:off x="8021782" y="4664986"/>
            <a:ext cx="1122218" cy="478514"/>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 Id="rId3"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Shape 6" descr="PPT templates-1-widescreen-FINAL.jpg"/>
          <p:cNvPicPr preferRelativeResize="0"/>
          <p:nvPr/>
        </p:nvPicPr>
        <p:blipFill rotWithShape="1">
          <a:blip r:embed="rId3">
            <a:alphaModFix/>
          </a:blip>
          <a:srcRect/>
          <a:stretch/>
        </p:blipFill>
        <p:spPr>
          <a:xfrm>
            <a:off x="0" y="0"/>
            <a:ext cx="9135900" cy="51435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5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05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3" name="Shape 103"/>
          <p:cNvSpPr txBox="1">
            <a:spLocks noGrp="1"/>
          </p:cNvSpPr>
          <p:nvPr>
            <p:ph type="body" idx="1"/>
          </p:nvPr>
        </p:nvSpPr>
        <p:spPr>
          <a:xfrm>
            <a:off x="93675" y="105413"/>
            <a:ext cx="7629488" cy="436950"/>
          </a:xfrm>
          <a:prstGeom prst="rect">
            <a:avLst/>
          </a:prstGeom>
          <a:noFill/>
          <a:ln>
            <a:noFill/>
          </a:ln>
        </p:spPr>
        <p:txBody>
          <a:bodyPr wrap="square" lIns="68569" tIns="34275" rIns="68569" bIns="34275" anchor="t" anchorCtr="0">
            <a:noAutofit/>
          </a:bodyPr>
          <a:lstStyle/>
          <a:p>
            <a:pPr>
              <a:buClr>
                <a:schemeClr val="dk1"/>
              </a:buClr>
            </a:pPr>
            <a:r>
              <a:rPr lang="en-GB" sz="3200" dirty="0">
                <a:solidFill>
                  <a:srgbClr val="006DAE"/>
                </a:solidFill>
                <a:latin typeface="Georgia"/>
                <a:ea typeface="Georgia"/>
                <a:cs typeface="Georgia"/>
                <a:sym typeface="Georgia"/>
              </a:rPr>
              <a:t>eLearning Activities Browser (</a:t>
            </a:r>
            <a:r>
              <a:rPr lang="en-GB" sz="3200" dirty="0" err="1">
                <a:solidFill>
                  <a:srgbClr val="006DAE"/>
                </a:solidFill>
                <a:latin typeface="Georgia"/>
                <a:ea typeface="Georgia"/>
                <a:cs typeface="Georgia"/>
                <a:sym typeface="Georgia"/>
              </a:rPr>
              <a:t>eLAB</a:t>
            </a:r>
            <a:r>
              <a:rPr lang="en-GB" sz="3200" dirty="0">
                <a:solidFill>
                  <a:srgbClr val="006DAE"/>
                </a:solidFill>
                <a:latin typeface="Georgia"/>
                <a:ea typeface="Georgia"/>
                <a:cs typeface="Georgia"/>
                <a:sym typeface="Georgia"/>
              </a:rPr>
              <a:t>)</a:t>
            </a:r>
          </a:p>
        </p:txBody>
      </p:sp>
      <p:sp>
        <p:nvSpPr>
          <p:cNvPr id="104" name="Shape 104"/>
          <p:cNvSpPr txBox="1"/>
          <p:nvPr/>
        </p:nvSpPr>
        <p:spPr>
          <a:xfrm>
            <a:off x="93675" y="586518"/>
            <a:ext cx="6488366" cy="315900"/>
          </a:xfrm>
          <a:prstGeom prst="rect">
            <a:avLst/>
          </a:prstGeom>
          <a:noFill/>
          <a:ln>
            <a:noFill/>
          </a:ln>
        </p:spPr>
        <p:txBody>
          <a:bodyPr wrap="square" lIns="68569" tIns="68569" rIns="68569" bIns="68569" anchor="t" anchorCtr="0">
            <a:noAutofit/>
          </a:bodyPr>
          <a:lstStyle/>
          <a:p>
            <a:r>
              <a:rPr lang="en-GB" sz="1100" b="1" dirty="0">
                <a:solidFill>
                  <a:srgbClr val="434343"/>
                </a:solidFill>
                <a:latin typeface="Arial Narrow"/>
                <a:ea typeface="Arial Narrow"/>
                <a:cs typeface="Arial Narrow"/>
                <a:sym typeface="Arial Narrow"/>
              </a:rPr>
              <a:t>Digital learning and teaching team, Monash University Library</a:t>
            </a:r>
          </a:p>
        </p:txBody>
      </p:sp>
      <p:sp>
        <p:nvSpPr>
          <p:cNvPr id="105" name="Shape 105"/>
          <p:cNvSpPr/>
          <p:nvPr/>
        </p:nvSpPr>
        <p:spPr>
          <a:xfrm>
            <a:off x="176925" y="953172"/>
            <a:ext cx="2574525" cy="4051032"/>
          </a:xfrm>
          <a:prstGeom prst="rect">
            <a:avLst/>
          </a:prstGeom>
          <a:solidFill>
            <a:srgbClr val="006DAE"/>
          </a:solidFill>
          <a:ln>
            <a:noFill/>
          </a:ln>
        </p:spPr>
        <p:txBody>
          <a:bodyPr wrap="square" lIns="68569" tIns="68569" rIns="68569" bIns="68569" anchor="t" anchorCtr="0">
            <a:noAutofit/>
          </a:bodyPr>
          <a:lstStyle/>
          <a:p>
            <a:pPr>
              <a:lnSpc>
                <a:spcPct val="115000"/>
              </a:lnSpc>
              <a:spcAft>
                <a:spcPts val="750"/>
              </a:spcAft>
              <a:buClr>
                <a:schemeClr val="dk1"/>
              </a:buClr>
              <a:buSzPts val="1100"/>
            </a:pPr>
            <a:r>
              <a:rPr lang="en-GB" sz="1000" b="1" i="1" dirty="0" err="1">
                <a:solidFill>
                  <a:srgbClr val="EFEFEF"/>
                </a:solidFill>
              </a:rPr>
              <a:t>eLAB</a:t>
            </a:r>
            <a:r>
              <a:rPr lang="en-GB" sz="1000" dirty="0">
                <a:solidFill>
                  <a:srgbClr val="EFEFEF"/>
                </a:solidFill>
              </a:rPr>
              <a:t> is an educational design tool that can help educators design blended learning activities that align with educational objectives. Users can browse the collection of example activities from various pedagogical frameworks, such as the Bloom’s taxonomy, common learning outcomes action verbs, or types of technologies. The activities can be downloaded, modified and incorporated into other projects.</a:t>
            </a:r>
          </a:p>
          <a:p>
            <a:pPr>
              <a:lnSpc>
                <a:spcPct val="115000"/>
              </a:lnSpc>
              <a:spcAft>
                <a:spcPts val="750"/>
              </a:spcAft>
              <a:buClr>
                <a:schemeClr val="dk1"/>
              </a:buClr>
              <a:buSzPts val="1100"/>
            </a:pPr>
            <a:r>
              <a:rPr lang="en-GB" sz="1000" dirty="0" err="1">
                <a:solidFill>
                  <a:srgbClr val="EFEFEF"/>
                </a:solidFill>
              </a:rPr>
              <a:t>eLAB</a:t>
            </a:r>
            <a:r>
              <a:rPr lang="en-GB" sz="1000" dirty="0">
                <a:solidFill>
                  <a:srgbClr val="EFEFEF"/>
                </a:solidFill>
              </a:rPr>
              <a:t> is built on a Drupal server with content created using platforms and tools such as Adobe Captivate, Adobe Presenter, Moodle, G Suite, social media, videos and more. The learning activities have been tagged with extensive metadata.</a:t>
            </a:r>
          </a:p>
          <a:p>
            <a:pPr>
              <a:lnSpc>
                <a:spcPct val="115000"/>
              </a:lnSpc>
              <a:spcAft>
                <a:spcPts val="750"/>
              </a:spcAft>
              <a:buClr>
                <a:schemeClr val="dk1"/>
              </a:buClr>
              <a:buSzPts val="1100"/>
            </a:pPr>
            <a:r>
              <a:rPr lang="en-GB" sz="1000" dirty="0">
                <a:solidFill>
                  <a:srgbClr val="EFEFEF"/>
                </a:solidFill>
              </a:rPr>
              <a:t>The RSD and WSD will be mapped next to fill gaps between theory and practice, potentially enhancing understanding and uptake of the two frameworks.</a:t>
            </a:r>
          </a:p>
          <a:p>
            <a:pPr>
              <a:lnSpc>
                <a:spcPct val="115000"/>
              </a:lnSpc>
              <a:spcAft>
                <a:spcPts val="750"/>
              </a:spcAft>
              <a:buClr>
                <a:schemeClr val="dk1"/>
              </a:buClr>
              <a:buSzPts val="1100"/>
            </a:pPr>
            <a:endParaRPr sz="1000" dirty="0">
              <a:solidFill>
                <a:srgbClr val="EFEFEF"/>
              </a:solidFill>
            </a:endParaRPr>
          </a:p>
        </p:txBody>
      </p:sp>
      <p:grpSp>
        <p:nvGrpSpPr>
          <p:cNvPr id="13" name="Group 12"/>
          <p:cNvGrpSpPr/>
          <p:nvPr/>
        </p:nvGrpSpPr>
        <p:grpSpPr>
          <a:xfrm>
            <a:off x="7825509" y="3682287"/>
            <a:ext cx="1268775" cy="1057343"/>
            <a:chOff x="7825509" y="3682287"/>
            <a:chExt cx="1268775" cy="1057343"/>
          </a:xfrm>
        </p:grpSpPr>
        <p:sp>
          <p:nvSpPr>
            <p:cNvPr id="108" name="Shape 108"/>
            <p:cNvSpPr/>
            <p:nvPr/>
          </p:nvSpPr>
          <p:spPr>
            <a:xfrm>
              <a:off x="7825509" y="4383005"/>
              <a:ext cx="1268775" cy="356625"/>
            </a:xfrm>
            <a:prstGeom prst="rect">
              <a:avLst/>
            </a:prstGeom>
            <a:noFill/>
            <a:ln>
              <a:noFill/>
            </a:ln>
          </p:spPr>
          <p:txBody>
            <a:bodyPr wrap="square" lIns="68569" tIns="68569" rIns="68569" bIns="68569" anchor="t" anchorCtr="0">
              <a:noAutofit/>
            </a:bodyPr>
            <a:lstStyle/>
            <a:p>
              <a:pPr algn="r"/>
              <a:r>
                <a:rPr lang="en-GB" sz="800" dirty="0">
                  <a:solidFill>
                    <a:srgbClr val="006DAE"/>
                  </a:solidFill>
                </a:rPr>
                <a:t>RSD and WSD entry points in development</a:t>
              </a:r>
            </a:p>
          </p:txBody>
        </p:sp>
        <p:pic>
          <p:nvPicPr>
            <p:cNvPr id="111" name="Shape 111"/>
            <p:cNvPicPr preferRelativeResize="0"/>
            <p:nvPr/>
          </p:nvPicPr>
          <p:blipFill>
            <a:blip r:embed="rId3">
              <a:alphaModFix/>
            </a:blip>
            <a:stretch>
              <a:fillRect/>
            </a:stretch>
          </p:blipFill>
          <p:spPr>
            <a:xfrm>
              <a:off x="7950138" y="3682287"/>
              <a:ext cx="1103157" cy="700718"/>
            </a:xfrm>
            <a:prstGeom prst="rect">
              <a:avLst/>
            </a:prstGeom>
            <a:noFill/>
            <a:ln w="19050" cap="flat" cmpd="sng">
              <a:solidFill>
                <a:srgbClr val="006DAE"/>
              </a:solidFill>
              <a:prstDash val="lgDash"/>
              <a:round/>
              <a:headEnd type="none" w="med" len="med"/>
              <a:tailEnd type="none" w="med" len="med"/>
            </a:ln>
          </p:spPr>
        </p:pic>
      </p:grpSp>
      <p:pic>
        <p:nvPicPr>
          <p:cNvPr id="114" name="Shape 114"/>
          <p:cNvPicPr preferRelativeResize="0"/>
          <p:nvPr/>
        </p:nvPicPr>
        <p:blipFill>
          <a:blip r:embed="rId4">
            <a:alphaModFix/>
          </a:blip>
          <a:stretch>
            <a:fillRect/>
          </a:stretch>
        </p:blipFill>
        <p:spPr>
          <a:xfrm>
            <a:off x="8164697" y="23504"/>
            <a:ext cx="828900" cy="828900"/>
          </a:xfrm>
          <a:prstGeom prst="rect">
            <a:avLst/>
          </a:prstGeom>
          <a:noFill/>
          <a:ln>
            <a:noFill/>
          </a:ln>
        </p:spPr>
      </p:pic>
      <p:grpSp>
        <p:nvGrpSpPr>
          <p:cNvPr id="9" name="Group 8"/>
          <p:cNvGrpSpPr/>
          <p:nvPr/>
        </p:nvGrpSpPr>
        <p:grpSpPr>
          <a:xfrm>
            <a:off x="3660170" y="870161"/>
            <a:ext cx="3042038" cy="1929808"/>
            <a:chOff x="3660170" y="870161"/>
            <a:chExt cx="3042038" cy="1929808"/>
          </a:xfrm>
        </p:grpSpPr>
        <p:sp>
          <p:nvSpPr>
            <p:cNvPr id="102" name="Shape 102"/>
            <p:cNvSpPr/>
            <p:nvPr/>
          </p:nvSpPr>
          <p:spPr>
            <a:xfrm>
              <a:off x="3748334" y="992544"/>
              <a:ext cx="2953874" cy="1807425"/>
            </a:xfrm>
            <a:prstGeom prst="rect">
              <a:avLst/>
            </a:prstGeom>
            <a:solidFill>
              <a:srgbClr val="C4EFFF"/>
            </a:solidFill>
            <a:ln>
              <a:noFill/>
            </a:ln>
          </p:spPr>
          <p:txBody>
            <a:bodyPr wrap="square" lIns="68569" tIns="68569" rIns="68569" bIns="68569" anchor="ctr" anchorCtr="0">
              <a:noAutofit/>
            </a:bodyPr>
            <a:lstStyle/>
            <a:p>
              <a:endParaRPr sz="1050"/>
            </a:p>
          </p:txBody>
        </p:sp>
        <p:sp>
          <p:nvSpPr>
            <p:cNvPr id="106" name="Shape 106"/>
            <p:cNvSpPr/>
            <p:nvPr/>
          </p:nvSpPr>
          <p:spPr>
            <a:xfrm>
              <a:off x="3859374" y="2332592"/>
              <a:ext cx="2722667" cy="376795"/>
            </a:xfrm>
            <a:prstGeom prst="rect">
              <a:avLst/>
            </a:prstGeom>
            <a:noFill/>
            <a:ln>
              <a:noFill/>
            </a:ln>
          </p:spPr>
          <p:txBody>
            <a:bodyPr wrap="square" lIns="68569" tIns="68569" rIns="68569" bIns="68569" anchor="t" anchorCtr="0">
              <a:noAutofit/>
            </a:bodyPr>
            <a:lstStyle/>
            <a:p>
              <a:r>
                <a:rPr lang="en-GB" sz="1000" b="1" dirty="0">
                  <a:solidFill>
                    <a:srgbClr val="006DAE"/>
                  </a:solidFill>
                </a:rPr>
                <a:t>Access through different frameworks, verbs, and technologies</a:t>
              </a:r>
            </a:p>
          </p:txBody>
        </p:sp>
        <p:pic>
          <p:nvPicPr>
            <p:cNvPr id="107" name="Shape 107"/>
            <p:cNvPicPr preferRelativeResize="0"/>
            <p:nvPr/>
          </p:nvPicPr>
          <p:blipFill rotWithShape="1">
            <a:blip r:embed="rId5">
              <a:alphaModFix/>
            </a:blip>
            <a:srcRect b="30872"/>
            <a:stretch/>
          </p:blipFill>
          <p:spPr>
            <a:xfrm>
              <a:off x="3859375" y="1104407"/>
              <a:ext cx="2722667" cy="1226210"/>
            </a:xfrm>
            <a:prstGeom prst="rect">
              <a:avLst/>
            </a:prstGeom>
            <a:noFill/>
            <a:ln>
              <a:noFill/>
            </a:ln>
          </p:spPr>
        </p:pic>
        <p:sp>
          <p:nvSpPr>
            <p:cNvPr id="115" name="Shape 115"/>
            <p:cNvSpPr>
              <a:spLocks noChangeAspect="1"/>
            </p:cNvSpPr>
            <p:nvPr/>
          </p:nvSpPr>
          <p:spPr>
            <a:xfrm rot="5400000">
              <a:off x="3660170" y="911093"/>
              <a:ext cx="468000" cy="468000"/>
            </a:xfrm>
            <a:prstGeom prst="rtTriangle">
              <a:avLst/>
            </a:prstGeom>
            <a:solidFill>
              <a:srgbClr val="006DAE"/>
            </a:solidFill>
            <a:ln>
              <a:noFill/>
            </a:ln>
          </p:spPr>
          <p:txBody>
            <a:bodyPr wrap="square" lIns="68569" tIns="68569" rIns="68569" bIns="68569" anchor="ctr" anchorCtr="0">
              <a:noAutofit/>
            </a:bodyPr>
            <a:lstStyle/>
            <a:p>
              <a:endParaRPr sz="1050"/>
            </a:p>
          </p:txBody>
        </p:sp>
        <p:sp>
          <p:nvSpPr>
            <p:cNvPr id="116" name="Shape 116"/>
            <p:cNvSpPr txBox="1"/>
            <p:nvPr/>
          </p:nvSpPr>
          <p:spPr>
            <a:xfrm>
              <a:off x="3685426" y="870161"/>
              <a:ext cx="223462" cy="276950"/>
            </a:xfrm>
            <a:prstGeom prst="rect">
              <a:avLst/>
            </a:prstGeom>
            <a:noFill/>
            <a:ln>
              <a:noFill/>
            </a:ln>
          </p:spPr>
          <p:txBody>
            <a:bodyPr wrap="square" lIns="68569" tIns="68569" rIns="68569" bIns="68569" anchor="t" anchorCtr="0">
              <a:noAutofit/>
            </a:bodyPr>
            <a:lstStyle/>
            <a:p>
              <a:pPr algn="ctr">
                <a:buClr>
                  <a:schemeClr val="dk1"/>
                </a:buClr>
                <a:buSzPts val="1100"/>
              </a:pPr>
              <a:r>
                <a:rPr lang="en-GB" b="1" dirty="0">
                  <a:solidFill>
                    <a:srgbClr val="FFFFFF"/>
                  </a:solidFill>
                </a:rPr>
                <a:t>1</a:t>
              </a:r>
            </a:p>
          </p:txBody>
        </p:sp>
      </p:grpSp>
      <p:grpSp>
        <p:nvGrpSpPr>
          <p:cNvPr id="12" name="Group 11"/>
          <p:cNvGrpSpPr/>
          <p:nvPr/>
        </p:nvGrpSpPr>
        <p:grpSpPr>
          <a:xfrm>
            <a:off x="7017415" y="951220"/>
            <a:ext cx="1861017" cy="2628853"/>
            <a:chOff x="7017415" y="951220"/>
            <a:chExt cx="1861017" cy="2628853"/>
          </a:xfrm>
        </p:grpSpPr>
        <p:sp>
          <p:nvSpPr>
            <p:cNvPr id="101" name="Shape 101"/>
            <p:cNvSpPr/>
            <p:nvPr/>
          </p:nvSpPr>
          <p:spPr>
            <a:xfrm>
              <a:off x="7095339" y="1104407"/>
              <a:ext cx="1783093" cy="2475666"/>
            </a:xfrm>
            <a:prstGeom prst="rect">
              <a:avLst/>
            </a:prstGeom>
            <a:solidFill>
              <a:srgbClr val="C4EFFF"/>
            </a:solidFill>
            <a:ln>
              <a:noFill/>
            </a:ln>
          </p:spPr>
          <p:txBody>
            <a:bodyPr wrap="square" lIns="68569" tIns="68569" rIns="68569" bIns="68569" anchor="ctr" anchorCtr="0">
              <a:noAutofit/>
            </a:bodyPr>
            <a:lstStyle/>
            <a:p>
              <a:endParaRPr sz="1050"/>
            </a:p>
          </p:txBody>
        </p:sp>
        <p:pic>
          <p:nvPicPr>
            <p:cNvPr id="112" name="Shape 112"/>
            <p:cNvPicPr preferRelativeResize="0"/>
            <p:nvPr/>
          </p:nvPicPr>
          <p:blipFill>
            <a:blip r:embed="rId6">
              <a:alphaModFix/>
            </a:blip>
            <a:stretch>
              <a:fillRect/>
            </a:stretch>
          </p:blipFill>
          <p:spPr>
            <a:xfrm>
              <a:off x="7187643" y="1206621"/>
              <a:ext cx="1598484" cy="1465651"/>
            </a:xfrm>
            <a:prstGeom prst="rect">
              <a:avLst/>
            </a:prstGeom>
            <a:noFill/>
            <a:ln>
              <a:noFill/>
            </a:ln>
          </p:spPr>
        </p:pic>
        <p:sp>
          <p:nvSpPr>
            <p:cNvPr id="113" name="Shape 113"/>
            <p:cNvSpPr/>
            <p:nvPr/>
          </p:nvSpPr>
          <p:spPr>
            <a:xfrm>
              <a:off x="7124954" y="2667089"/>
              <a:ext cx="1723863" cy="912983"/>
            </a:xfrm>
            <a:prstGeom prst="rect">
              <a:avLst/>
            </a:prstGeom>
            <a:noFill/>
            <a:ln>
              <a:noFill/>
            </a:ln>
          </p:spPr>
          <p:txBody>
            <a:bodyPr wrap="square" lIns="68569" tIns="68569" rIns="68569" bIns="68569" anchor="t" anchorCtr="0">
              <a:noAutofit/>
            </a:bodyPr>
            <a:lstStyle/>
            <a:p>
              <a:pPr algn="r"/>
              <a:r>
                <a:rPr lang="en-GB" sz="1000" b="1" dirty="0">
                  <a:solidFill>
                    <a:srgbClr val="006DAE"/>
                  </a:solidFill>
                </a:rPr>
                <a:t>Interactive Bloom’s model dynamically generates a list of sample learning objects </a:t>
              </a:r>
              <a:r>
                <a:rPr lang="en-GB" sz="1000" b="1" dirty="0" smtClean="0">
                  <a:solidFill>
                    <a:srgbClr val="006DAE"/>
                  </a:solidFill>
                </a:rPr>
                <a:t>base </a:t>
              </a:r>
              <a:r>
                <a:rPr lang="en-GB" sz="1000" b="1" dirty="0">
                  <a:solidFill>
                    <a:srgbClr val="006DAE"/>
                  </a:solidFill>
                </a:rPr>
                <a:t>on dimensions selected</a:t>
              </a:r>
            </a:p>
          </p:txBody>
        </p:sp>
        <p:sp>
          <p:nvSpPr>
            <p:cNvPr id="117" name="Shape 117"/>
            <p:cNvSpPr>
              <a:spLocks noChangeAspect="1"/>
            </p:cNvSpPr>
            <p:nvPr/>
          </p:nvSpPr>
          <p:spPr>
            <a:xfrm rot="5400000">
              <a:off x="7017415" y="998192"/>
              <a:ext cx="468000" cy="468000"/>
            </a:xfrm>
            <a:prstGeom prst="rtTriangle">
              <a:avLst/>
            </a:prstGeom>
            <a:solidFill>
              <a:srgbClr val="006DAE"/>
            </a:solidFill>
            <a:ln>
              <a:noFill/>
            </a:ln>
          </p:spPr>
          <p:txBody>
            <a:bodyPr wrap="square" lIns="68569" tIns="68569" rIns="68569" bIns="68569" anchor="ctr" anchorCtr="0">
              <a:noAutofit/>
            </a:bodyPr>
            <a:lstStyle/>
            <a:p>
              <a:endParaRPr sz="1050"/>
            </a:p>
          </p:txBody>
        </p:sp>
        <p:sp>
          <p:nvSpPr>
            <p:cNvPr id="118" name="Shape 118"/>
            <p:cNvSpPr txBox="1"/>
            <p:nvPr/>
          </p:nvSpPr>
          <p:spPr>
            <a:xfrm>
              <a:off x="7040950" y="951220"/>
              <a:ext cx="232954" cy="288714"/>
            </a:xfrm>
            <a:prstGeom prst="rect">
              <a:avLst/>
            </a:prstGeom>
            <a:noFill/>
            <a:ln>
              <a:noFill/>
            </a:ln>
          </p:spPr>
          <p:txBody>
            <a:bodyPr wrap="square" lIns="68569" tIns="68569" rIns="68569" bIns="68569" anchor="t" anchorCtr="0">
              <a:noAutofit/>
            </a:bodyPr>
            <a:lstStyle/>
            <a:p>
              <a:pPr algn="ctr"/>
              <a:r>
                <a:rPr lang="en-GB" b="1" dirty="0">
                  <a:solidFill>
                    <a:srgbClr val="FFFFFF"/>
                  </a:solidFill>
                </a:rPr>
                <a:t>2</a:t>
              </a:r>
            </a:p>
          </p:txBody>
        </p:sp>
      </p:grpSp>
      <p:grpSp>
        <p:nvGrpSpPr>
          <p:cNvPr id="10" name="Group 9"/>
          <p:cNvGrpSpPr/>
          <p:nvPr/>
        </p:nvGrpSpPr>
        <p:grpSpPr>
          <a:xfrm>
            <a:off x="2829362" y="2827276"/>
            <a:ext cx="2669850" cy="2207457"/>
            <a:chOff x="2829362" y="2827276"/>
            <a:chExt cx="2669850" cy="2207457"/>
          </a:xfrm>
        </p:grpSpPr>
        <p:sp>
          <p:nvSpPr>
            <p:cNvPr id="100" name="Shape 100"/>
            <p:cNvSpPr/>
            <p:nvPr/>
          </p:nvSpPr>
          <p:spPr>
            <a:xfrm>
              <a:off x="2901775" y="2934189"/>
              <a:ext cx="2597437" cy="2100544"/>
            </a:xfrm>
            <a:prstGeom prst="rect">
              <a:avLst/>
            </a:prstGeom>
            <a:solidFill>
              <a:srgbClr val="C4EFFF"/>
            </a:solidFill>
            <a:ln>
              <a:noFill/>
            </a:ln>
          </p:spPr>
          <p:txBody>
            <a:bodyPr wrap="square" lIns="68569" tIns="68569" rIns="68569" bIns="68569" anchor="ctr" anchorCtr="0">
              <a:noAutofit/>
            </a:bodyPr>
            <a:lstStyle/>
            <a:p>
              <a:endParaRPr sz="1050"/>
            </a:p>
          </p:txBody>
        </p:sp>
        <p:pic>
          <p:nvPicPr>
            <p:cNvPr id="109" name="Shape 109"/>
            <p:cNvPicPr preferRelativeResize="0"/>
            <p:nvPr/>
          </p:nvPicPr>
          <p:blipFill>
            <a:blip r:embed="rId7">
              <a:alphaModFix/>
            </a:blip>
            <a:stretch>
              <a:fillRect/>
            </a:stretch>
          </p:blipFill>
          <p:spPr>
            <a:xfrm>
              <a:off x="2995707" y="3032234"/>
              <a:ext cx="2408931" cy="1400699"/>
            </a:xfrm>
            <a:prstGeom prst="rect">
              <a:avLst/>
            </a:prstGeom>
            <a:noFill/>
            <a:ln>
              <a:noFill/>
            </a:ln>
          </p:spPr>
        </p:pic>
        <p:sp>
          <p:nvSpPr>
            <p:cNvPr id="110" name="Shape 110"/>
            <p:cNvSpPr/>
            <p:nvPr/>
          </p:nvSpPr>
          <p:spPr>
            <a:xfrm>
              <a:off x="2984730" y="4432933"/>
              <a:ext cx="2430884" cy="568179"/>
            </a:xfrm>
            <a:prstGeom prst="rect">
              <a:avLst/>
            </a:prstGeom>
            <a:noFill/>
            <a:ln>
              <a:noFill/>
            </a:ln>
          </p:spPr>
          <p:txBody>
            <a:bodyPr wrap="square" lIns="68569" tIns="68569" rIns="68569" bIns="68569" anchor="t" anchorCtr="0">
              <a:noAutofit/>
            </a:bodyPr>
            <a:lstStyle/>
            <a:p>
              <a:r>
                <a:rPr lang="en-GB" sz="1000" b="1" dirty="0">
                  <a:solidFill>
                    <a:srgbClr val="006DAE"/>
                  </a:solidFill>
                </a:rPr>
                <a:t>Sample learning objects in the list generated are fully functioning and can be previewed </a:t>
              </a:r>
              <a:r>
                <a:rPr lang="en-GB" sz="1000" b="1" dirty="0" smtClean="0">
                  <a:solidFill>
                    <a:srgbClr val="006DAE"/>
                  </a:solidFill>
                </a:rPr>
                <a:t>individually</a:t>
              </a:r>
              <a:endParaRPr lang="en-GB" sz="1000" b="1" dirty="0">
                <a:solidFill>
                  <a:srgbClr val="006DAE"/>
                </a:solidFill>
              </a:endParaRPr>
            </a:p>
          </p:txBody>
        </p:sp>
        <p:sp>
          <p:nvSpPr>
            <p:cNvPr id="119" name="Shape 119"/>
            <p:cNvSpPr>
              <a:spLocks noChangeAspect="1"/>
            </p:cNvSpPr>
            <p:nvPr/>
          </p:nvSpPr>
          <p:spPr>
            <a:xfrm rot="5400000">
              <a:off x="2829362" y="2861901"/>
              <a:ext cx="468000" cy="468000"/>
            </a:xfrm>
            <a:prstGeom prst="rtTriangle">
              <a:avLst/>
            </a:prstGeom>
            <a:solidFill>
              <a:srgbClr val="006DAE"/>
            </a:solidFill>
            <a:ln>
              <a:noFill/>
            </a:ln>
          </p:spPr>
          <p:txBody>
            <a:bodyPr wrap="square" lIns="68569" tIns="68569" rIns="68569" bIns="68569" anchor="ctr" anchorCtr="0">
              <a:noAutofit/>
            </a:bodyPr>
            <a:lstStyle/>
            <a:p>
              <a:endParaRPr sz="1050"/>
            </a:p>
          </p:txBody>
        </p:sp>
        <p:sp>
          <p:nvSpPr>
            <p:cNvPr id="120" name="Shape 120"/>
            <p:cNvSpPr txBox="1"/>
            <p:nvPr/>
          </p:nvSpPr>
          <p:spPr>
            <a:xfrm>
              <a:off x="2857816" y="2827276"/>
              <a:ext cx="228020" cy="282599"/>
            </a:xfrm>
            <a:prstGeom prst="rect">
              <a:avLst/>
            </a:prstGeom>
            <a:noFill/>
            <a:ln>
              <a:noFill/>
            </a:ln>
          </p:spPr>
          <p:txBody>
            <a:bodyPr wrap="square" lIns="68569" tIns="68569" rIns="68569" bIns="68569" anchor="t" anchorCtr="0">
              <a:noAutofit/>
            </a:bodyPr>
            <a:lstStyle/>
            <a:p>
              <a:pPr algn="ctr"/>
              <a:r>
                <a:rPr lang="en-GB" b="1" dirty="0">
                  <a:solidFill>
                    <a:srgbClr val="FFFFFF"/>
                  </a:solidFill>
                </a:rPr>
                <a:t>3</a:t>
              </a:r>
            </a:p>
          </p:txBody>
        </p:sp>
      </p:grpSp>
      <p:sp>
        <p:nvSpPr>
          <p:cNvPr id="121" name="Shape 121"/>
          <p:cNvSpPr txBox="1"/>
          <p:nvPr/>
        </p:nvSpPr>
        <p:spPr>
          <a:xfrm>
            <a:off x="8064009" y="722560"/>
            <a:ext cx="1030275" cy="262125"/>
          </a:xfrm>
          <a:prstGeom prst="rect">
            <a:avLst/>
          </a:prstGeom>
          <a:noFill/>
          <a:ln>
            <a:noFill/>
          </a:ln>
        </p:spPr>
        <p:txBody>
          <a:bodyPr wrap="square" lIns="68569" tIns="68569" rIns="68569" bIns="68569" anchor="t" anchorCtr="0">
            <a:noAutofit/>
          </a:bodyPr>
          <a:lstStyle/>
          <a:p>
            <a:pPr algn="ctr"/>
            <a:r>
              <a:rPr lang="en-GB" sz="750" b="1">
                <a:latin typeface="Georgia"/>
                <a:ea typeface="Georgia"/>
                <a:cs typeface="Georgia"/>
                <a:sym typeface="Georgia"/>
              </a:rPr>
              <a:t>monash.edu</a:t>
            </a:r>
            <a:r>
              <a:rPr lang="en-GB" sz="750" b="1" dirty="0">
                <a:latin typeface="Georgia"/>
                <a:ea typeface="Georgia"/>
                <a:cs typeface="Georgia"/>
                <a:sym typeface="Georgia"/>
              </a:rPr>
              <a:t>/</a:t>
            </a:r>
            <a:r>
              <a:rPr lang="en-GB" sz="750" b="1" dirty="0" err="1">
                <a:latin typeface="Georgia"/>
                <a:ea typeface="Georgia"/>
                <a:cs typeface="Georgia"/>
                <a:sym typeface="Georgia"/>
              </a:rPr>
              <a:t>elab</a:t>
            </a:r>
            <a:endParaRPr lang="en-GB" sz="750" b="1" dirty="0">
              <a:latin typeface="Georgia"/>
              <a:ea typeface="Georgia"/>
              <a:cs typeface="Georgia"/>
              <a:sym typeface="Georgia"/>
            </a:endParaRPr>
          </a:p>
        </p:txBody>
      </p:sp>
      <p:grpSp>
        <p:nvGrpSpPr>
          <p:cNvPr id="11" name="Group 10"/>
          <p:cNvGrpSpPr/>
          <p:nvPr/>
        </p:nvGrpSpPr>
        <p:grpSpPr>
          <a:xfrm>
            <a:off x="5634611" y="3078195"/>
            <a:ext cx="1725485" cy="1803804"/>
            <a:chOff x="5634611" y="3078195"/>
            <a:chExt cx="1725485" cy="1803804"/>
          </a:xfrm>
        </p:grpSpPr>
        <p:sp>
          <p:nvSpPr>
            <p:cNvPr id="24" name="Shape 147"/>
            <p:cNvSpPr/>
            <p:nvPr/>
          </p:nvSpPr>
          <p:spPr>
            <a:xfrm>
              <a:off x="5634611" y="3078195"/>
              <a:ext cx="1704532" cy="1803804"/>
            </a:xfrm>
            <a:prstGeom prst="rect">
              <a:avLst/>
            </a:prstGeom>
            <a:solidFill>
              <a:srgbClr val="C4EFFF"/>
            </a:solidFill>
            <a:ln>
              <a:noFill/>
            </a:ln>
          </p:spPr>
          <p:txBody>
            <a:bodyPr wrap="square" lIns="68569" tIns="68569" rIns="68569" bIns="68569" anchor="ctr" anchorCtr="0">
              <a:noAutofit/>
            </a:bodyPr>
            <a:lstStyle/>
            <a:p>
              <a:endParaRPr sz="1050"/>
            </a:p>
          </p:txBody>
        </p:sp>
        <p:sp>
          <p:nvSpPr>
            <p:cNvPr id="25" name="Shape 148"/>
            <p:cNvSpPr/>
            <p:nvPr/>
          </p:nvSpPr>
          <p:spPr>
            <a:xfrm>
              <a:off x="5668455" y="4414137"/>
              <a:ext cx="1691641" cy="447909"/>
            </a:xfrm>
            <a:prstGeom prst="rect">
              <a:avLst/>
            </a:prstGeom>
            <a:noFill/>
            <a:ln>
              <a:noFill/>
            </a:ln>
          </p:spPr>
          <p:txBody>
            <a:bodyPr wrap="square" lIns="68569" tIns="68569" rIns="68569" bIns="68569" anchor="t" anchorCtr="0">
              <a:noAutofit/>
            </a:bodyPr>
            <a:lstStyle/>
            <a:p>
              <a:r>
                <a:rPr lang="en-GB" sz="1000" b="1" dirty="0" smtClean="0">
                  <a:solidFill>
                    <a:srgbClr val="006DAE"/>
                  </a:solidFill>
                </a:rPr>
                <a:t>Preview with additional instructional information</a:t>
              </a:r>
              <a:endParaRPr lang="en-GB" sz="1000" b="1" dirty="0">
                <a:solidFill>
                  <a:srgbClr val="006DAE"/>
                </a:solidFill>
              </a:endParaRPr>
            </a:p>
          </p:txBody>
        </p:sp>
        <p:pic>
          <p:nvPicPr>
            <p:cNvPr id="26" name="Shape 149"/>
            <p:cNvPicPr preferRelativeResize="0"/>
            <p:nvPr/>
          </p:nvPicPr>
          <p:blipFill>
            <a:blip r:embed="rId8">
              <a:alphaModFix/>
            </a:blip>
            <a:stretch>
              <a:fillRect/>
            </a:stretch>
          </p:blipFill>
          <p:spPr>
            <a:xfrm>
              <a:off x="5732896" y="3154177"/>
              <a:ext cx="1504733" cy="1255263"/>
            </a:xfrm>
            <a:prstGeom prst="rect">
              <a:avLst/>
            </a:prstGeom>
            <a:noFill/>
            <a:ln>
              <a:noFill/>
            </a:ln>
          </p:spPr>
        </p:pic>
      </p:grpSp>
      <p:cxnSp>
        <p:nvCxnSpPr>
          <p:cNvPr id="3" name="Straight Connector 2"/>
          <p:cNvCxnSpPr/>
          <p:nvPr/>
        </p:nvCxnSpPr>
        <p:spPr>
          <a:xfrm>
            <a:off x="5404638" y="3032234"/>
            <a:ext cx="1832991" cy="121943"/>
          </a:xfrm>
          <a:prstGeom prst="line">
            <a:avLst/>
          </a:prstGeom>
          <a:ln w="12700">
            <a:solidFill>
              <a:srgbClr val="236CAE"/>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4767735" y="3536429"/>
            <a:ext cx="965161" cy="873011"/>
          </a:xfrm>
          <a:prstGeom prst="line">
            <a:avLst/>
          </a:prstGeom>
          <a:ln w="12700">
            <a:solidFill>
              <a:srgbClr val="236CAE"/>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4767735" y="3032234"/>
            <a:ext cx="636903" cy="504195"/>
          </a:xfrm>
          <a:prstGeom prst="rect">
            <a:avLst/>
          </a:prstGeom>
          <a:noFill/>
          <a:ln w="12700">
            <a:solidFill>
              <a:srgbClr val="236C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theme/theme1.xml><?xml version="1.0" encoding="utf-8"?>
<a:theme xmlns:a="http://schemas.openxmlformats.org/drawingml/2006/main" name="Custom Design">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ection break 1">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TotalTime>
  <Words>203</Words>
  <Application>Microsoft Macintosh PowerPoint</Application>
  <PresentationFormat>On-screen Show (16:9)</PresentationFormat>
  <Paragraphs>14</Paragraphs>
  <Slides>1</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vt:i4>
      </vt:variant>
    </vt:vector>
  </HeadingPairs>
  <TitlesOfParts>
    <vt:vector size="7" baseType="lpstr">
      <vt:lpstr>Arial Narrow</vt:lpstr>
      <vt:lpstr>Calibri</vt:lpstr>
      <vt:lpstr>Georgia</vt:lpstr>
      <vt:lpstr>Arial</vt:lpstr>
      <vt:lpstr>Custom Design</vt:lpstr>
      <vt:lpstr>Section break 1</vt:lpstr>
      <vt:lpstr>PowerPoint Presentation</vt:lpstr>
    </vt:vector>
  </TitlesOfParts>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Amy Han</cp:lastModifiedBy>
  <cp:revision>18</cp:revision>
  <dcterms:modified xsi:type="dcterms:W3CDTF">2017-12-04T01:44:21Z</dcterms:modified>
</cp:coreProperties>
</file>