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 id="2147483656" r:id="rId2"/>
  </p:sldMasterIdLst>
  <p:notesMasterIdLst>
    <p:notesMasterId r:id="rId4"/>
  </p:notesMasterIdLst>
  <p:sldIdLst>
    <p:sldId id="261" r:id="rId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y Han" initials="" lastIdx="4" clrIdx="0"/>
  <p:cmAuthor id="1" name="Steven Yates"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36C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86"/>
    <p:restoredTop sz="94643"/>
  </p:normalViewPr>
  <p:slideViewPr>
    <p:cSldViewPr snapToGrid="0" snapToObjects="1">
      <p:cViewPr varScale="1">
        <p:scale>
          <a:sx n="154" d="100"/>
          <a:sy n="154" d="100"/>
        </p:scale>
        <p:origin x="216" y="280"/>
      </p:cViewPr>
      <p:guideLst/>
    </p:cSldViewPr>
  </p:slideViewPr>
  <p:notesTextViewPr>
    <p:cViewPr>
      <p:scale>
        <a:sx n="1" d="1"/>
        <a:sy n="1" d="1"/>
      </p:scale>
      <p:origin x="0" y="0"/>
    </p:cViewPr>
  </p:notesTextViewPr>
  <p:notesViewPr>
    <p:cSldViewPr snapToGrid="0" snapToObjects="1">
      <p:cViewPr varScale="1">
        <p:scale>
          <a:sx n="121" d="100"/>
          <a:sy n="121" d="100"/>
        </p:scale>
        <p:origin x="4864" y="168"/>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4" Type="http://schemas.openxmlformats.org/officeDocument/2006/relationships/notesMaster" Target="notesMasters/notesMaster1.xml"/><Relationship Id="rId5" Type="http://schemas.openxmlformats.org/officeDocument/2006/relationships/commentAuthors" Target="commentAuthors.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Shape 7"/>
        <p:cNvGrpSpPr/>
        <p:nvPr/>
      </p:nvGrpSpPr>
      <p:grpSpPr>
        <a:xfrm>
          <a:off x="0" y="0"/>
          <a:ext cx="0" cy="0"/>
          <a:chOff x="0" y="0"/>
          <a:chExt cx="0" cy="0"/>
        </a:xfrm>
      </p:grpSpPr>
      <p:sp>
        <p:nvSpPr>
          <p:cNvPr id="8" name="Shape 8"/>
          <p:cNvSpPr txBox="1">
            <a:spLocks noGrp="1"/>
          </p:cNvSpPr>
          <p:nvPr>
            <p:ph type="sldNum" idx="12"/>
          </p:nvPr>
        </p:nvSpPr>
        <p:spPr>
          <a:xfrm>
            <a:off x="6553200" y="4767263"/>
            <a:ext cx="2133600" cy="274725"/>
          </a:xfrm>
          <a:prstGeom prst="rect">
            <a:avLst/>
          </a:prstGeom>
          <a:noFill/>
          <a:ln>
            <a:noFill/>
          </a:ln>
        </p:spPr>
        <p:txBody>
          <a:bodyPr wrap="square" lIns="91425" tIns="45700" rIns="91425" bIns="45700" anchor="t" anchorCtr="0">
            <a:noAutofit/>
          </a:bodyPr>
          <a:lstStyle/>
          <a:p>
            <a:fld id="{00000000-1234-1234-1234-123412341234}" type="slidenum">
              <a:rPr lang="en-GB" sz="1350" smtClean="0">
                <a:solidFill>
                  <a:schemeClr val="dk1"/>
                </a:solidFill>
                <a:latin typeface="Calibri"/>
                <a:ea typeface="Calibri"/>
                <a:cs typeface="Calibri"/>
                <a:sym typeface="Calibri"/>
              </a:rPr>
              <a:pPr/>
              <a:t>‹#›</a:t>
            </a:fld>
            <a:endParaRPr lang="en-GB" sz="1350">
              <a:solidFill>
                <a:schemeClr val="dk1"/>
              </a:solidFill>
              <a:latin typeface="Calibri"/>
              <a:ea typeface="Calibri"/>
              <a:cs typeface="Calibri"/>
              <a:sym typeface="Calibri"/>
            </a:endParaRPr>
          </a:p>
        </p:txBody>
      </p:sp>
      <p:sp>
        <p:nvSpPr>
          <p:cNvPr id="9" name="Shape 9"/>
          <p:cNvSpPr txBox="1">
            <a:spLocks noGrp="1"/>
          </p:cNvSpPr>
          <p:nvPr>
            <p:ph type="body" idx="1"/>
          </p:nvPr>
        </p:nvSpPr>
        <p:spPr>
          <a:xfrm>
            <a:off x="276543" y="1884363"/>
            <a:ext cx="6088800" cy="487350"/>
          </a:xfrm>
          <a:prstGeom prst="rect">
            <a:avLst/>
          </a:prstGeom>
          <a:noFill/>
          <a:ln>
            <a:noFill/>
          </a:ln>
        </p:spPr>
        <p:txBody>
          <a:bodyPr wrap="square" lIns="91425" tIns="91425" rIns="91425" bIns="91425" anchor="t" anchorCtr="0"/>
          <a:lstStyle>
            <a:lvl1pPr marL="0" marR="0" lvl="0" indent="0" algn="l" rtl="0">
              <a:spcBef>
                <a:spcPts val="450"/>
              </a:spcBef>
              <a:buClr>
                <a:schemeClr val="dk1"/>
              </a:buClr>
              <a:buSzPts val="1400"/>
              <a:buFont typeface="Arial"/>
              <a:buNone/>
              <a:defRPr sz="2250" b="0" i="0" u="none" strike="noStrike" cap="none">
                <a:solidFill>
                  <a:schemeClr val="dk1"/>
                </a:solidFill>
                <a:latin typeface="Arial Narrow"/>
                <a:ea typeface="Arial Narrow"/>
                <a:cs typeface="Arial Narrow"/>
                <a:sym typeface="Arial Narrow"/>
              </a:defRPr>
            </a:lvl1pPr>
            <a:lvl2pPr marL="557213" marR="0" lvl="1" indent="-80963" algn="l" rtl="0">
              <a:spcBef>
                <a:spcPts val="420"/>
              </a:spcBef>
              <a:buClr>
                <a:schemeClr val="dk1"/>
              </a:buClr>
              <a:buSzPts val="2800"/>
              <a:buFont typeface="Arial"/>
              <a:buChar char="–"/>
              <a:defRPr sz="2100" b="0" i="0" u="none" strike="noStrike" cap="none">
                <a:solidFill>
                  <a:schemeClr val="dk1"/>
                </a:solidFill>
                <a:latin typeface="Calibri"/>
                <a:ea typeface="Calibri"/>
                <a:cs typeface="Calibri"/>
                <a:sym typeface="Calibri"/>
              </a:defRPr>
            </a:lvl2pPr>
            <a:lvl3pPr marL="857250" marR="0" lvl="2" indent="-57150" algn="l" rtl="0">
              <a:spcBef>
                <a:spcPts val="360"/>
              </a:spcBef>
              <a:buClr>
                <a:schemeClr val="dk1"/>
              </a:buClr>
              <a:buSzPts val="2400"/>
              <a:buFont typeface="Arial"/>
              <a:buChar char="•"/>
              <a:defRPr sz="1800" b="0" i="0" u="none" strike="noStrike" cap="none">
                <a:solidFill>
                  <a:schemeClr val="dk1"/>
                </a:solidFill>
                <a:latin typeface="Calibri"/>
                <a:ea typeface="Calibri"/>
                <a:cs typeface="Calibri"/>
                <a:sym typeface="Calibri"/>
              </a:defRPr>
            </a:lvl3pPr>
            <a:lvl4pPr marL="1200150" marR="0" lvl="3"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4pPr>
            <a:lvl5pPr marL="1543050" marR="0" lvl="4"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5pPr>
            <a:lvl6pPr marL="1885950" marR="0" lvl="5"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6pPr>
            <a:lvl7pPr marL="2228850" marR="0" lvl="6"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7pPr>
            <a:lvl8pPr marL="2571750" marR="0" lvl="7"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8pPr>
            <a:lvl9pPr marL="2914650" marR="0" lvl="8"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body" idx="2"/>
          </p:nvPr>
        </p:nvSpPr>
        <p:spPr>
          <a:xfrm>
            <a:off x="276542" y="2646680"/>
            <a:ext cx="6088800" cy="487350"/>
          </a:xfrm>
          <a:prstGeom prst="rect">
            <a:avLst/>
          </a:prstGeom>
          <a:noFill/>
          <a:ln>
            <a:noFill/>
          </a:ln>
        </p:spPr>
        <p:txBody>
          <a:bodyPr wrap="square" lIns="91425" tIns="91425" rIns="91425" bIns="91425" anchor="t" anchorCtr="0"/>
          <a:lstStyle>
            <a:lvl1pPr marL="0" marR="0" lvl="0" indent="0" algn="l" rtl="0">
              <a:spcBef>
                <a:spcPts val="270"/>
              </a:spcBef>
              <a:buClr>
                <a:srgbClr val="000000"/>
              </a:buClr>
              <a:buSzPts val="1400"/>
              <a:buFont typeface="Arial"/>
              <a:buNone/>
              <a:defRPr sz="1350" b="0" i="0" u="none" strike="noStrike" cap="none">
                <a:solidFill>
                  <a:srgbClr val="000000"/>
                </a:solidFill>
                <a:latin typeface="Arial Narrow"/>
                <a:ea typeface="Arial Narrow"/>
                <a:cs typeface="Arial Narrow"/>
                <a:sym typeface="Arial Narrow"/>
              </a:defRPr>
            </a:lvl1pPr>
            <a:lvl2pPr marL="557213" marR="0" lvl="1" indent="-80963" algn="l" rtl="0">
              <a:spcBef>
                <a:spcPts val="420"/>
              </a:spcBef>
              <a:buClr>
                <a:schemeClr val="dk1"/>
              </a:buClr>
              <a:buSzPts val="2800"/>
              <a:buFont typeface="Arial"/>
              <a:buChar char="–"/>
              <a:defRPr sz="2100" b="0" i="0" u="none" strike="noStrike" cap="none">
                <a:solidFill>
                  <a:schemeClr val="dk1"/>
                </a:solidFill>
                <a:latin typeface="Calibri"/>
                <a:ea typeface="Calibri"/>
                <a:cs typeface="Calibri"/>
                <a:sym typeface="Calibri"/>
              </a:defRPr>
            </a:lvl2pPr>
            <a:lvl3pPr marL="857250" marR="0" lvl="2" indent="-57150" algn="l" rtl="0">
              <a:spcBef>
                <a:spcPts val="360"/>
              </a:spcBef>
              <a:buClr>
                <a:schemeClr val="dk1"/>
              </a:buClr>
              <a:buSzPts val="2400"/>
              <a:buFont typeface="Arial"/>
              <a:buChar char="•"/>
              <a:defRPr sz="1800" b="0" i="0" u="none" strike="noStrike" cap="none">
                <a:solidFill>
                  <a:schemeClr val="dk1"/>
                </a:solidFill>
                <a:latin typeface="Calibri"/>
                <a:ea typeface="Calibri"/>
                <a:cs typeface="Calibri"/>
                <a:sym typeface="Calibri"/>
              </a:defRPr>
            </a:lvl3pPr>
            <a:lvl4pPr marL="1200150" marR="0" lvl="3"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4pPr>
            <a:lvl5pPr marL="1543050" marR="0" lvl="4"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5pPr>
            <a:lvl6pPr marL="1885950" marR="0" lvl="5"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6pPr>
            <a:lvl7pPr marL="2228850" marR="0" lvl="6"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7pPr>
            <a:lvl8pPr marL="2571750" marR="0" lvl="7"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8pPr>
            <a:lvl9pPr marL="2914650" marR="0" lvl="8"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ustom Layout 3">
    <p:spTree>
      <p:nvGrpSpPr>
        <p:cNvPr id="1" name="Shape 24"/>
        <p:cNvGrpSpPr/>
        <p:nvPr/>
      </p:nvGrpSpPr>
      <p:grpSpPr>
        <a:xfrm>
          <a:off x="0" y="0"/>
          <a:ext cx="0" cy="0"/>
          <a:chOff x="0" y="0"/>
          <a:chExt cx="0" cy="0"/>
        </a:xfrm>
      </p:grpSpPr>
      <p:pic>
        <p:nvPicPr>
          <p:cNvPr id="25" name="Shape 25"/>
          <p:cNvPicPr preferRelativeResize="0"/>
          <p:nvPr/>
        </p:nvPicPr>
        <p:blipFill>
          <a:blip r:embed="rId2">
            <a:alphaModFix/>
          </a:blip>
          <a:stretch>
            <a:fillRect/>
          </a:stretch>
        </p:blipFill>
        <p:spPr>
          <a:xfrm>
            <a:off x="0" y="4014787"/>
            <a:ext cx="2343150" cy="1128713"/>
          </a:xfrm>
          <a:prstGeom prst="rect">
            <a:avLst/>
          </a:prstGeom>
          <a:noFill/>
          <a:ln>
            <a:noFill/>
          </a:ln>
        </p:spPr>
      </p:pic>
      <p:pic>
        <p:nvPicPr>
          <p:cNvPr id="26" name="Shape 26"/>
          <p:cNvPicPr preferRelativeResize="0">
            <a:picLocks noChangeAspect="1"/>
          </p:cNvPicPr>
          <p:nvPr/>
        </p:nvPicPr>
        <p:blipFill>
          <a:blip r:embed="rId3"/>
          <a:stretch>
            <a:fillRect/>
          </a:stretch>
        </p:blipFill>
        <p:spPr>
          <a:xfrm>
            <a:off x="8021782" y="4664986"/>
            <a:ext cx="1122218" cy="47851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Shape 6" descr="PPT templates-1-widescreen-FINAL.jpg"/>
          <p:cNvPicPr preferRelativeResize="0"/>
          <p:nvPr/>
        </p:nvPicPr>
        <p:blipFill rotWithShape="1">
          <a:blip r:embed="rId3">
            <a:alphaModFix/>
          </a:blip>
          <a:srcRect/>
          <a:stretch/>
        </p:blipFill>
        <p:spPr>
          <a:xfrm>
            <a:off x="0" y="0"/>
            <a:ext cx="9135900" cy="51435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9" name="Shape 129"/>
          <p:cNvSpPr txBox="1"/>
          <p:nvPr/>
        </p:nvSpPr>
        <p:spPr>
          <a:xfrm>
            <a:off x="452491" y="967501"/>
            <a:ext cx="7143768" cy="315900"/>
          </a:xfrm>
          <a:prstGeom prst="rect">
            <a:avLst/>
          </a:prstGeom>
          <a:noFill/>
          <a:ln>
            <a:noFill/>
          </a:ln>
        </p:spPr>
        <p:txBody>
          <a:bodyPr wrap="square" lIns="68569" tIns="68569" rIns="68569" bIns="68569" anchor="t" anchorCtr="0">
            <a:noAutofit/>
          </a:bodyPr>
          <a:lstStyle/>
          <a:p>
            <a:r>
              <a:rPr lang="en-GB" sz="1100" b="1">
                <a:solidFill>
                  <a:srgbClr val="434343"/>
                </a:solidFill>
                <a:latin typeface="Arial Narrow"/>
                <a:ea typeface="Arial Narrow"/>
                <a:cs typeface="Arial Narrow"/>
                <a:sym typeface="Arial Narrow"/>
              </a:rPr>
              <a:t>Digital learning and teaching team, Monash University Library</a:t>
            </a:r>
          </a:p>
        </p:txBody>
      </p:sp>
      <p:sp>
        <p:nvSpPr>
          <p:cNvPr id="130" name="Shape 130"/>
          <p:cNvSpPr/>
          <p:nvPr/>
        </p:nvSpPr>
        <p:spPr>
          <a:xfrm>
            <a:off x="494049" y="1290727"/>
            <a:ext cx="3530326" cy="1487239"/>
          </a:xfrm>
          <a:prstGeom prst="rect">
            <a:avLst/>
          </a:prstGeom>
          <a:solidFill>
            <a:srgbClr val="006DAE"/>
          </a:solidFill>
          <a:ln>
            <a:noFill/>
          </a:ln>
        </p:spPr>
        <p:txBody>
          <a:bodyPr wrap="square" lIns="68569" tIns="68569" rIns="68569" bIns="68569" anchor="t" anchorCtr="0">
            <a:noAutofit/>
          </a:bodyPr>
          <a:lstStyle/>
          <a:p>
            <a:pPr>
              <a:lnSpc>
                <a:spcPct val="115000"/>
              </a:lnSpc>
              <a:spcAft>
                <a:spcPts val="750"/>
              </a:spcAft>
              <a:buClr>
                <a:schemeClr val="dk1"/>
              </a:buClr>
              <a:buSzPts val="1100"/>
            </a:pPr>
            <a:r>
              <a:rPr lang="en-GB" sz="900" b="1" i="1" dirty="0" err="1">
                <a:solidFill>
                  <a:srgbClr val="EFEFEF"/>
                </a:solidFill>
              </a:rPr>
              <a:t>eLAB</a:t>
            </a:r>
            <a:r>
              <a:rPr lang="en-GB" sz="900" dirty="0">
                <a:solidFill>
                  <a:srgbClr val="EFEFEF"/>
                </a:solidFill>
              </a:rPr>
              <a:t>  can help educators design blended learning activities that align with educational objectives. Users can browse the collection of example activities from various pedagogical frameworks, such as Bloom’s taxonomy. The activities have be tagged with extensive metadata and can be downloaded, modified and incorporated into other projects.</a:t>
            </a:r>
          </a:p>
          <a:p>
            <a:pPr>
              <a:lnSpc>
                <a:spcPct val="115000"/>
              </a:lnSpc>
              <a:spcAft>
                <a:spcPts val="750"/>
              </a:spcAft>
              <a:buClr>
                <a:schemeClr val="dk1"/>
              </a:buClr>
              <a:buSzPts val="1100"/>
            </a:pPr>
            <a:r>
              <a:rPr lang="en-GB" sz="900" dirty="0">
                <a:solidFill>
                  <a:srgbClr val="EFEFEF"/>
                </a:solidFill>
              </a:rPr>
              <a:t>The RSD and WSD will be mapped next to fill gaps between theory and practice</a:t>
            </a:r>
            <a:r>
              <a:rPr lang="en-GB" sz="900" dirty="0" smtClean="0">
                <a:solidFill>
                  <a:srgbClr val="EFEFEF"/>
                </a:solidFill>
              </a:rPr>
              <a:t>.</a:t>
            </a:r>
          </a:p>
        </p:txBody>
      </p:sp>
      <p:grpSp>
        <p:nvGrpSpPr>
          <p:cNvPr id="6" name="Group 5"/>
          <p:cNvGrpSpPr/>
          <p:nvPr/>
        </p:nvGrpSpPr>
        <p:grpSpPr>
          <a:xfrm>
            <a:off x="7878728" y="3697874"/>
            <a:ext cx="1287340" cy="938753"/>
            <a:chOff x="7990077" y="3671486"/>
            <a:chExt cx="1153923" cy="841463"/>
          </a:xfrm>
        </p:grpSpPr>
        <p:sp>
          <p:nvSpPr>
            <p:cNvPr id="133" name="Shape 133"/>
            <p:cNvSpPr/>
            <p:nvPr/>
          </p:nvSpPr>
          <p:spPr>
            <a:xfrm>
              <a:off x="7990077" y="4250824"/>
              <a:ext cx="1153923" cy="262125"/>
            </a:xfrm>
            <a:prstGeom prst="rect">
              <a:avLst/>
            </a:prstGeom>
            <a:noFill/>
            <a:ln>
              <a:noFill/>
            </a:ln>
          </p:spPr>
          <p:txBody>
            <a:bodyPr wrap="square" lIns="68569" tIns="68569" rIns="68569" bIns="68569" anchor="t" anchorCtr="0">
              <a:noAutofit/>
            </a:bodyPr>
            <a:lstStyle/>
            <a:p>
              <a:r>
                <a:rPr lang="en-GB" sz="750">
                  <a:solidFill>
                    <a:srgbClr val="006DAE"/>
                  </a:solidFill>
                </a:rPr>
                <a:t>RSD and WSD entry points in development</a:t>
              </a:r>
            </a:p>
          </p:txBody>
        </p:sp>
        <p:pic>
          <p:nvPicPr>
            <p:cNvPr id="136" name="Shape 136"/>
            <p:cNvPicPr preferRelativeResize="0"/>
            <p:nvPr/>
          </p:nvPicPr>
          <p:blipFill>
            <a:blip r:embed="rId3">
              <a:alphaModFix/>
            </a:blip>
            <a:stretch>
              <a:fillRect/>
            </a:stretch>
          </p:blipFill>
          <p:spPr>
            <a:xfrm>
              <a:off x="8059239" y="3671486"/>
              <a:ext cx="912056" cy="579338"/>
            </a:xfrm>
            <a:prstGeom prst="rect">
              <a:avLst/>
            </a:prstGeom>
            <a:noFill/>
            <a:ln w="19050" cap="flat" cmpd="sng">
              <a:solidFill>
                <a:srgbClr val="006DAE"/>
              </a:solidFill>
              <a:prstDash val="lgDash"/>
              <a:round/>
              <a:headEnd type="none" w="med" len="med"/>
              <a:tailEnd type="none" w="med" len="med"/>
            </a:ln>
          </p:spPr>
        </p:pic>
      </p:grpSp>
      <p:pic>
        <p:nvPicPr>
          <p:cNvPr id="139" name="Shape 139"/>
          <p:cNvPicPr preferRelativeResize="0"/>
          <p:nvPr/>
        </p:nvPicPr>
        <p:blipFill>
          <a:blip r:embed="rId4">
            <a:alphaModFix/>
          </a:blip>
          <a:stretch>
            <a:fillRect/>
          </a:stretch>
        </p:blipFill>
        <p:spPr>
          <a:xfrm>
            <a:off x="8107949" y="46531"/>
            <a:ext cx="828900" cy="828900"/>
          </a:xfrm>
          <a:prstGeom prst="rect">
            <a:avLst/>
          </a:prstGeom>
          <a:noFill/>
          <a:ln>
            <a:noFill/>
          </a:ln>
        </p:spPr>
      </p:pic>
      <p:grpSp>
        <p:nvGrpSpPr>
          <p:cNvPr id="3" name="Group 2"/>
          <p:cNvGrpSpPr/>
          <p:nvPr/>
        </p:nvGrpSpPr>
        <p:grpSpPr>
          <a:xfrm>
            <a:off x="1174142" y="2807053"/>
            <a:ext cx="2947732" cy="2267457"/>
            <a:chOff x="1174142" y="2807053"/>
            <a:chExt cx="2947732" cy="2267457"/>
          </a:xfrm>
        </p:grpSpPr>
        <p:sp>
          <p:nvSpPr>
            <p:cNvPr id="126" name="Shape 126"/>
            <p:cNvSpPr/>
            <p:nvPr/>
          </p:nvSpPr>
          <p:spPr>
            <a:xfrm>
              <a:off x="1265607" y="2949820"/>
              <a:ext cx="2856267" cy="2124690"/>
            </a:xfrm>
            <a:prstGeom prst="rect">
              <a:avLst/>
            </a:prstGeom>
            <a:solidFill>
              <a:srgbClr val="C4EFFF"/>
            </a:solidFill>
            <a:ln>
              <a:noFill/>
            </a:ln>
          </p:spPr>
          <p:txBody>
            <a:bodyPr wrap="square" lIns="68569" tIns="68569" rIns="68569" bIns="68569" anchor="ctr" anchorCtr="0">
              <a:noAutofit/>
            </a:bodyPr>
            <a:lstStyle/>
            <a:p>
              <a:endParaRPr sz="1050"/>
            </a:p>
          </p:txBody>
        </p:sp>
        <p:pic>
          <p:nvPicPr>
            <p:cNvPr id="134" name="Shape 134"/>
            <p:cNvPicPr preferRelativeResize="0"/>
            <p:nvPr/>
          </p:nvPicPr>
          <p:blipFill>
            <a:blip r:embed="rId5">
              <a:alphaModFix/>
            </a:blip>
            <a:stretch>
              <a:fillRect/>
            </a:stretch>
          </p:blipFill>
          <p:spPr>
            <a:xfrm>
              <a:off x="1352983" y="3047864"/>
              <a:ext cx="2686984" cy="1562375"/>
            </a:xfrm>
            <a:prstGeom prst="rect">
              <a:avLst/>
            </a:prstGeom>
            <a:noFill/>
            <a:ln>
              <a:noFill/>
            </a:ln>
          </p:spPr>
        </p:pic>
        <p:sp>
          <p:nvSpPr>
            <p:cNvPr id="135" name="Shape 135"/>
            <p:cNvSpPr/>
            <p:nvPr/>
          </p:nvSpPr>
          <p:spPr>
            <a:xfrm>
              <a:off x="1358312" y="4615517"/>
              <a:ext cx="2681655" cy="408944"/>
            </a:xfrm>
            <a:prstGeom prst="rect">
              <a:avLst/>
            </a:prstGeom>
            <a:noFill/>
            <a:ln>
              <a:noFill/>
            </a:ln>
          </p:spPr>
          <p:txBody>
            <a:bodyPr wrap="square" lIns="68569" tIns="68569" rIns="68569" bIns="68569" anchor="t" anchorCtr="0">
              <a:noAutofit/>
            </a:bodyPr>
            <a:lstStyle/>
            <a:p>
              <a:r>
                <a:rPr lang="en-GB" sz="1000" b="1" dirty="0">
                  <a:solidFill>
                    <a:srgbClr val="006DAE"/>
                  </a:solidFill>
                </a:rPr>
                <a:t>Dynamically generated list of sample learning objects</a:t>
              </a:r>
            </a:p>
          </p:txBody>
        </p:sp>
        <p:sp>
          <p:nvSpPr>
            <p:cNvPr id="142" name="Shape 142"/>
            <p:cNvSpPr>
              <a:spLocks noChangeAspect="1"/>
            </p:cNvSpPr>
            <p:nvPr/>
          </p:nvSpPr>
          <p:spPr>
            <a:xfrm rot="5400000">
              <a:off x="1174142" y="2847984"/>
              <a:ext cx="468000" cy="468000"/>
            </a:xfrm>
            <a:prstGeom prst="rtTriangle">
              <a:avLst/>
            </a:prstGeom>
            <a:solidFill>
              <a:srgbClr val="006DAE"/>
            </a:solidFill>
            <a:ln>
              <a:noFill/>
            </a:ln>
          </p:spPr>
          <p:txBody>
            <a:bodyPr wrap="square" lIns="68569" tIns="68569" rIns="68569" bIns="68569" anchor="ctr" anchorCtr="0">
              <a:noAutofit/>
            </a:bodyPr>
            <a:lstStyle/>
            <a:p>
              <a:endParaRPr sz="1050"/>
            </a:p>
          </p:txBody>
        </p:sp>
        <p:sp>
          <p:nvSpPr>
            <p:cNvPr id="143" name="Shape 143"/>
            <p:cNvSpPr txBox="1"/>
            <p:nvPr/>
          </p:nvSpPr>
          <p:spPr>
            <a:xfrm>
              <a:off x="1217804" y="2807053"/>
              <a:ext cx="211500" cy="262125"/>
            </a:xfrm>
            <a:prstGeom prst="rect">
              <a:avLst/>
            </a:prstGeom>
            <a:noFill/>
            <a:ln>
              <a:noFill/>
            </a:ln>
          </p:spPr>
          <p:txBody>
            <a:bodyPr wrap="square" lIns="68569" tIns="68569" rIns="68569" bIns="68569" anchor="t" anchorCtr="0">
              <a:noAutofit/>
            </a:bodyPr>
            <a:lstStyle/>
            <a:p>
              <a:pPr algn="ctr"/>
              <a:r>
                <a:rPr lang="en-GB" b="1" dirty="0">
                  <a:solidFill>
                    <a:srgbClr val="FFFFFF"/>
                  </a:solidFill>
                </a:rPr>
                <a:t>3</a:t>
              </a:r>
            </a:p>
          </p:txBody>
        </p:sp>
      </p:grpSp>
      <p:sp>
        <p:nvSpPr>
          <p:cNvPr id="144" name="Shape 144"/>
          <p:cNvSpPr txBox="1">
            <a:spLocks noGrp="1"/>
          </p:cNvSpPr>
          <p:nvPr>
            <p:ph type="body" idx="1"/>
          </p:nvPr>
        </p:nvSpPr>
        <p:spPr>
          <a:xfrm>
            <a:off x="101606" y="-8677"/>
            <a:ext cx="7004157" cy="804375"/>
          </a:xfrm>
          <a:prstGeom prst="rect">
            <a:avLst/>
          </a:prstGeom>
          <a:noFill/>
          <a:ln>
            <a:noFill/>
          </a:ln>
        </p:spPr>
        <p:txBody>
          <a:bodyPr wrap="square" lIns="68569" tIns="34275" rIns="68569" bIns="34275" anchor="t" anchorCtr="0">
            <a:noAutofit/>
          </a:bodyPr>
          <a:lstStyle/>
          <a:p>
            <a:pPr>
              <a:buClr>
                <a:schemeClr val="dk1"/>
              </a:buClr>
            </a:pPr>
            <a:r>
              <a:rPr lang="en-GB" sz="3200" dirty="0">
                <a:solidFill>
                  <a:srgbClr val="006DAE"/>
                </a:solidFill>
                <a:latin typeface="Georgia"/>
                <a:ea typeface="Georgia"/>
                <a:cs typeface="Georgia"/>
                <a:sym typeface="Georgia"/>
              </a:rPr>
              <a:t>eLearning Activities Browser (</a:t>
            </a:r>
            <a:r>
              <a:rPr lang="en-GB" sz="3200" dirty="0" err="1">
                <a:solidFill>
                  <a:srgbClr val="006DAE"/>
                </a:solidFill>
                <a:latin typeface="Georgia"/>
                <a:ea typeface="Georgia"/>
                <a:cs typeface="Georgia"/>
                <a:sym typeface="Georgia"/>
              </a:rPr>
              <a:t>eLAB</a:t>
            </a:r>
            <a:r>
              <a:rPr lang="en-GB" sz="3200" dirty="0">
                <a:solidFill>
                  <a:srgbClr val="006DAE"/>
                </a:solidFill>
                <a:latin typeface="Georgia"/>
                <a:ea typeface="Georgia"/>
                <a:cs typeface="Georgia"/>
                <a:sym typeface="Georgia"/>
              </a:rPr>
              <a:t>)</a:t>
            </a:r>
          </a:p>
          <a:p>
            <a:pPr indent="342900">
              <a:buClr>
                <a:schemeClr val="dk1"/>
              </a:buClr>
            </a:pPr>
            <a:r>
              <a:rPr lang="en-GB" sz="3200" dirty="0">
                <a:solidFill>
                  <a:srgbClr val="006DAE"/>
                </a:solidFill>
                <a:latin typeface="Georgia"/>
                <a:ea typeface="Georgia"/>
                <a:cs typeface="Georgia"/>
                <a:sym typeface="Georgia"/>
              </a:rPr>
              <a:t>- </a:t>
            </a:r>
            <a:r>
              <a:rPr lang="en-GB" sz="3200" i="1" dirty="0">
                <a:solidFill>
                  <a:srgbClr val="006DAE"/>
                </a:solidFill>
                <a:latin typeface="Georgia"/>
                <a:ea typeface="Georgia"/>
                <a:cs typeface="Georgia"/>
                <a:sym typeface="Georgia"/>
              </a:rPr>
              <a:t>a new tool for educational design</a:t>
            </a:r>
          </a:p>
        </p:txBody>
      </p:sp>
      <p:grpSp>
        <p:nvGrpSpPr>
          <p:cNvPr id="5" name="Group 4"/>
          <p:cNvGrpSpPr/>
          <p:nvPr/>
        </p:nvGrpSpPr>
        <p:grpSpPr>
          <a:xfrm>
            <a:off x="7040128" y="1394496"/>
            <a:ext cx="1995025" cy="2153265"/>
            <a:chOff x="7040128" y="1394496"/>
            <a:chExt cx="1995025" cy="2153265"/>
          </a:xfrm>
        </p:grpSpPr>
        <p:sp>
          <p:nvSpPr>
            <p:cNvPr id="127" name="Shape 127"/>
            <p:cNvSpPr/>
            <p:nvPr/>
          </p:nvSpPr>
          <p:spPr>
            <a:xfrm>
              <a:off x="7125009" y="1529440"/>
              <a:ext cx="1910144" cy="2018321"/>
            </a:xfrm>
            <a:prstGeom prst="rect">
              <a:avLst/>
            </a:prstGeom>
            <a:solidFill>
              <a:srgbClr val="C4EFFF"/>
            </a:solidFill>
            <a:ln>
              <a:noFill/>
            </a:ln>
          </p:spPr>
          <p:txBody>
            <a:bodyPr wrap="square" lIns="68569" tIns="68569" rIns="68569" bIns="68569" anchor="ctr" anchorCtr="0">
              <a:noAutofit/>
            </a:bodyPr>
            <a:lstStyle/>
            <a:p>
              <a:endParaRPr sz="1050"/>
            </a:p>
          </p:txBody>
        </p:sp>
        <p:pic>
          <p:nvPicPr>
            <p:cNvPr id="137" name="Shape 137"/>
            <p:cNvPicPr preferRelativeResize="0"/>
            <p:nvPr/>
          </p:nvPicPr>
          <p:blipFill>
            <a:blip r:embed="rId6">
              <a:alphaModFix/>
            </a:blip>
            <a:stretch>
              <a:fillRect/>
            </a:stretch>
          </p:blipFill>
          <p:spPr>
            <a:xfrm>
              <a:off x="7219362" y="1619636"/>
              <a:ext cx="1717487" cy="1574766"/>
            </a:xfrm>
            <a:prstGeom prst="rect">
              <a:avLst/>
            </a:prstGeom>
            <a:noFill/>
            <a:ln>
              <a:noFill/>
            </a:ln>
          </p:spPr>
        </p:pic>
        <p:sp>
          <p:nvSpPr>
            <p:cNvPr id="138" name="Shape 138"/>
            <p:cNvSpPr/>
            <p:nvPr/>
          </p:nvSpPr>
          <p:spPr>
            <a:xfrm>
              <a:off x="7219362" y="3196181"/>
              <a:ext cx="1717487" cy="293966"/>
            </a:xfrm>
            <a:prstGeom prst="rect">
              <a:avLst/>
            </a:prstGeom>
            <a:noFill/>
            <a:ln>
              <a:noFill/>
            </a:ln>
          </p:spPr>
          <p:txBody>
            <a:bodyPr wrap="square" lIns="68569" tIns="68569" rIns="68569" bIns="68569" anchor="t" anchorCtr="0">
              <a:noAutofit/>
            </a:bodyPr>
            <a:lstStyle/>
            <a:p>
              <a:pPr algn="ctr"/>
              <a:r>
                <a:rPr lang="en-GB" sz="1000" b="1">
                  <a:solidFill>
                    <a:srgbClr val="006DAE"/>
                  </a:solidFill>
                </a:rPr>
                <a:t>Interactive Bloom’s model</a:t>
              </a:r>
            </a:p>
          </p:txBody>
        </p:sp>
        <p:sp>
          <p:nvSpPr>
            <p:cNvPr id="145" name="Shape 145"/>
            <p:cNvSpPr>
              <a:spLocks noChangeAspect="1"/>
            </p:cNvSpPr>
            <p:nvPr/>
          </p:nvSpPr>
          <p:spPr>
            <a:xfrm rot="5400000">
              <a:off x="7040128" y="1435427"/>
              <a:ext cx="468000" cy="468000"/>
            </a:xfrm>
            <a:prstGeom prst="rtTriangle">
              <a:avLst/>
            </a:prstGeom>
            <a:solidFill>
              <a:srgbClr val="006DAE"/>
            </a:solidFill>
            <a:ln>
              <a:noFill/>
            </a:ln>
          </p:spPr>
          <p:txBody>
            <a:bodyPr wrap="square" lIns="68569" tIns="68569" rIns="68569" bIns="68569" anchor="ctr" anchorCtr="0">
              <a:noAutofit/>
            </a:bodyPr>
            <a:lstStyle/>
            <a:p>
              <a:endParaRPr sz="1050"/>
            </a:p>
          </p:txBody>
        </p:sp>
        <p:sp>
          <p:nvSpPr>
            <p:cNvPr id="146" name="Shape 146"/>
            <p:cNvSpPr txBox="1"/>
            <p:nvPr/>
          </p:nvSpPr>
          <p:spPr>
            <a:xfrm>
              <a:off x="7055936" y="1394496"/>
              <a:ext cx="237192" cy="293967"/>
            </a:xfrm>
            <a:prstGeom prst="rect">
              <a:avLst/>
            </a:prstGeom>
            <a:noFill/>
            <a:ln>
              <a:noFill/>
            </a:ln>
          </p:spPr>
          <p:txBody>
            <a:bodyPr wrap="square" lIns="68569" tIns="68569" rIns="68569" bIns="68569" anchor="t" anchorCtr="0">
              <a:noAutofit/>
            </a:bodyPr>
            <a:lstStyle/>
            <a:p>
              <a:pPr algn="ctr">
                <a:buClr>
                  <a:schemeClr val="dk1"/>
                </a:buClr>
                <a:buSzPts val="1100"/>
              </a:pPr>
              <a:r>
                <a:rPr lang="en-GB" b="1" dirty="0">
                  <a:solidFill>
                    <a:srgbClr val="FFFFFF"/>
                  </a:solidFill>
                </a:rPr>
                <a:t>2</a:t>
              </a:r>
            </a:p>
          </p:txBody>
        </p:sp>
      </p:grpSp>
      <p:sp>
        <p:nvSpPr>
          <p:cNvPr id="147" name="Shape 147"/>
          <p:cNvSpPr/>
          <p:nvPr/>
        </p:nvSpPr>
        <p:spPr>
          <a:xfrm>
            <a:off x="4341225" y="3547761"/>
            <a:ext cx="2564640" cy="1485210"/>
          </a:xfrm>
          <a:prstGeom prst="rect">
            <a:avLst/>
          </a:prstGeom>
          <a:solidFill>
            <a:srgbClr val="C4EFFF"/>
          </a:solidFill>
          <a:ln>
            <a:noFill/>
          </a:ln>
        </p:spPr>
        <p:txBody>
          <a:bodyPr wrap="square" lIns="68569" tIns="68569" rIns="68569" bIns="68569" anchor="ctr" anchorCtr="0">
            <a:noAutofit/>
          </a:bodyPr>
          <a:lstStyle/>
          <a:p>
            <a:endParaRPr sz="1050"/>
          </a:p>
        </p:txBody>
      </p:sp>
      <p:grpSp>
        <p:nvGrpSpPr>
          <p:cNvPr id="4" name="Group 3"/>
          <p:cNvGrpSpPr/>
          <p:nvPr/>
        </p:nvGrpSpPr>
        <p:grpSpPr>
          <a:xfrm>
            <a:off x="4239375" y="3413601"/>
            <a:ext cx="2671133" cy="1529719"/>
            <a:chOff x="4239375" y="3413601"/>
            <a:chExt cx="2671133" cy="1529719"/>
          </a:xfrm>
        </p:grpSpPr>
        <p:sp>
          <p:nvSpPr>
            <p:cNvPr id="148" name="Shape 148"/>
            <p:cNvSpPr/>
            <p:nvPr/>
          </p:nvSpPr>
          <p:spPr>
            <a:xfrm>
              <a:off x="5860748" y="3647518"/>
              <a:ext cx="1049760" cy="1265672"/>
            </a:xfrm>
            <a:prstGeom prst="rect">
              <a:avLst/>
            </a:prstGeom>
            <a:noFill/>
            <a:ln>
              <a:noFill/>
            </a:ln>
          </p:spPr>
          <p:txBody>
            <a:bodyPr wrap="square" lIns="68569" tIns="68569" rIns="68569" bIns="68569" anchor="t" anchorCtr="0">
              <a:noAutofit/>
            </a:bodyPr>
            <a:lstStyle/>
            <a:p>
              <a:r>
                <a:rPr lang="en-GB" sz="1000" b="1" dirty="0">
                  <a:solidFill>
                    <a:srgbClr val="006DAE"/>
                  </a:solidFill>
                </a:rPr>
                <a:t>Learning object detail view with </a:t>
              </a:r>
              <a:r>
                <a:rPr lang="en-GB" sz="1000" b="1" dirty="0" smtClean="0">
                  <a:solidFill>
                    <a:srgbClr val="006DAE"/>
                  </a:solidFill>
                </a:rPr>
                <a:t>preview, instructions, and extensive metadata tags</a:t>
              </a:r>
              <a:endParaRPr lang="en-GB" sz="1000" b="1" dirty="0">
                <a:solidFill>
                  <a:srgbClr val="006DAE"/>
                </a:solidFill>
              </a:endParaRPr>
            </a:p>
          </p:txBody>
        </p:sp>
        <p:pic>
          <p:nvPicPr>
            <p:cNvPr id="149" name="Shape 149"/>
            <p:cNvPicPr preferRelativeResize="0"/>
            <p:nvPr/>
          </p:nvPicPr>
          <p:blipFill>
            <a:blip r:embed="rId7">
              <a:alphaModFix/>
            </a:blip>
            <a:stretch>
              <a:fillRect/>
            </a:stretch>
          </p:blipFill>
          <p:spPr>
            <a:xfrm>
              <a:off x="4429531" y="3647518"/>
              <a:ext cx="1426575" cy="1295802"/>
            </a:xfrm>
            <a:prstGeom prst="rect">
              <a:avLst/>
            </a:prstGeom>
            <a:noFill/>
            <a:ln>
              <a:noFill/>
            </a:ln>
          </p:spPr>
        </p:pic>
        <p:sp>
          <p:nvSpPr>
            <p:cNvPr id="150" name="Shape 150"/>
            <p:cNvSpPr>
              <a:spLocks noChangeAspect="1"/>
            </p:cNvSpPr>
            <p:nvPr/>
          </p:nvSpPr>
          <p:spPr>
            <a:xfrm rot="5400000">
              <a:off x="4239375" y="3454532"/>
              <a:ext cx="468000" cy="468000"/>
            </a:xfrm>
            <a:prstGeom prst="rtTriangle">
              <a:avLst/>
            </a:prstGeom>
            <a:solidFill>
              <a:srgbClr val="006DAE"/>
            </a:solidFill>
            <a:ln>
              <a:noFill/>
            </a:ln>
          </p:spPr>
          <p:txBody>
            <a:bodyPr wrap="square" lIns="68569" tIns="68569" rIns="68569" bIns="68569" anchor="ctr" anchorCtr="0">
              <a:noAutofit/>
            </a:bodyPr>
            <a:lstStyle/>
            <a:p>
              <a:endParaRPr sz="1050"/>
            </a:p>
          </p:txBody>
        </p:sp>
        <p:sp>
          <p:nvSpPr>
            <p:cNvPr id="151" name="Shape 151"/>
            <p:cNvSpPr txBox="1"/>
            <p:nvPr/>
          </p:nvSpPr>
          <p:spPr>
            <a:xfrm>
              <a:off x="4276731" y="3413601"/>
              <a:ext cx="211500" cy="284273"/>
            </a:xfrm>
            <a:prstGeom prst="rect">
              <a:avLst/>
            </a:prstGeom>
            <a:noFill/>
            <a:ln>
              <a:noFill/>
            </a:ln>
          </p:spPr>
          <p:txBody>
            <a:bodyPr wrap="square" lIns="68569" tIns="68569" rIns="68569" bIns="68569" anchor="t" anchorCtr="0">
              <a:noAutofit/>
            </a:bodyPr>
            <a:lstStyle/>
            <a:p>
              <a:pPr algn="ctr">
                <a:buClr>
                  <a:schemeClr val="dk1"/>
                </a:buClr>
                <a:buSzPts val="1100"/>
              </a:pPr>
              <a:r>
                <a:rPr lang="en-GB" b="1" dirty="0">
                  <a:solidFill>
                    <a:srgbClr val="FFFFFF"/>
                  </a:solidFill>
                </a:rPr>
                <a:t>4</a:t>
              </a:r>
            </a:p>
          </p:txBody>
        </p:sp>
      </p:grpSp>
      <p:grpSp>
        <p:nvGrpSpPr>
          <p:cNvPr id="2" name="Group 1"/>
          <p:cNvGrpSpPr/>
          <p:nvPr/>
        </p:nvGrpSpPr>
        <p:grpSpPr>
          <a:xfrm>
            <a:off x="4147459" y="1113094"/>
            <a:ext cx="2788527" cy="2294219"/>
            <a:chOff x="4245337" y="933158"/>
            <a:chExt cx="2788527" cy="2294219"/>
          </a:xfrm>
        </p:grpSpPr>
        <p:sp>
          <p:nvSpPr>
            <p:cNvPr id="128" name="Shape 128"/>
            <p:cNvSpPr/>
            <p:nvPr/>
          </p:nvSpPr>
          <p:spPr>
            <a:xfrm>
              <a:off x="4337253" y="1059944"/>
              <a:ext cx="2696611" cy="2167433"/>
            </a:xfrm>
            <a:prstGeom prst="rect">
              <a:avLst/>
            </a:prstGeom>
            <a:solidFill>
              <a:srgbClr val="C4EFFF"/>
            </a:solidFill>
            <a:ln>
              <a:noFill/>
            </a:ln>
          </p:spPr>
          <p:txBody>
            <a:bodyPr wrap="square" lIns="68569" tIns="68569" rIns="68569" bIns="68569" anchor="ctr" anchorCtr="0">
              <a:noAutofit/>
            </a:bodyPr>
            <a:lstStyle/>
            <a:p>
              <a:endParaRPr sz="1050"/>
            </a:p>
          </p:txBody>
        </p:sp>
        <p:sp>
          <p:nvSpPr>
            <p:cNvPr id="131" name="Shape 131"/>
            <p:cNvSpPr/>
            <p:nvPr/>
          </p:nvSpPr>
          <p:spPr>
            <a:xfrm>
              <a:off x="4432945" y="2788753"/>
              <a:ext cx="2510948" cy="356625"/>
            </a:xfrm>
            <a:prstGeom prst="rect">
              <a:avLst/>
            </a:prstGeom>
            <a:noFill/>
            <a:ln>
              <a:noFill/>
            </a:ln>
          </p:spPr>
          <p:txBody>
            <a:bodyPr wrap="square" lIns="68569" tIns="68569" rIns="68569" bIns="68569" anchor="t" anchorCtr="0">
              <a:noAutofit/>
            </a:bodyPr>
            <a:lstStyle/>
            <a:p>
              <a:r>
                <a:rPr lang="en-GB" sz="1000" b="1" dirty="0">
                  <a:solidFill>
                    <a:srgbClr val="006DAE"/>
                  </a:solidFill>
                </a:rPr>
                <a:t>Access through different frameworks, verbs, and technologies</a:t>
              </a:r>
            </a:p>
          </p:txBody>
        </p:sp>
        <p:pic>
          <p:nvPicPr>
            <p:cNvPr id="132" name="Shape 132"/>
            <p:cNvPicPr preferRelativeResize="0"/>
            <p:nvPr/>
          </p:nvPicPr>
          <p:blipFill>
            <a:blip r:embed="rId8">
              <a:alphaModFix/>
            </a:blip>
            <a:stretch>
              <a:fillRect/>
            </a:stretch>
          </p:blipFill>
          <p:spPr>
            <a:xfrm>
              <a:off x="4432944" y="1151313"/>
              <a:ext cx="2510948" cy="1635964"/>
            </a:xfrm>
            <a:prstGeom prst="rect">
              <a:avLst/>
            </a:prstGeom>
            <a:noFill/>
            <a:ln>
              <a:noFill/>
            </a:ln>
          </p:spPr>
        </p:pic>
        <p:sp>
          <p:nvSpPr>
            <p:cNvPr id="140" name="Shape 140"/>
            <p:cNvSpPr>
              <a:spLocks noChangeAspect="1"/>
            </p:cNvSpPr>
            <p:nvPr/>
          </p:nvSpPr>
          <p:spPr>
            <a:xfrm rot="5400000">
              <a:off x="4245337" y="961296"/>
              <a:ext cx="468000" cy="468000"/>
            </a:xfrm>
            <a:prstGeom prst="rtTriangle">
              <a:avLst/>
            </a:prstGeom>
            <a:solidFill>
              <a:srgbClr val="006DAE"/>
            </a:solidFill>
            <a:ln>
              <a:noFill/>
            </a:ln>
          </p:spPr>
          <p:txBody>
            <a:bodyPr wrap="square" lIns="68569" tIns="68569" rIns="68569" bIns="68569" anchor="ctr" anchorCtr="0">
              <a:noAutofit/>
            </a:bodyPr>
            <a:lstStyle/>
            <a:p>
              <a:endParaRPr sz="1050"/>
            </a:p>
          </p:txBody>
        </p:sp>
        <p:sp>
          <p:nvSpPr>
            <p:cNvPr id="141" name="Shape 141"/>
            <p:cNvSpPr txBox="1"/>
            <p:nvPr/>
          </p:nvSpPr>
          <p:spPr>
            <a:xfrm>
              <a:off x="4271543" y="933158"/>
              <a:ext cx="211500" cy="262125"/>
            </a:xfrm>
            <a:prstGeom prst="rect">
              <a:avLst/>
            </a:prstGeom>
            <a:noFill/>
            <a:ln>
              <a:noFill/>
            </a:ln>
          </p:spPr>
          <p:txBody>
            <a:bodyPr wrap="square" lIns="68569" tIns="68569" rIns="68569" bIns="68569" anchor="t" anchorCtr="0">
              <a:noAutofit/>
            </a:bodyPr>
            <a:lstStyle/>
            <a:p>
              <a:pPr algn="ctr">
                <a:buClr>
                  <a:schemeClr val="dk1"/>
                </a:buClr>
                <a:buSzPts val="1100"/>
              </a:pPr>
              <a:r>
                <a:rPr lang="en-GB" b="1" dirty="0">
                  <a:solidFill>
                    <a:srgbClr val="FFFFFF"/>
                  </a:solidFill>
                </a:rPr>
                <a:t>1</a:t>
              </a:r>
            </a:p>
          </p:txBody>
        </p:sp>
        <p:pic>
          <p:nvPicPr>
            <p:cNvPr id="152" name="Shape 152"/>
            <p:cNvPicPr preferRelativeResize="0"/>
            <p:nvPr/>
          </p:nvPicPr>
          <p:blipFill>
            <a:blip r:embed="rId9">
              <a:alphaModFix/>
            </a:blip>
            <a:stretch>
              <a:fillRect/>
            </a:stretch>
          </p:blipFill>
          <p:spPr>
            <a:xfrm>
              <a:off x="4432944" y="2417666"/>
              <a:ext cx="313969" cy="366349"/>
            </a:xfrm>
            <a:prstGeom prst="rect">
              <a:avLst/>
            </a:prstGeom>
            <a:noFill/>
            <a:ln>
              <a:noFill/>
            </a:ln>
          </p:spPr>
        </p:pic>
      </p:grpSp>
      <p:sp>
        <p:nvSpPr>
          <p:cNvPr id="153" name="Shape 153"/>
          <p:cNvSpPr txBox="1"/>
          <p:nvPr/>
        </p:nvSpPr>
        <p:spPr>
          <a:xfrm>
            <a:off x="8007261" y="772419"/>
            <a:ext cx="1030275" cy="262125"/>
          </a:xfrm>
          <a:prstGeom prst="rect">
            <a:avLst/>
          </a:prstGeom>
          <a:noFill/>
          <a:ln>
            <a:noFill/>
          </a:ln>
        </p:spPr>
        <p:txBody>
          <a:bodyPr wrap="square" lIns="68569" tIns="68569" rIns="68569" bIns="68569" anchor="t" anchorCtr="0">
            <a:noAutofit/>
          </a:bodyPr>
          <a:lstStyle/>
          <a:p>
            <a:pPr algn="ctr"/>
            <a:r>
              <a:rPr lang="en-GB" sz="750" b="1" dirty="0" err="1">
                <a:latin typeface="Georgia"/>
                <a:ea typeface="Georgia"/>
                <a:cs typeface="Georgia"/>
                <a:sym typeface="Georgia"/>
              </a:rPr>
              <a:t>monash.edu</a:t>
            </a:r>
            <a:r>
              <a:rPr lang="en-GB" sz="750" b="1" dirty="0">
                <a:latin typeface="Georgia"/>
                <a:ea typeface="Georgia"/>
                <a:cs typeface="Georgia"/>
                <a:sym typeface="Georgia"/>
              </a:rPr>
              <a:t>/</a:t>
            </a:r>
            <a:r>
              <a:rPr lang="en-GB" sz="750" b="1" dirty="0" err="1">
                <a:latin typeface="Georgia"/>
                <a:ea typeface="Georgia"/>
                <a:cs typeface="Georgia"/>
                <a:sym typeface="Georgia"/>
              </a:rPr>
              <a:t>elab</a:t>
            </a:r>
            <a:endParaRPr lang="en-GB" sz="750" b="1" dirty="0">
              <a:latin typeface="Georgia"/>
              <a:ea typeface="Georgia"/>
              <a:cs typeface="Georgia"/>
              <a:sym typeface="Georgia"/>
            </a:endParaRPr>
          </a:p>
        </p:txBody>
      </p:sp>
    </p:spTree>
  </p:cSld>
  <p:clrMapOvr>
    <a:masterClrMapping/>
  </p:clrMapOvr>
  <mc:AlternateContent xmlns:mc="http://schemas.openxmlformats.org/markup-compatibility/2006">
    <mc:Choice xmlns:p14="http://schemas.microsoft.com/office/powerpoint/2010/main" Requires="p14">
      <p:transition spd="slow" p14:dur="23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Custom Desig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ection break 1">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134</Words>
  <Application>Microsoft Macintosh PowerPoint</Application>
  <PresentationFormat>On-screen Show (16:9)</PresentationFormat>
  <Paragraphs>15</Paragraphs>
  <Slides>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Arial Narrow</vt:lpstr>
      <vt:lpstr>Calibri</vt:lpstr>
      <vt:lpstr>Georgia</vt:lpstr>
      <vt:lpstr>Arial</vt:lpstr>
      <vt:lpstr>Custom Design</vt:lpstr>
      <vt:lpstr>Section break 1</vt:lpstr>
      <vt:lpstr>PowerPoint Presentation</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Amy Han</cp:lastModifiedBy>
  <cp:revision>17</cp:revision>
  <dcterms:modified xsi:type="dcterms:W3CDTF">2017-12-04T01:42:58Z</dcterms:modified>
</cp:coreProperties>
</file>