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2" r:id="rId1"/>
  </p:sldMasterIdLst>
  <p:notesMasterIdLst>
    <p:notesMasterId r:id="rId10"/>
  </p:notesMasterIdLst>
  <p:sldIdLst>
    <p:sldId id="256" r:id="rId2"/>
    <p:sldId id="258" r:id="rId3"/>
    <p:sldId id="261" r:id="rId4"/>
    <p:sldId id="257" r:id="rId5"/>
    <p:sldId id="259" r:id="rId6"/>
    <p:sldId id="262" r:id="rId7"/>
    <p:sldId id="260" r:id="rId8"/>
    <p:sldId id="269" r:id="rId9"/>
  </p:sldIdLst>
  <p:sldSz cx="12192000" cy="6858000"/>
  <p:notesSz cx="6735763" cy="9866313"/>
  <p:embeddedFontLst>
    <p:embeddedFont>
      <p:font typeface="Arial Narrow" panose="020B0606020202030204" pitchFamily="34" charset="0"/>
      <p:regular r:id="rId11"/>
      <p:bold r:id="rId12"/>
      <p:italic r:id="rId13"/>
      <p:boldItalic r:id="rId14"/>
    </p:embeddedFont>
    <p:embeddedFont>
      <p:font typeface="Calibri" panose="020F0502020204030204" pitchFamily="34" charset="0"/>
      <p:regular r:id="rId15"/>
      <p:bold r:id="rId16"/>
      <p:italic r:id="rId17"/>
      <p:boldItalic r:id="rId18"/>
    </p:embeddedFont>
    <p:embeddedFont>
      <p:font typeface="Epilogue" panose="020B0604020202020204" charset="0"/>
      <p:regular r:id="rId19"/>
    </p:embeddedFont>
    <p:embeddedFont>
      <p:font typeface="Fraunces Medium" panose="020B0604020202020204" charset="0"/>
      <p:regular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861">
          <p15:clr>
            <a:srgbClr val="A4A3A4"/>
          </p15:clr>
        </p15:guide>
        <p15:guide id="2" pos="7446">
          <p15:clr>
            <a:srgbClr val="A4A3A4"/>
          </p15:clr>
        </p15:guide>
      </p15:sldGuideLst>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86" autoAdjust="0"/>
    <p:restoredTop sz="60921" autoAdjust="0"/>
  </p:normalViewPr>
  <p:slideViewPr>
    <p:cSldViewPr snapToGrid="0">
      <p:cViewPr varScale="1">
        <p:scale>
          <a:sx n="69" d="100"/>
          <a:sy n="69" d="100"/>
        </p:scale>
        <p:origin x="2004" y="66"/>
      </p:cViewPr>
      <p:guideLst>
        <p:guide orient="horz" pos="3861"/>
        <p:guide pos="7446"/>
      </p:guideLst>
    </p:cSldViewPr>
  </p:slideViewPr>
  <p:notesTextViewPr>
    <p:cViewPr>
      <p:scale>
        <a:sx n="3" d="2"/>
        <a:sy n="3" d="2"/>
      </p:scale>
      <p:origin x="0" y="0"/>
    </p:cViewPr>
  </p:notesTextViewPr>
  <p:notesViewPr>
    <p:cSldViewPr snapToGrid="0">
      <p:cViewPr varScale="1">
        <p:scale>
          <a:sx n="100" d="100"/>
          <a:sy n="100" d="100"/>
        </p:scale>
        <p:origin x="0" y="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heme" Target="theme/theme1.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18831" cy="495029"/>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15373" y="0"/>
            <a:ext cx="2918831" cy="495029"/>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3577" y="4748163"/>
            <a:ext cx="5388610" cy="3884861"/>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371286"/>
            <a:ext cx="2918831" cy="49502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15373" y="9371286"/>
            <a:ext cx="2918831" cy="495028"/>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A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playlist?list=PLw5U_dVzZWnW2do_q5FbHRhzyorE4ohh8"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youtu.be/DJs6iW4HwfE?si=DsJ4ELfjRnLIowkf"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licit.org/"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mirrorthink.ai/" TargetMode="External"/><Relationship Id="rId4" Type="http://schemas.openxmlformats.org/officeDocument/2006/relationships/hyperlink" Target="https://typeset.io/"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esearchrabbit.ai/"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www.elsevier.com/en-au/products/scopus/scopus-ai" TargetMode="External"/><Relationship Id="rId5" Type="http://schemas.openxmlformats.org/officeDocument/2006/relationships/hyperlink" Target="https://copilot.microsoft.com/" TargetMode="External"/><Relationship Id="rId4" Type="http://schemas.openxmlformats.org/officeDocument/2006/relationships/hyperlink" Target="https://www.perplexity.ai/"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notes"/>
          <p:cNvSpPr>
            <a:spLocks noGrp="1" noRot="1" noChangeAspect="1"/>
          </p:cNvSpPr>
          <p:nvPr>
            <p:ph type="sldImg" idx="2"/>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p1:notes"/>
          <p:cNvSpPr txBox="1">
            <a:spLocks noGrp="1"/>
          </p:cNvSpPr>
          <p:nvPr>
            <p:ph type="body" idx="1"/>
          </p:nvPr>
        </p:nvSpPr>
        <p:spPr>
          <a:xfrm>
            <a:off x="673577" y="4748163"/>
            <a:ext cx="5388610" cy="3884861"/>
          </a:xfrm>
          <a:prstGeom prst="rect">
            <a:avLst/>
          </a:prstGeom>
          <a:noFill/>
          <a:ln>
            <a:noFill/>
          </a:ln>
        </p:spPr>
        <p:txBody>
          <a:bodyPr spcFirstLastPara="1" wrap="square" lIns="91425" tIns="45700" rIns="91425" bIns="45700" anchor="t" anchorCtr="0">
            <a:noAutofit/>
          </a:bodyPr>
          <a:lstStyle/>
          <a:p>
            <a:r>
              <a:rPr lang="en-AU" sz="1200" b="0" i="0" u="none" strike="noStrike" cap="none" dirty="0">
                <a:solidFill>
                  <a:schemeClr val="dk1"/>
                </a:solidFill>
                <a:effectLst/>
                <a:latin typeface="Calibri"/>
                <a:ea typeface="Calibri"/>
                <a:cs typeface="Calibri"/>
                <a:sym typeface="Calibri"/>
              </a:rPr>
              <a:t>Some of you may have seen my presentation </a:t>
            </a:r>
            <a:r>
              <a:rPr lang="en-AU" sz="1200" b="0" i="1" u="none" strike="noStrike" cap="none" dirty="0">
                <a:solidFill>
                  <a:schemeClr val="dk1"/>
                </a:solidFill>
                <a:effectLst/>
                <a:latin typeface="Calibri"/>
                <a:ea typeface="Calibri"/>
                <a:cs typeface="Calibri"/>
                <a:sym typeface="Calibri"/>
              </a:rPr>
              <a:t>Academics and AI: Calming the Farm</a:t>
            </a:r>
            <a:r>
              <a:rPr lang="en-AU" sz="1200" b="0" i="0" u="none" strike="noStrike" cap="none" baseline="30000" dirty="0">
                <a:solidFill>
                  <a:schemeClr val="dk1"/>
                </a:solidFill>
                <a:effectLst/>
                <a:latin typeface="Calibri"/>
                <a:ea typeface="Calibri"/>
                <a:cs typeface="Calibri"/>
                <a:sym typeface="Calibri"/>
              </a:rPr>
              <a:t>1</a:t>
            </a:r>
            <a:r>
              <a:rPr lang="en-AU" sz="1200" b="0" i="0" u="none" strike="noStrike" cap="none" dirty="0">
                <a:solidFill>
                  <a:schemeClr val="dk1"/>
                </a:solidFill>
                <a:effectLst/>
                <a:latin typeface="Calibri"/>
                <a:ea typeface="Calibri"/>
                <a:cs typeface="Calibri"/>
                <a:sym typeface="Calibri"/>
              </a:rPr>
              <a:t> at the HLA Conference in August. (I’ve included references in this presentation that will link you to everything I discuss.) I spoke of meeting a student in April who needed to complete a rapid systematic literature review and use generative AI (Artificial Intelligence) for the ‘scoping of the topic’.</a:t>
            </a:r>
          </a:p>
          <a:p>
            <a:r>
              <a:rPr lang="en-AU" sz="1200" b="0" i="0" u="none" strike="noStrike" cap="none" dirty="0">
                <a:solidFill>
                  <a:schemeClr val="dk1"/>
                </a:solidFill>
                <a:effectLst/>
                <a:latin typeface="Calibri"/>
                <a:ea typeface="Calibri"/>
                <a:cs typeface="Calibri"/>
                <a:sym typeface="Calibri"/>
              </a:rPr>
              <a:t>I planned to work with academic teaching staff and put together some guidance for them to create assessment tasks that practically embrace AI so that it's feasible for students to understand how:</a:t>
            </a:r>
          </a:p>
          <a:p>
            <a:r>
              <a:rPr lang="en-AU" sz="1200" b="0" i="0" u="none" strike="noStrike" cap="none" dirty="0">
                <a:solidFill>
                  <a:schemeClr val="dk1"/>
                </a:solidFill>
                <a:effectLst/>
                <a:latin typeface="Calibri"/>
                <a:ea typeface="Calibri"/>
                <a:cs typeface="Calibri"/>
                <a:sym typeface="Calibri"/>
              </a:rPr>
              <a:t>1. To produce systematic types of reviews in short timeframes, and</a:t>
            </a:r>
          </a:p>
          <a:p>
            <a:r>
              <a:rPr lang="en-AU" sz="1200" b="0" i="0" u="none" strike="noStrike" cap="none" dirty="0">
                <a:solidFill>
                  <a:schemeClr val="dk1"/>
                </a:solidFill>
                <a:effectLst/>
                <a:latin typeface="Calibri"/>
                <a:ea typeface="Calibri"/>
                <a:cs typeface="Calibri"/>
                <a:sym typeface="Calibri"/>
              </a:rPr>
              <a:t>2. To use suitable AI tools when doing reviews for the first time</a:t>
            </a:r>
          </a:p>
          <a:p>
            <a:r>
              <a:rPr lang="en-AU" sz="1200" b="0" i="0" u="none" strike="noStrike" cap="none" dirty="0">
                <a:solidFill>
                  <a:schemeClr val="dk1"/>
                </a:solidFill>
                <a:effectLst/>
                <a:latin typeface="Calibri"/>
                <a:ea typeface="Calibri"/>
                <a:cs typeface="Calibri"/>
                <a:sym typeface="Calibri"/>
              </a:rPr>
              <a:t>I did end up producing a table of AI tools and how they might fit in with the review process, but I am now working on a new version of that table because I have changed my mind about the appropriateness of some of these tools, and their use by students for doing assessments.</a:t>
            </a:r>
          </a:p>
        </p:txBody>
      </p:sp>
      <p:sp>
        <p:nvSpPr>
          <p:cNvPr id="119" name="Google Shape;119;p1:notes"/>
          <p:cNvSpPr txBox="1">
            <a:spLocks noGrp="1"/>
          </p:cNvSpPr>
          <p:nvPr>
            <p:ph type="sldNum" idx="12"/>
          </p:nvPr>
        </p:nvSpPr>
        <p:spPr>
          <a:xfrm>
            <a:off x="3815373" y="9371286"/>
            <a:ext cx="2918831" cy="495028"/>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AU"/>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3:notes"/>
          <p:cNvSpPr txBox="1">
            <a:spLocks noGrp="1"/>
          </p:cNvSpPr>
          <p:nvPr>
            <p:ph type="body" idx="1"/>
          </p:nvPr>
        </p:nvSpPr>
        <p:spPr>
          <a:xfrm>
            <a:off x="673577" y="4748163"/>
            <a:ext cx="5388610" cy="3884861"/>
          </a:xfrm>
          <a:prstGeom prst="rect">
            <a:avLst/>
          </a:prstGeom>
        </p:spPr>
        <p:txBody>
          <a:bodyPr spcFirstLastPara="1" wrap="square" lIns="91425" tIns="45700" rIns="91425" bIns="45700" anchor="t" anchorCtr="0">
            <a:noAutofit/>
          </a:bodyPr>
          <a:lstStyle/>
          <a:p>
            <a:r>
              <a:rPr lang="en-AU" sz="1200" b="0" i="0" u="none" strike="noStrike" cap="none" dirty="0">
                <a:solidFill>
                  <a:schemeClr val="dk1"/>
                </a:solidFill>
                <a:effectLst/>
                <a:latin typeface="Calibri"/>
                <a:ea typeface="Calibri"/>
                <a:cs typeface="Calibri"/>
                <a:sym typeface="Calibri"/>
              </a:rPr>
              <a:t>I did end up producing a table of AI tools and how they might fit in with the review process, but I am now working on a new version of that table because I have changed my mind about the appropriateness of some of these tools, and their use by students for doing assessments.</a:t>
            </a:r>
          </a:p>
          <a:p>
            <a:r>
              <a:rPr lang="en-AU" sz="1200" b="0" i="0" u="none" strike="noStrike" cap="none" dirty="0">
                <a:solidFill>
                  <a:schemeClr val="dk1"/>
                </a:solidFill>
                <a:effectLst/>
                <a:latin typeface="Calibri"/>
                <a:ea typeface="Calibri"/>
                <a:cs typeface="Calibri"/>
                <a:sym typeface="Calibri"/>
              </a:rPr>
              <a:t>But, going back in time even further, before I presented at the HLA conference in August, I was involved in planning for the RSC Day (or Research Support Community Day). There were a few presentations on AI, but Lorraine Rose’s presentation (now available from our </a:t>
            </a:r>
            <a:r>
              <a:rPr lang="en-AU" sz="1200" b="0" i="0" u="sng" strike="noStrike" cap="none" dirty="0">
                <a:solidFill>
                  <a:schemeClr val="dk1"/>
                </a:solidFill>
                <a:effectLst/>
                <a:latin typeface="Calibri"/>
                <a:ea typeface="Calibri"/>
                <a:cs typeface="Calibri"/>
                <a:sym typeface="Calibri"/>
                <a:hlinkClick r:id="rId3"/>
              </a:rPr>
              <a:t>RSC Day YouTube channel</a:t>
            </a:r>
            <a:r>
              <a:rPr lang="en-AU" sz="1200" b="0" i="0" u="none" strike="noStrike" cap="none" dirty="0">
                <a:solidFill>
                  <a:schemeClr val="dk1"/>
                </a:solidFill>
                <a:effectLst/>
                <a:latin typeface="Calibri"/>
                <a:ea typeface="Calibri"/>
                <a:cs typeface="Calibri"/>
                <a:sym typeface="Calibri"/>
              </a:rPr>
              <a:t>) stood out because Lorraine from Charles Sturt Uni was doing something very similar to what I was doing. I’ve since re-watched </a:t>
            </a:r>
            <a:r>
              <a:rPr lang="en-AU" sz="1200" b="0" i="0" u="sng" strike="noStrike" cap="none" dirty="0">
                <a:solidFill>
                  <a:schemeClr val="dk1"/>
                </a:solidFill>
                <a:effectLst/>
                <a:latin typeface="Calibri"/>
                <a:ea typeface="Calibri"/>
                <a:cs typeface="Calibri"/>
                <a:sym typeface="Calibri"/>
                <a:hlinkClick r:id="rId4"/>
              </a:rPr>
              <a:t>her presentation</a:t>
            </a:r>
            <a:r>
              <a:rPr lang="en-AU" sz="1200" b="0" i="0" u="none" strike="noStrike" cap="none" dirty="0">
                <a:solidFill>
                  <a:schemeClr val="dk1"/>
                </a:solidFill>
                <a:effectLst/>
                <a:latin typeface="Calibri"/>
                <a:ea typeface="Calibri"/>
                <a:cs typeface="Calibri"/>
                <a:sym typeface="Calibri"/>
              </a:rPr>
              <a:t> which explains how librarians can choose a few AI tools, experiment with them, and create a table as a quick and easy reference when talking with students and researchers. </a:t>
            </a:r>
          </a:p>
          <a:p>
            <a:r>
              <a:rPr lang="en-AU" sz="1200" b="0" i="0" u="none" strike="noStrike" cap="none" dirty="0">
                <a:solidFill>
                  <a:schemeClr val="dk1"/>
                </a:solidFill>
                <a:effectLst/>
                <a:latin typeface="Calibri"/>
                <a:ea typeface="Calibri"/>
                <a:cs typeface="Calibri"/>
                <a:sym typeface="Calibri"/>
              </a:rPr>
              <a:t>The other stand-out for me in Lorraine’s presentation was that she had identified a few published reviews where the authors had used some of the AI tools we have tested or heard of already. So that sent me down another rabbit hole. Rather than reading articles and watching webinars about the potential for AI tools to assist in systematic-type reviews, which is what I had been doing, I was now interested in articles where the authors had used AI tools. I wanted to critique how well the tools were used and decide ultimately if I would recommend any of these tools to my researchers or students at Monash based on the standard of these published reviews.</a:t>
            </a:r>
          </a:p>
          <a:p>
            <a:pPr marL="0" lvl="0" indent="0" algn="l" rtl="0">
              <a:spcBef>
                <a:spcPts val="0"/>
              </a:spcBef>
              <a:spcAft>
                <a:spcPts val="0"/>
              </a:spcAft>
              <a:buNone/>
            </a:pPr>
            <a:endParaRPr dirty="0"/>
          </a:p>
        </p:txBody>
      </p:sp>
      <p:sp>
        <p:nvSpPr>
          <p:cNvPr id="138" name="Google Shape;138;p3:notes"/>
          <p:cNvSpPr>
            <a:spLocks noGrp="1" noRot="1" noChangeAspect="1"/>
          </p:cNvSpPr>
          <p:nvPr>
            <p:ph type="sldImg" idx="2"/>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6:notes"/>
          <p:cNvSpPr txBox="1">
            <a:spLocks noGrp="1"/>
          </p:cNvSpPr>
          <p:nvPr>
            <p:ph type="body" idx="1"/>
          </p:nvPr>
        </p:nvSpPr>
        <p:spPr>
          <a:xfrm>
            <a:off x="673577" y="4748163"/>
            <a:ext cx="5388610" cy="3884861"/>
          </a:xfrm>
          <a:prstGeom prst="rect">
            <a:avLst/>
          </a:prstGeom>
        </p:spPr>
        <p:txBody>
          <a:bodyPr spcFirstLastPara="1" wrap="square" lIns="91425" tIns="45700" rIns="91425" bIns="45700" anchor="t" anchorCtr="0">
            <a:noAutofit/>
          </a:bodyPr>
          <a:lstStyle/>
          <a:p>
            <a:r>
              <a:rPr lang="en-AU" sz="1200" b="0" i="0" u="none" strike="noStrike" cap="none" dirty="0">
                <a:solidFill>
                  <a:schemeClr val="dk1"/>
                </a:solidFill>
                <a:effectLst/>
                <a:latin typeface="Calibri"/>
                <a:ea typeface="Calibri"/>
                <a:cs typeface="Calibri"/>
                <a:sym typeface="Calibri"/>
              </a:rPr>
              <a:t>The first review I looked at was one of Lorraine’s that she had included in her slides. I recommend you read this review by Williamson and Prybutok</a:t>
            </a:r>
            <a:r>
              <a:rPr lang="en-AU" sz="1200" b="0" i="0" u="none" strike="noStrike" cap="none" baseline="30000" dirty="0">
                <a:solidFill>
                  <a:schemeClr val="dk1"/>
                </a:solidFill>
                <a:effectLst/>
                <a:latin typeface="Calibri"/>
                <a:ea typeface="Calibri"/>
                <a:cs typeface="Calibri"/>
                <a:sym typeface="Calibri"/>
              </a:rPr>
              <a:t>2</a:t>
            </a:r>
            <a:r>
              <a:rPr lang="en-AU" sz="1200" b="0" i="0" u="none" strike="noStrike" cap="none" dirty="0">
                <a:solidFill>
                  <a:schemeClr val="dk1"/>
                </a:solidFill>
                <a:effectLst/>
                <a:latin typeface="Calibri"/>
                <a:ea typeface="Calibri"/>
                <a:cs typeface="Calibri"/>
                <a:sym typeface="Calibri"/>
              </a:rPr>
              <a:t> – it will make you shudder. I even contacted the authors to see if they could further elucidate their methodology. I didn’t get much clarification, but I did get a little spiel about how AI has advanced since they conducted their review…blah, blah, and some AI tool recommendations. But in essence, their study is completely not replicable. They used keyword searches in Elicit (</a:t>
            </a:r>
            <a:r>
              <a:rPr lang="en-AU" sz="1200" b="0" i="0" u="sng" strike="noStrike" cap="none" dirty="0">
                <a:solidFill>
                  <a:schemeClr val="dk1"/>
                </a:solidFill>
                <a:effectLst/>
                <a:latin typeface="Calibri"/>
                <a:ea typeface="Calibri"/>
                <a:cs typeface="Calibri"/>
                <a:sym typeface="Calibri"/>
                <a:hlinkClick r:id="rId3"/>
              </a:rPr>
              <a:t>https://elicit.org/</a:t>
            </a:r>
            <a:r>
              <a:rPr lang="en-AU" sz="1200" b="0" i="0" u="none" strike="noStrike" cap="none" dirty="0">
                <a:solidFill>
                  <a:schemeClr val="dk1"/>
                </a:solidFill>
                <a:effectLst/>
                <a:latin typeface="Calibri"/>
                <a:ea typeface="Calibri"/>
                <a:cs typeface="Calibri"/>
                <a:sym typeface="Calibri"/>
              </a:rPr>
              <a:t>), </a:t>
            </a:r>
            <a:r>
              <a:rPr lang="en-AU" sz="1200" b="0" i="0" u="none" strike="noStrike" cap="none" dirty="0" err="1">
                <a:solidFill>
                  <a:schemeClr val="dk1"/>
                </a:solidFill>
                <a:effectLst/>
                <a:latin typeface="Calibri"/>
                <a:ea typeface="Calibri"/>
                <a:cs typeface="Calibri"/>
                <a:sym typeface="Calibri"/>
              </a:rPr>
              <a:t>SciSpace</a:t>
            </a:r>
            <a:r>
              <a:rPr lang="en-AU" sz="1200" b="0" i="0" u="none" strike="noStrike" cap="none" dirty="0">
                <a:solidFill>
                  <a:schemeClr val="dk1"/>
                </a:solidFill>
                <a:effectLst/>
                <a:latin typeface="Calibri"/>
                <a:ea typeface="Calibri"/>
                <a:cs typeface="Calibri"/>
                <a:sym typeface="Calibri"/>
              </a:rPr>
              <a:t> (</a:t>
            </a:r>
            <a:r>
              <a:rPr lang="en-AU" sz="1200" b="0" i="0" u="sng" strike="noStrike" cap="none" dirty="0">
                <a:solidFill>
                  <a:schemeClr val="dk1"/>
                </a:solidFill>
                <a:effectLst/>
                <a:latin typeface="Calibri"/>
                <a:ea typeface="Calibri"/>
                <a:cs typeface="Calibri"/>
                <a:sym typeface="Calibri"/>
                <a:hlinkClick r:id="rId4"/>
              </a:rPr>
              <a:t>https://typeset.io/</a:t>
            </a:r>
            <a:r>
              <a:rPr lang="en-AU" sz="1200" b="0" i="0" u="none" strike="noStrike" cap="none" dirty="0">
                <a:solidFill>
                  <a:schemeClr val="dk1"/>
                </a:solidFill>
                <a:effectLst/>
                <a:latin typeface="Calibri"/>
                <a:ea typeface="Calibri"/>
                <a:cs typeface="Calibri"/>
                <a:sym typeface="Calibri"/>
              </a:rPr>
              <a:t>), and something called </a:t>
            </a:r>
            <a:r>
              <a:rPr lang="en-AU" sz="1200" b="0" i="0" u="none" strike="noStrike" cap="none" dirty="0" err="1">
                <a:solidFill>
                  <a:schemeClr val="dk1"/>
                </a:solidFill>
                <a:effectLst/>
                <a:latin typeface="Calibri"/>
                <a:ea typeface="Calibri"/>
                <a:cs typeface="Calibri"/>
                <a:sym typeface="Calibri"/>
              </a:rPr>
              <a:t>MirrorThink</a:t>
            </a:r>
            <a:r>
              <a:rPr lang="en-AU" sz="1200" b="0" i="0" u="none" strike="noStrike" cap="none" dirty="0">
                <a:solidFill>
                  <a:schemeClr val="dk1"/>
                </a:solidFill>
                <a:effectLst/>
                <a:latin typeface="Calibri"/>
                <a:ea typeface="Calibri"/>
                <a:cs typeface="Calibri"/>
                <a:sym typeface="Calibri"/>
              </a:rPr>
              <a:t> (</a:t>
            </a:r>
            <a:r>
              <a:rPr lang="en-AU" sz="1200" b="0" i="0" u="sng" strike="noStrike" cap="none" dirty="0">
                <a:solidFill>
                  <a:schemeClr val="dk1"/>
                </a:solidFill>
                <a:effectLst/>
                <a:latin typeface="Calibri"/>
                <a:ea typeface="Calibri"/>
                <a:cs typeface="Calibri"/>
                <a:sym typeface="Calibri"/>
                <a:hlinkClick r:id="rId5"/>
              </a:rPr>
              <a:t>https://mirrorthink.ai/</a:t>
            </a:r>
            <a:r>
              <a:rPr lang="en-AU" sz="1200" b="0" i="0" u="none" strike="noStrike" cap="none" dirty="0">
                <a:solidFill>
                  <a:schemeClr val="dk1"/>
                </a:solidFill>
                <a:effectLst/>
                <a:latin typeface="Calibri"/>
                <a:ea typeface="Calibri"/>
                <a:cs typeface="Calibri"/>
                <a:sym typeface="Calibri"/>
              </a:rPr>
              <a:t>) which is powered by a GPT (Generative Pre-trained Transformer). Keyword searching in these tools doesn’t work well…these tools respond best to well-constructed prompts or questions or more conversational queries, so even their use of the tools was incorrect.</a:t>
            </a:r>
          </a:p>
        </p:txBody>
      </p:sp>
      <p:sp>
        <p:nvSpPr>
          <p:cNvPr id="163" name="Google Shape;163;p6:notes"/>
          <p:cNvSpPr>
            <a:spLocks noGrp="1" noRot="1" noChangeAspect="1"/>
          </p:cNvSpPr>
          <p:nvPr>
            <p:ph type="sldImg" idx="2"/>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2:notes"/>
          <p:cNvSpPr txBox="1">
            <a:spLocks noGrp="1"/>
          </p:cNvSpPr>
          <p:nvPr>
            <p:ph type="body" idx="1"/>
          </p:nvPr>
        </p:nvSpPr>
        <p:spPr>
          <a:xfrm>
            <a:off x="673577" y="4748163"/>
            <a:ext cx="5388610" cy="3884861"/>
          </a:xfrm>
          <a:prstGeom prst="rect">
            <a:avLst/>
          </a:prstGeom>
        </p:spPr>
        <p:txBody>
          <a:bodyPr spcFirstLastPara="1" wrap="square" lIns="91425" tIns="45700" rIns="91425" bIns="45700" anchor="t" anchorCtr="0">
            <a:noAutofit/>
          </a:bodyPr>
          <a:lstStyle/>
          <a:p>
            <a:r>
              <a:rPr lang="en-AU" sz="1200" b="0" i="0" u="none" strike="noStrike" cap="none" dirty="0">
                <a:solidFill>
                  <a:schemeClr val="dk1"/>
                </a:solidFill>
                <a:effectLst/>
                <a:latin typeface="Calibri"/>
                <a:ea typeface="Calibri"/>
                <a:cs typeface="Calibri"/>
                <a:sym typeface="Calibri"/>
              </a:rPr>
              <a:t>Since September I’ve been focusing on finding similar reviews where the authors have used AI tools to do their reviews. It was slow to begin with but I think I’ve figured out the right method for searching. I’m up to 16 articles (see a copy of my table in Appendix 1 with my notes) so far.</a:t>
            </a:r>
          </a:p>
          <a:p>
            <a:r>
              <a:rPr lang="en-AU" sz="1200" b="0" i="0" u="none" strike="noStrike" cap="none" dirty="0">
                <a:solidFill>
                  <a:schemeClr val="dk1"/>
                </a:solidFill>
                <a:effectLst/>
                <a:latin typeface="Calibri"/>
                <a:ea typeface="Calibri"/>
                <a:cs typeface="Calibri"/>
                <a:sym typeface="Calibri"/>
              </a:rPr>
              <a:t>My view now, supported by plenty of reading and webinar watching, is that AI tools have the potential to speed up systematic-type reviews, but are not at the point where I would recommend researchers use any of them for their reviews, apart from maybe some brainstorming or scoping searches for a gold set. The most promising use of AI I’ve identified is where the authors have customised tools with high-level coding or computing to create their own AI tools to help the systematic review process.</a:t>
            </a:r>
            <a:r>
              <a:rPr lang="en-AU" sz="1200" b="0" i="0" u="none" strike="noStrike" cap="none" baseline="30000" dirty="0">
                <a:solidFill>
                  <a:schemeClr val="dk1"/>
                </a:solidFill>
                <a:effectLst/>
                <a:latin typeface="Calibri"/>
                <a:ea typeface="Calibri"/>
                <a:cs typeface="Calibri"/>
                <a:sym typeface="Calibri"/>
              </a:rPr>
              <a:t>3,4</a:t>
            </a:r>
            <a:r>
              <a:rPr lang="en-AU" sz="1200" b="0" i="0" u="none" strike="noStrike" cap="none" dirty="0">
                <a:solidFill>
                  <a:schemeClr val="dk1"/>
                </a:solidFill>
                <a:effectLst/>
                <a:latin typeface="Calibri"/>
                <a:ea typeface="Calibri"/>
                <a:cs typeface="Calibri"/>
                <a:sym typeface="Calibri"/>
              </a:rPr>
              <a:t> But the AI tools that are off the shelf like Elicit, </a:t>
            </a:r>
            <a:r>
              <a:rPr lang="en-AU" sz="1200" b="0" i="0" u="none" strike="noStrike" cap="none" dirty="0" err="1">
                <a:solidFill>
                  <a:schemeClr val="dk1"/>
                </a:solidFill>
                <a:effectLst/>
                <a:latin typeface="Calibri"/>
                <a:ea typeface="Calibri"/>
                <a:cs typeface="Calibri"/>
                <a:sym typeface="Calibri"/>
              </a:rPr>
              <a:t>SciSpace</a:t>
            </a:r>
            <a:r>
              <a:rPr lang="en-AU" sz="1200" b="0" i="0" u="none" strike="noStrike" cap="none" dirty="0">
                <a:solidFill>
                  <a:schemeClr val="dk1"/>
                </a:solidFill>
                <a:effectLst/>
                <a:latin typeface="Calibri"/>
                <a:ea typeface="Calibri"/>
                <a:cs typeface="Calibri"/>
                <a:sym typeface="Calibri"/>
              </a:rPr>
              <a:t>, Research Rabbit (</a:t>
            </a:r>
            <a:r>
              <a:rPr lang="en-AU" sz="1200" b="0" i="0" u="sng" strike="noStrike" cap="none" dirty="0">
                <a:solidFill>
                  <a:schemeClr val="dk1"/>
                </a:solidFill>
                <a:effectLst/>
                <a:latin typeface="Calibri"/>
                <a:ea typeface="Calibri"/>
                <a:cs typeface="Calibri"/>
                <a:sym typeface="Calibri"/>
                <a:hlinkClick r:id="rId3"/>
              </a:rPr>
              <a:t>https://www.researchrabbit.ai/</a:t>
            </a:r>
            <a:r>
              <a:rPr lang="en-AU" sz="1200" b="0" i="0" u="none" strike="noStrike" cap="none" dirty="0">
                <a:solidFill>
                  <a:schemeClr val="dk1"/>
                </a:solidFill>
                <a:effectLst/>
                <a:latin typeface="Calibri"/>
                <a:ea typeface="Calibri"/>
                <a:cs typeface="Calibri"/>
                <a:sym typeface="Calibri"/>
              </a:rPr>
              <a:t>), or </a:t>
            </a:r>
            <a:r>
              <a:rPr lang="en-AU" sz="1200" b="0" i="0" u="none" strike="noStrike" cap="none" dirty="0" err="1">
                <a:solidFill>
                  <a:schemeClr val="dk1"/>
                </a:solidFill>
                <a:effectLst/>
                <a:latin typeface="Calibri"/>
                <a:ea typeface="Calibri"/>
                <a:cs typeface="Calibri"/>
                <a:sym typeface="Calibri"/>
              </a:rPr>
              <a:t>ChatGPT</a:t>
            </a:r>
            <a:r>
              <a:rPr lang="en-AU" sz="1200" b="0" i="0" u="none" strike="noStrike" cap="none" dirty="0">
                <a:solidFill>
                  <a:schemeClr val="dk1"/>
                </a:solidFill>
                <a:effectLst/>
                <a:latin typeface="Calibri"/>
                <a:ea typeface="Calibri"/>
                <a:cs typeface="Calibri"/>
                <a:sym typeface="Calibri"/>
              </a:rPr>
              <a:t> (</a:t>
            </a:r>
            <a:r>
              <a:rPr lang="en-AU" sz="1200" b="0" i="0" u="sng" strike="noStrike" cap="none" dirty="0">
                <a:solidFill>
                  <a:schemeClr val="dk1"/>
                </a:solidFill>
                <a:effectLst/>
                <a:latin typeface="Calibri"/>
                <a:ea typeface="Calibri"/>
                <a:cs typeface="Calibri"/>
                <a:sym typeface="Calibri"/>
                <a:hlinkClick r:id="rId4"/>
              </a:rPr>
              <a:t>https://chatgpt.com/</a:t>
            </a:r>
            <a:r>
              <a:rPr lang="en-AU" sz="1200" b="0" i="0" u="none" strike="noStrike" cap="none" dirty="0">
                <a:solidFill>
                  <a:schemeClr val="dk1"/>
                </a:solidFill>
                <a:effectLst/>
                <a:latin typeface="Calibri"/>
                <a:ea typeface="Calibri"/>
                <a:cs typeface="Calibri"/>
                <a:sym typeface="Calibri"/>
              </a:rPr>
              <a:t>) and the rest, are not fit for systematic review purposes. Not even the AI assistants that Monash has paid for, Microsoft </a:t>
            </a:r>
            <a:r>
              <a:rPr lang="en-AU" sz="1200" b="0" i="0" u="none" strike="noStrike" cap="none" dirty="0" err="1">
                <a:solidFill>
                  <a:schemeClr val="dk1"/>
                </a:solidFill>
                <a:effectLst/>
                <a:latin typeface="Calibri"/>
                <a:ea typeface="Calibri"/>
                <a:cs typeface="Calibri"/>
                <a:sym typeface="Calibri"/>
              </a:rPr>
              <a:t>Copilot</a:t>
            </a:r>
            <a:r>
              <a:rPr lang="en-AU" sz="1200" b="0" i="0" u="none" strike="noStrike" cap="none" dirty="0">
                <a:solidFill>
                  <a:schemeClr val="dk1"/>
                </a:solidFill>
                <a:effectLst/>
                <a:latin typeface="Calibri"/>
                <a:ea typeface="Calibri"/>
                <a:cs typeface="Calibri"/>
                <a:sym typeface="Calibri"/>
              </a:rPr>
              <a:t> (</a:t>
            </a:r>
            <a:r>
              <a:rPr lang="en-AU" sz="1200" b="0" i="0" u="sng" strike="noStrike" cap="none" dirty="0">
                <a:solidFill>
                  <a:schemeClr val="dk1"/>
                </a:solidFill>
                <a:effectLst/>
                <a:latin typeface="Calibri"/>
                <a:ea typeface="Calibri"/>
                <a:cs typeface="Calibri"/>
                <a:sym typeface="Calibri"/>
                <a:hlinkClick r:id="rId5"/>
              </a:rPr>
              <a:t>https://copilot.microsoft.com/</a:t>
            </a:r>
            <a:r>
              <a:rPr lang="en-AU" sz="1200" b="0" i="0" u="none" strike="noStrike" cap="none" dirty="0">
                <a:solidFill>
                  <a:schemeClr val="dk1"/>
                </a:solidFill>
                <a:effectLst/>
                <a:latin typeface="Calibri"/>
                <a:ea typeface="Calibri"/>
                <a:cs typeface="Calibri"/>
                <a:sym typeface="Calibri"/>
              </a:rPr>
              <a:t>) and Scopus AI (</a:t>
            </a:r>
            <a:r>
              <a:rPr lang="en-AU" sz="1200" b="0" i="0" u="sng" strike="noStrike" cap="none" dirty="0">
                <a:solidFill>
                  <a:schemeClr val="dk1"/>
                </a:solidFill>
                <a:effectLst/>
                <a:latin typeface="Calibri"/>
                <a:ea typeface="Calibri"/>
                <a:cs typeface="Calibri"/>
                <a:sym typeface="Calibri"/>
                <a:hlinkClick r:id="rId6"/>
              </a:rPr>
              <a:t>https://www.elsevier.com/en-au/products/scopus/scopus-ai</a:t>
            </a:r>
            <a:r>
              <a:rPr lang="en-AU" sz="1200" b="0" i="0" u="none" strike="noStrike" cap="none" dirty="0">
                <a:solidFill>
                  <a:schemeClr val="dk1"/>
                </a:solidFill>
                <a:effectLst/>
                <a:latin typeface="Calibri"/>
                <a:ea typeface="Calibri"/>
                <a:cs typeface="Calibri"/>
                <a:sym typeface="Calibri"/>
              </a:rPr>
              <a:t>) are suitable. As I just mentioned, at best staff and students could use such tools for scoping searches or brainstorming a research question, but that’s where I would draw the line. </a:t>
            </a:r>
          </a:p>
          <a:p>
            <a:endParaRPr lang="en-AU" sz="1200" b="0" i="0" u="none" strike="noStrike" cap="none" dirty="0">
              <a:solidFill>
                <a:schemeClr val="dk1"/>
              </a:solidFill>
              <a:effectLst/>
              <a:latin typeface="Calibri"/>
              <a:ea typeface="Calibri"/>
              <a:cs typeface="Calibri"/>
              <a:sym typeface="Calibri"/>
            </a:endParaRPr>
          </a:p>
        </p:txBody>
      </p:sp>
      <p:sp>
        <p:nvSpPr>
          <p:cNvPr id="128" name="Google Shape;128;p2:notes"/>
          <p:cNvSpPr>
            <a:spLocks noGrp="1" noRot="1" noChangeAspect="1"/>
          </p:cNvSpPr>
          <p:nvPr>
            <p:ph type="sldImg" idx="2"/>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u="none" strike="noStrike" cap="none" dirty="0">
                <a:solidFill>
                  <a:schemeClr val="dk1"/>
                </a:solidFill>
                <a:effectLst/>
                <a:latin typeface="Calibri"/>
                <a:ea typeface="Calibri"/>
                <a:cs typeface="Calibri"/>
                <a:sym typeface="Calibri"/>
              </a:rPr>
              <a:t>Last week I came across an article with Professor Paul </a:t>
            </a:r>
            <a:r>
              <a:rPr lang="en-AU" sz="1200" b="0" i="0" u="none" strike="noStrike" cap="none" dirty="0" err="1">
                <a:solidFill>
                  <a:schemeClr val="dk1"/>
                </a:solidFill>
                <a:effectLst/>
                <a:latin typeface="Calibri"/>
                <a:ea typeface="Calibri"/>
                <a:cs typeface="Calibri"/>
                <a:sym typeface="Calibri"/>
              </a:rPr>
              <a:t>Glasziou</a:t>
            </a:r>
            <a:r>
              <a:rPr lang="en-AU" sz="1200" b="0" i="0" u="none" strike="noStrike" cap="none" dirty="0">
                <a:solidFill>
                  <a:schemeClr val="dk1"/>
                </a:solidFill>
                <a:effectLst/>
                <a:latin typeface="Calibri"/>
                <a:ea typeface="Calibri"/>
                <a:cs typeface="Calibri"/>
                <a:sym typeface="Calibri"/>
              </a:rPr>
              <a:t> (one of our conference speakers) and Justin Clark from Bond University, contributing.</a:t>
            </a:r>
            <a:r>
              <a:rPr lang="en-AU" sz="1200" b="0" i="0" u="none" strike="noStrike" cap="none" baseline="30000" dirty="0">
                <a:solidFill>
                  <a:schemeClr val="dk1"/>
                </a:solidFill>
                <a:effectLst/>
                <a:latin typeface="Calibri"/>
                <a:ea typeface="Calibri"/>
                <a:cs typeface="Calibri"/>
                <a:sym typeface="Calibri"/>
              </a:rPr>
              <a:t>5</a:t>
            </a:r>
            <a:r>
              <a:rPr lang="en-AU" sz="1200" b="0" i="0" u="none" strike="noStrike" cap="none" dirty="0">
                <a:solidFill>
                  <a:schemeClr val="dk1"/>
                </a:solidFill>
                <a:effectLst/>
                <a:latin typeface="Calibri"/>
                <a:ea typeface="Calibri"/>
                <a:cs typeface="Calibri"/>
                <a:sym typeface="Calibri"/>
              </a:rPr>
              <a:t> I’m anticipating the new systematic review from Justin, mentioned in this article, which seems to be doing what I’m doing now, locating studies where AI tools were used in reviews.  Justin seems to be comparing AI tools against human reviewers. I am evaluating whether the authors used the AI tools well and whether I would consider them appropriate for systematic reviews. At this point, my answer is a definite ‘no’. And to quote Justin “If I can’t see the methods used, then it is not a systematic review, it is simply a review article.”</a:t>
            </a:r>
            <a:r>
              <a:rPr lang="en-AU" sz="1200" b="0" i="0" u="none" strike="noStrike" cap="none" baseline="30000" dirty="0">
                <a:solidFill>
                  <a:schemeClr val="dk1"/>
                </a:solidFill>
                <a:effectLst/>
                <a:latin typeface="Calibri"/>
                <a:ea typeface="Calibri"/>
                <a:cs typeface="Calibri"/>
                <a:sym typeface="Calibri"/>
              </a:rPr>
              <a:t>5(p278)</a:t>
            </a:r>
            <a:endParaRPr lang="en-AU" sz="1200" b="0" i="0" u="none" strike="noStrike" cap="none" dirty="0">
              <a:solidFill>
                <a:schemeClr val="dk1"/>
              </a:solidFill>
              <a:effectLst/>
              <a:latin typeface="Calibri"/>
              <a:ea typeface="Calibri"/>
              <a:cs typeface="Calibri"/>
              <a:sym typeface="Calibri"/>
            </a:endParaRPr>
          </a:p>
          <a:p>
            <a:r>
              <a:rPr lang="en-AU" sz="1200" b="0" i="0" u="none" strike="noStrike" cap="none" dirty="0">
                <a:solidFill>
                  <a:schemeClr val="dk1"/>
                </a:solidFill>
                <a:effectLst/>
                <a:latin typeface="Calibri"/>
                <a:ea typeface="Calibri"/>
                <a:cs typeface="Calibri"/>
                <a:sym typeface="Calibri"/>
              </a:rPr>
              <a:t>Next for me? I met with my academic last week who started my AI adventure, and we did a review of what we could improve about the assignment from April:</a:t>
            </a:r>
          </a:p>
          <a:p>
            <a:pPr lvl="0"/>
            <a:r>
              <a:rPr lang="en-AU" sz="1200" b="0" i="0" u="none" strike="noStrike" cap="none" dirty="0">
                <a:solidFill>
                  <a:schemeClr val="dk1"/>
                </a:solidFill>
                <a:effectLst/>
                <a:latin typeface="Calibri"/>
                <a:ea typeface="Calibri"/>
                <a:cs typeface="Calibri"/>
                <a:sym typeface="Calibri"/>
              </a:rPr>
              <a:t>We need to simplify the steps for the review and not use Cochrane Rapid Review Guidelines</a:t>
            </a:r>
          </a:p>
          <a:p>
            <a:pPr lvl="0"/>
            <a:r>
              <a:rPr lang="en-AU" sz="1200" b="0" i="0" u="none" strike="noStrike" cap="none" dirty="0">
                <a:solidFill>
                  <a:schemeClr val="dk1"/>
                </a:solidFill>
                <a:effectLst/>
                <a:latin typeface="Calibri"/>
                <a:ea typeface="Calibri"/>
                <a:cs typeface="Calibri"/>
                <a:sym typeface="Calibri"/>
              </a:rPr>
              <a:t>We need some examples for the students to show them what they should be trying to produce – I recommend a hybrid systematised rapid review and I’ve collected some possible examples to explore.</a:t>
            </a:r>
            <a:r>
              <a:rPr lang="en-AU" sz="1200" b="0" i="0" u="none" strike="noStrike" cap="none" baseline="30000" dirty="0">
                <a:solidFill>
                  <a:schemeClr val="dk1"/>
                </a:solidFill>
                <a:effectLst/>
                <a:latin typeface="Calibri"/>
                <a:ea typeface="Calibri"/>
                <a:cs typeface="Calibri"/>
                <a:sym typeface="Calibri"/>
              </a:rPr>
              <a:t>6-8</a:t>
            </a:r>
            <a:endParaRPr lang="en-AU" sz="1200" b="0" i="0" u="none" strike="noStrike" cap="none" dirty="0">
              <a:solidFill>
                <a:schemeClr val="dk1"/>
              </a:solidFill>
              <a:effectLst/>
              <a:latin typeface="Calibri"/>
              <a:ea typeface="Calibri"/>
              <a:cs typeface="Calibri"/>
              <a:sym typeface="Calibri"/>
            </a:endParaRPr>
          </a:p>
          <a:p>
            <a:pPr lvl="0"/>
            <a:r>
              <a:rPr lang="en-AU" sz="1200" b="0" i="0" u="none" strike="noStrike" cap="none" dirty="0">
                <a:solidFill>
                  <a:schemeClr val="dk1"/>
                </a:solidFill>
                <a:effectLst/>
                <a:latin typeface="Calibri"/>
                <a:ea typeface="Calibri"/>
                <a:cs typeface="Calibri"/>
                <a:sym typeface="Calibri"/>
              </a:rPr>
              <a:t>The students would like more support with resources. After all this, my original table wasn’t used by the way (I thought the academic unit was run in Semester 2 but it wasn’t). But as I’ve noted, I’m updating to version 2 of the table and it will be ready for Semester 1 next year.</a:t>
            </a:r>
          </a:p>
          <a:p>
            <a:pPr lvl="0"/>
            <a:r>
              <a:rPr lang="en-AU" sz="1200" b="0" i="0" u="none" strike="noStrike" cap="none" dirty="0">
                <a:solidFill>
                  <a:schemeClr val="dk1"/>
                </a:solidFill>
                <a:effectLst/>
                <a:latin typeface="Calibri"/>
                <a:ea typeface="Calibri"/>
                <a:cs typeface="Calibri"/>
                <a:sym typeface="Calibri"/>
              </a:rPr>
              <a:t>I’ve committed to preparing additional resources including an Articulate RISE tutorial for AI and Reviews, aimed at my academic’s Masters students who are experienced health practitioners but not so much experienced researchers.</a:t>
            </a:r>
          </a:p>
          <a:p>
            <a:pPr lvl="0"/>
            <a:r>
              <a:rPr lang="en-AU" sz="1200" b="0" i="0" u="none" strike="noStrike" cap="none" dirty="0">
                <a:solidFill>
                  <a:schemeClr val="dk1"/>
                </a:solidFill>
                <a:effectLst/>
                <a:latin typeface="Calibri"/>
                <a:ea typeface="Calibri"/>
                <a:cs typeface="Calibri"/>
                <a:sym typeface="Calibri"/>
              </a:rPr>
              <a:t>I also want to ensure that the materials for academics and students include ethical, environmental, and bias issues of AI. I also want to encourage some freedom of choice within assessments as to whether AI can be bypassed.</a:t>
            </a:r>
            <a:r>
              <a:rPr lang="en-AU" sz="1200" b="0" i="0" u="none" strike="noStrike" cap="none" baseline="30000" dirty="0">
                <a:solidFill>
                  <a:schemeClr val="dk1"/>
                </a:solidFill>
                <a:effectLst/>
                <a:latin typeface="Calibri"/>
                <a:ea typeface="Calibri"/>
                <a:cs typeface="Calibri"/>
                <a:sym typeface="Calibri"/>
              </a:rPr>
              <a:t>9</a:t>
            </a:r>
            <a:endParaRPr lang="en-AU" sz="1200" b="0" i="0" u="none" strike="noStrike" cap="none" dirty="0">
              <a:solidFill>
                <a:schemeClr val="dk1"/>
              </a:solidFill>
              <a:effectLst/>
              <a:latin typeface="Calibri"/>
              <a:ea typeface="Calibri"/>
              <a:cs typeface="Calibri"/>
              <a:sym typeface="Calibri"/>
            </a:endParaRPr>
          </a:p>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7:notes"/>
          <p:cNvSpPr txBox="1">
            <a:spLocks noGrp="1"/>
          </p:cNvSpPr>
          <p:nvPr>
            <p:ph type="body" idx="1"/>
          </p:nvPr>
        </p:nvSpPr>
        <p:spPr>
          <a:xfrm>
            <a:off x="673577" y="4748163"/>
            <a:ext cx="5388610" cy="3884861"/>
          </a:xfrm>
          <a:prstGeom prst="rect">
            <a:avLst/>
          </a:prstGeom>
        </p:spPr>
        <p:txBody>
          <a:bodyPr spcFirstLastPara="1" wrap="square" lIns="91425" tIns="45700" rIns="91425" bIns="45700" anchor="t" anchorCtr="0">
            <a:noAutofit/>
          </a:bodyPr>
          <a:lstStyle/>
          <a:p>
            <a:r>
              <a:rPr lang="en-AU" sz="1200" b="0" i="0" u="none" strike="noStrike" cap="none" dirty="0">
                <a:solidFill>
                  <a:schemeClr val="dk1"/>
                </a:solidFill>
                <a:effectLst/>
                <a:latin typeface="Calibri"/>
                <a:ea typeface="Calibri"/>
                <a:cs typeface="Calibri"/>
                <a:sym typeface="Calibri"/>
              </a:rPr>
              <a:t>And the purpose of this whole exercise? I’m ready and confident to advise students and researchers about using AI for their systematic-type reviews, based on all the reading and webinars, creating the tables, and continuing to look at where we are headed with this. I know others have different opinions, and that’s OK. I’m comfortable that I’ve been objective and am not just being ‘difficult’. And I’ll keep myself informed of any new developments. I’m throwing myself back into automated tools like Polyglot (from the SR Accelerator) etc. so I can give researchers something to ease their tasks… it's just not going to be AI yet.</a:t>
            </a:r>
          </a:p>
          <a:p>
            <a:r>
              <a:rPr lang="en-AU" sz="1200" b="0" i="0" u="none" strike="noStrike" cap="none" dirty="0">
                <a:solidFill>
                  <a:schemeClr val="dk1"/>
                </a:solidFill>
                <a:effectLst/>
                <a:latin typeface="Calibri"/>
                <a:ea typeface="Calibri"/>
                <a:cs typeface="Calibri"/>
                <a:sym typeface="Calibri"/>
              </a:rPr>
              <a:t>To finish up I love it whenever I read or hear something that remotely deflates the hype around AI, like Gartner’s predictions that the demise of some of these tools is imminent due to "poor data quality, inadequate risk controls, escalating costs or unclear business value".</a:t>
            </a:r>
            <a:r>
              <a:rPr lang="en-AU" sz="1200" b="0" i="0" u="none" strike="noStrike" cap="none" baseline="30000" dirty="0">
                <a:solidFill>
                  <a:schemeClr val="dk1"/>
                </a:solidFill>
                <a:effectLst/>
                <a:latin typeface="Calibri"/>
                <a:ea typeface="Calibri"/>
                <a:cs typeface="Calibri"/>
                <a:sym typeface="Calibri"/>
              </a:rPr>
              <a:t>10 </a:t>
            </a:r>
            <a:r>
              <a:rPr lang="en-AU" sz="1200" b="0" i="0" u="none" strike="noStrike" cap="none" dirty="0">
                <a:solidFill>
                  <a:schemeClr val="dk1"/>
                </a:solidFill>
                <a:effectLst/>
                <a:latin typeface="Calibri"/>
                <a:ea typeface="Calibri"/>
                <a:cs typeface="Calibri"/>
                <a:sym typeface="Calibri"/>
              </a:rPr>
              <a:t>For those in the CoP today who weren’t at the conference in August, I modified the Ithaka Product Tracker to keep notes about AI tools and their developments.</a:t>
            </a:r>
          </a:p>
        </p:txBody>
      </p:sp>
      <p:sp>
        <p:nvSpPr>
          <p:cNvPr id="171" name="Google Shape;171;p7:notes"/>
          <p:cNvSpPr>
            <a:spLocks noGrp="1" noRot="1" noChangeAspect="1"/>
          </p:cNvSpPr>
          <p:nvPr>
            <p:ph type="sldImg" idx="2"/>
          </p:nvPr>
        </p:nvSpPr>
        <p:spPr>
          <a:xfrm>
            <a:off x="409575" y="1233488"/>
            <a:ext cx="5916613" cy="33289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AU" sz="1200" b="0" i="0" u="none" strike="noStrike" cap="none" dirty="0">
                <a:solidFill>
                  <a:schemeClr val="dk1"/>
                </a:solidFill>
                <a:effectLst/>
                <a:latin typeface="Calibri"/>
                <a:ea typeface="Calibri"/>
                <a:cs typeface="Calibri"/>
                <a:sym typeface="Calibri"/>
              </a:rPr>
              <a:t>I am also excited to have the whole of December as annual leave. For anyone interested, this is my shortlist of AI tools that I am continuing to play with and test for reviews and/or review assessments at Monash:</a:t>
            </a:r>
          </a:p>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AU" sz="1200" b="0" i="0" u="none" strike="noStrike" cap="none" smtClean="0">
                <a:solidFill>
                  <a:schemeClr val="dk1"/>
                </a:solidFill>
                <a:latin typeface="Calibri"/>
                <a:ea typeface="Calibri"/>
                <a:cs typeface="Calibri"/>
                <a:sym typeface="Calibri"/>
              </a:rPr>
              <a:t>8</a:t>
            </a:fld>
            <a:endParaRPr lang="en-AU"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329647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gamma.app/?utm_source=made-with-gamma"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jpg"/><Relationship Id="rId4" Type="http://schemas.openxmlformats.org/officeDocument/2006/relationships/image" Target="../media/image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_image option 1">
  <p:cSld name="Title slide_image option 1">
    <p:spTree>
      <p:nvGrpSpPr>
        <p:cNvPr id="1" name="Shape 10"/>
        <p:cNvGrpSpPr/>
        <p:nvPr/>
      </p:nvGrpSpPr>
      <p:grpSpPr>
        <a:xfrm>
          <a:off x="0" y="0"/>
          <a:ext cx="0" cy="0"/>
          <a:chOff x="0" y="0"/>
          <a:chExt cx="0" cy="0"/>
        </a:xfrm>
      </p:grpSpPr>
      <p:sp>
        <p:nvSpPr>
          <p:cNvPr id="11" name="Google Shape;11;p2"/>
          <p:cNvSpPr txBox="1">
            <a:spLocks noGrp="1"/>
          </p:cNvSpPr>
          <p:nvPr>
            <p:ph type="body" idx="1"/>
          </p:nvPr>
        </p:nvSpPr>
        <p:spPr>
          <a:xfrm>
            <a:off x="379112" y="2765699"/>
            <a:ext cx="6012163" cy="67812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body" idx="2"/>
          </p:nvPr>
        </p:nvSpPr>
        <p:spPr>
          <a:xfrm>
            <a:off x="370485" y="4463086"/>
            <a:ext cx="5649316"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body" idx="3"/>
          </p:nvPr>
        </p:nvSpPr>
        <p:spPr>
          <a:xfrm>
            <a:off x="378808" y="1959605"/>
            <a:ext cx="6012467" cy="118023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006CAB"/>
              </a:buClr>
              <a:buSzPts val="4500"/>
              <a:buFont typeface="Arial"/>
              <a:buNone/>
              <a:defRPr sz="4500" b="1" i="0" u="none" strike="noStrike" cap="none">
                <a:solidFill>
                  <a:srgbClr val="006CAB"/>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body" idx="4"/>
          </p:nvPr>
        </p:nvSpPr>
        <p:spPr>
          <a:xfrm>
            <a:off x="370183" y="4872811"/>
            <a:ext cx="5649617"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5" name="Google Shape;15;p2"/>
          <p:cNvPicPr preferRelativeResize="0"/>
          <p:nvPr/>
        </p:nvPicPr>
        <p:blipFill rotWithShape="1">
          <a:blip r:embed="rId2">
            <a:alphaModFix/>
          </a:blip>
          <a:srcRect/>
          <a:stretch/>
        </p:blipFill>
        <p:spPr>
          <a:xfrm>
            <a:off x="501668" y="440724"/>
            <a:ext cx="2270107" cy="660521"/>
          </a:xfrm>
          <a:prstGeom prst="rect">
            <a:avLst/>
          </a:prstGeom>
          <a:noFill/>
          <a:ln>
            <a:noFill/>
          </a:ln>
        </p:spPr>
      </p:pic>
      <p:pic>
        <p:nvPicPr>
          <p:cNvPr id="16" name="Google Shape;16;p2"/>
          <p:cNvPicPr preferRelativeResize="0"/>
          <p:nvPr/>
        </p:nvPicPr>
        <p:blipFill rotWithShape="1">
          <a:blip r:embed="rId3">
            <a:alphaModFix/>
          </a:blip>
          <a:srcRect/>
          <a:stretch/>
        </p:blipFill>
        <p:spPr>
          <a:xfrm>
            <a:off x="8616955" y="0"/>
            <a:ext cx="2933699" cy="6858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py with subheadings_blue">
  <p:cSld name="Copy with subheadings_blue">
    <p:spTree>
      <p:nvGrpSpPr>
        <p:cNvPr id="1" name="Shape 86"/>
        <p:cNvGrpSpPr/>
        <p:nvPr/>
      </p:nvGrpSpPr>
      <p:grpSpPr>
        <a:xfrm>
          <a:off x="0" y="0"/>
          <a:ext cx="0" cy="0"/>
          <a:chOff x="0" y="0"/>
          <a:chExt cx="0" cy="0"/>
        </a:xfrm>
      </p:grpSpPr>
      <p:sp>
        <p:nvSpPr>
          <p:cNvPr id="87" name="Google Shape;87;p13"/>
          <p:cNvSpPr/>
          <p:nvPr/>
        </p:nvSpPr>
        <p:spPr>
          <a:xfrm>
            <a:off x="9253537" y="0"/>
            <a:ext cx="2947172" cy="6853646"/>
          </a:xfrm>
          <a:custGeom>
            <a:avLst/>
            <a:gdLst/>
            <a:ahLst/>
            <a:cxnLst/>
            <a:rect l="l" t="t" r="r" b="b"/>
            <a:pathLst>
              <a:path w="3772445" h="6853646" extrusionOk="0">
                <a:moveTo>
                  <a:pt x="0" y="0"/>
                </a:moveTo>
                <a:lnTo>
                  <a:pt x="19050" y="69669"/>
                </a:lnTo>
                <a:lnTo>
                  <a:pt x="1482090" y="6853646"/>
                </a:lnTo>
                <a:lnTo>
                  <a:pt x="3763736" y="6844937"/>
                </a:lnTo>
                <a:lnTo>
                  <a:pt x="3772445" y="0"/>
                </a:lnTo>
                <a:lnTo>
                  <a:pt x="0" y="0"/>
                </a:lnTo>
                <a:close/>
              </a:path>
            </a:pathLst>
          </a:custGeom>
          <a:solidFill>
            <a:srgbClr val="006DA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8" name="Google Shape;88;p13"/>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13"/>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0" name="Google Shape;90;p13"/>
          <p:cNvSpPr txBox="1">
            <a:spLocks noGrp="1"/>
          </p:cNvSpPr>
          <p:nvPr>
            <p:ph type="body" idx="3"/>
          </p:nvPr>
        </p:nvSpPr>
        <p:spPr>
          <a:xfrm>
            <a:off x="306060" y="1729723"/>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13"/>
          <p:cNvSpPr txBox="1">
            <a:spLocks noGrp="1"/>
          </p:cNvSpPr>
          <p:nvPr>
            <p:ph type="body" idx="4"/>
          </p:nvPr>
        </p:nvSpPr>
        <p:spPr>
          <a:xfrm>
            <a:off x="300211" y="2097682"/>
            <a:ext cx="7451725" cy="172943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2" name="Google Shape;92;p13"/>
          <p:cNvSpPr txBox="1">
            <a:spLocks noGrp="1"/>
          </p:cNvSpPr>
          <p:nvPr>
            <p:ph type="body" idx="5"/>
          </p:nvPr>
        </p:nvSpPr>
        <p:spPr>
          <a:xfrm>
            <a:off x="300211" y="4111606"/>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13"/>
          <p:cNvSpPr txBox="1">
            <a:spLocks noGrp="1"/>
          </p:cNvSpPr>
          <p:nvPr>
            <p:ph type="body" idx="6"/>
          </p:nvPr>
        </p:nvSpPr>
        <p:spPr>
          <a:xfrm>
            <a:off x="294362" y="4513254"/>
            <a:ext cx="7451725" cy="172943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94" name="Google Shape;94;p13"/>
          <p:cNvPicPr preferRelativeResize="0"/>
          <p:nvPr/>
        </p:nvPicPr>
        <p:blipFill rotWithShape="1">
          <a:blip r:embed="rId2">
            <a:alphaModFix/>
          </a:blip>
          <a:srcRect/>
          <a:stretch/>
        </p:blipFill>
        <p:spPr>
          <a:xfrm>
            <a:off x="10590967" y="6298367"/>
            <a:ext cx="1267288" cy="36873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ulleted list with texture">
  <p:cSld name="Bulleted list with texture">
    <p:spTree>
      <p:nvGrpSpPr>
        <p:cNvPr id="1" name="Shape 95"/>
        <p:cNvGrpSpPr/>
        <p:nvPr/>
      </p:nvGrpSpPr>
      <p:grpSpPr>
        <a:xfrm>
          <a:off x="0" y="0"/>
          <a:ext cx="0" cy="0"/>
          <a:chOff x="0" y="0"/>
          <a:chExt cx="0" cy="0"/>
        </a:xfrm>
      </p:grpSpPr>
      <p:pic>
        <p:nvPicPr>
          <p:cNvPr id="96" name="Google Shape;96;p14"/>
          <p:cNvPicPr preferRelativeResize="0"/>
          <p:nvPr/>
        </p:nvPicPr>
        <p:blipFill rotWithShape="1">
          <a:blip r:embed="rId2">
            <a:alphaModFix/>
          </a:blip>
          <a:srcRect/>
          <a:stretch/>
        </p:blipFill>
        <p:spPr>
          <a:xfrm>
            <a:off x="10552867" y="6397304"/>
            <a:ext cx="1267288" cy="368735"/>
          </a:xfrm>
          <a:prstGeom prst="rect">
            <a:avLst/>
          </a:prstGeom>
          <a:noFill/>
          <a:ln>
            <a:noFill/>
          </a:ln>
        </p:spPr>
      </p:pic>
      <p:sp>
        <p:nvSpPr>
          <p:cNvPr id="97" name="Google Shape;97;p14"/>
          <p:cNvSpPr/>
          <p:nvPr/>
        </p:nvSpPr>
        <p:spPr>
          <a:xfrm>
            <a:off x="219075" y="85725"/>
            <a:ext cx="2771775" cy="11620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8" name="Google Shape;98;p14"/>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9" name="Google Shape;99;p14"/>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0" name="Google Shape;100;p14"/>
          <p:cNvSpPr txBox="1">
            <a:spLocks noGrp="1"/>
          </p:cNvSpPr>
          <p:nvPr>
            <p:ph type="body" idx="3"/>
          </p:nvPr>
        </p:nvSpPr>
        <p:spPr>
          <a:xfrm>
            <a:off x="306060" y="1729723"/>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1" name="Google Shape;101;p14"/>
          <p:cNvSpPr txBox="1">
            <a:spLocks noGrp="1"/>
          </p:cNvSpPr>
          <p:nvPr>
            <p:ph type="body" idx="4"/>
          </p:nvPr>
        </p:nvSpPr>
        <p:spPr>
          <a:xfrm>
            <a:off x="300211" y="2131371"/>
            <a:ext cx="7451725" cy="1729430"/>
          </a:xfrm>
          <a:prstGeom prst="rect">
            <a:avLst/>
          </a:prstGeom>
          <a:noFill/>
          <a:ln>
            <a:noFill/>
          </a:ln>
        </p:spPr>
        <p:txBody>
          <a:bodyPr spcFirstLastPara="1" wrap="square" lIns="91425" tIns="45700" rIns="91425" bIns="45700" anchor="t" anchorCtr="0">
            <a:noAutofit/>
          </a:bodyPr>
          <a:lstStyle>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 name="Google Shape;102;p14"/>
          <p:cNvSpPr txBox="1">
            <a:spLocks noGrp="1"/>
          </p:cNvSpPr>
          <p:nvPr>
            <p:ph type="body" idx="5"/>
          </p:nvPr>
        </p:nvSpPr>
        <p:spPr>
          <a:xfrm>
            <a:off x="300211" y="4111606"/>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3" name="Google Shape;103;p14"/>
          <p:cNvSpPr txBox="1">
            <a:spLocks noGrp="1"/>
          </p:cNvSpPr>
          <p:nvPr>
            <p:ph type="body" idx="6"/>
          </p:nvPr>
        </p:nvSpPr>
        <p:spPr>
          <a:xfrm>
            <a:off x="294362" y="4513254"/>
            <a:ext cx="7451725" cy="1729430"/>
          </a:xfrm>
          <a:prstGeom prst="rect">
            <a:avLst/>
          </a:prstGeom>
          <a:noFill/>
          <a:ln>
            <a:noFill/>
          </a:ln>
        </p:spPr>
        <p:txBody>
          <a:bodyPr spcFirstLastPara="1" wrap="square" lIns="91425" tIns="45700" rIns="91425" bIns="45700" anchor="t" anchorCtr="0">
            <a:noAutofit/>
          </a:bodyPr>
          <a:lstStyle>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4" name="Google Shape;104;p14"/>
          <p:cNvSpPr/>
          <p:nvPr/>
        </p:nvSpPr>
        <p:spPr>
          <a:xfrm>
            <a:off x="9253537" y="0"/>
            <a:ext cx="2947172" cy="6853646"/>
          </a:xfrm>
          <a:custGeom>
            <a:avLst/>
            <a:gdLst/>
            <a:ahLst/>
            <a:cxnLst/>
            <a:rect l="l" t="t" r="r" b="b"/>
            <a:pathLst>
              <a:path w="3772445" h="6853646" extrusionOk="0">
                <a:moveTo>
                  <a:pt x="0" y="0"/>
                </a:moveTo>
                <a:lnTo>
                  <a:pt x="19050" y="69669"/>
                </a:lnTo>
                <a:lnTo>
                  <a:pt x="1482090" y="6853646"/>
                </a:lnTo>
                <a:lnTo>
                  <a:pt x="3763736" y="6844937"/>
                </a:lnTo>
                <a:lnTo>
                  <a:pt x="3772445" y="0"/>
                </a:lnTo>
                <a:lnTo>
                  <a:pt x="0" y="0"/>
                </a:lnTo>
                <a:close/>
              </a:path>
            </a:pathLst>
          </a:custGeom>
          <a:blipFill rotWithShape="1">
            <a:blip r:embed="rId3">
              <a:alphaModFix/>
            </a:blip>
            <a:tile tx="1270000" ty="0" sx="80000" sy="80000" flip="none" algn="ctr"/>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05" name="Google Shape;105;p14"/>
          <p:cNvPicPr preferRelativeResize="0"/>
          <p:nvPr/>
        </p:nvPicPr>
        <p:blipFill rotWithShape="1">
          <a:blip r:embed="rId2">
            <a:alphaModFix/>
          </a:blip>
          <a:srcRect/>
          <a:stretch/>
        </p:blipFill>
        <p:spPr>
          <a:xfrm>
            <a:off x="10590967" y="6298367"/>
            <a:ext cx="1267288" cy="368735"/>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Full slide copy_grey">
  <p:cSld name="Full slide copy_grey">
    <p:spTree>
      <p:nvGrpSpPr>
        <p:cNvPr id="1" name="Shape 106"/>
        <p:cNvGrpSpPr/>
        <p:nvPr/>
      </p:nvGrpSpPr>
      <p:grpSpPr>
        <a:xfrm>
          <a:off x="0" y="0"/>
          <a:ext cx="0" cy="0"/>
          <a:chOff x="0" y="0"/>
          <a:chExt cx="0" cy="0"/>
        </a:xfrm>
      </p:grpSpPr>
      <p:pic>
        <p:nvPicPr>
          <p:cNvPr id="107" name="Google Shape;107;p15"/>
          <p:cNvPicPr preferRelativeResize="0"/>
          <p:nvPr/>
        </p:nvPicPr>
        <p:blipFill rotWithShape="1">
          <a:blip r:embed="rId2">
            <a:alphaModFix/>
          </a:blip>
          <a:srcRect/>
          <a:stretch/>
        </p:blipFill>
        <p:spPr>
          <a:xfrm>
            <a:off x="10552867" y="6397304"/>
            <a:ext cx="1267288" cy="368735"/>
          </a:xfrm>
          <a:prstGeom prst="rect">
            <a:avLst/>
          </a:prstGeom>
          <a:noFill/>
          <a:ln>
            <a:noFill/>
          </a:ln>
        </p:spPr>
      </p:pic>
      <p:sp>
        <p:nvSpPr>
          <p:cNvPr id="108" name="Google Shape;108;p15"/>
          <p:cNvSpPr/>
          <p:nvPr/>
        </p:nvSpPr>
        <p:spPr>
          <a:xfrm>
            <a:off x="219075" y="85725"/>
            <a:ext cx="2771775" cy="11620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9" name="Google Shape;109;p15"/>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0" name="Google Shape;110;p15"/>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1" name="Google Shape;111;p15"/>
          <p:cNvSpPr txBox="1">
            <a:spLocks noGrp="1"/>
          </p:cNvSpPr>
          <p:nvPr>
            <p:ph type="body" idx="3"/>
          </p:nvPr>
        </p:nvSpPr>
        <p:spPr>
          <a:xfrm>
            <a:off x="306060" y="1729723"/>
            <a:ext cx="1080961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2" name="Google Shape;112;p15"/>
          <p:cNvSpPr txBox="1">
            <a:spLocks noGrp="1"/>
          </p:cNvSpPr>
          <p:nvPr>
            <p:ph type="body" idx="4"/>
          </p:nvPr>
        </p:nvSpPr>
        <p:spPr>
          <a:xfrm>
            <a:off x="300211" y="2097681"/>
            <a:ext cx="10815464" cy="329916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13" name="Google Shape;113;p15"/>
          <p:cNvPicPr preferRelativeResize="0"/>
          <p:nvPr/>
        </p:nvPicPr>
        <p:blipFill rotWithShape="1">
          <a:blip r:embed="rId2">
            <a:alphaModFix/>
          </a:blip>
          <a:srcRect/>
          <a:stretch/>
        </p:blipFill>
        <p:spPr>
          <a:xfrm>
            <a:off x="10705267" y="6373900"/>
            <a:ext cx="1267288" cy="368735"/>
          </a:xfrm>
          <a:prstGeom prst="rect">
            <a:avLst/>
          </a:prstGeom>
          <a:noFill/>
          <a:ln>
            <a:noFill/>
          </a:ln>
        </p:spPr>
      </p:pic>
      <p:sp>
        <p:nvSpPr>
          <p:cNvPr id="114" name="Google Shape;114;p15"/>
          <p:cNvSpPr/>
          <p:nvPr/>
        </p:nvSpPr>
        <p:spPr>
          <a:xfrm>
            <a:off x="0" y="6006108"/>
            <a:ext cx="12192000" cy="870942"/>
          </a:xfrm>
          <a:prstGeom prst="rect">
            <a:avLst/>
          </a:prstGeom>
          <a:solidFill>
            <a:srgbClr val="D2D2D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5" name="Google Shape;115;p15"/>
          <p:cNvPicPr preferRelativeResize="0"/>
          <p:nvPr/>
        </p:nvPicPr>
        <p:blipFill rotWithShape="1">
          <a:blip r:embed="rId3">
            <a:alphaModFix/>
          </a:blip>
          <a:srcRect/>
          <a:stretch/>
        </p:blipFill>
        <p:spPr>
          <a:xfrm>
            <a:off x="10342459" y="6329169"/>
            <a:ext cx="1262009" cy="3672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Slide 4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A8AFCC"/>
          </a:solidFill>
          <a:ln/>
        </p:spPr>
      </p:sp>
      <p:sp>
        <p:nvSpPr>
          <p:cNvPr id="3" name="Shape 1"/>
          <p:cNvSpPr/>
          <p:nvPr/>
        </p:nvSpPr>
        <p:spPr>
          <a:xfrm>
            <a:off x="0" y="0"/>
            <a:ext cx="12192000" cy="6858000"/>
          </a:xfrm>
          <a:prstGeom prst="rect">
            <a:avLst/>
          </a:prstGeom>
          <a:solidFill>
            <a:srgbClr val="080E26"/>
          </a:solidFill>
          <a:ln/>
        </p:spPr>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extLst>
      <p:ext uri="{BB962C8B-B14F-4D97-AF65-F5344CB8AC3E}">
        <p14:creationId xmlns:p14="http://schemas.microsoft.com/office/powerpoint/2010/main" val="3938921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Slide 5 master">
    <p:spTree>
      <p:nvGrpSpPr>
        <p:cNvPr id="1" name=""/>
        <p:cNvGrpSpPr/>
        <p:nvPr/>
      </p:nvGrpSpPr>
      <p:grpSpPr>
        <a:xfrm>
          <a:off x="0" y="0"/>
          <a:ext cx="0" cy="0"/>
          <a:chOff x="0" y="0"/>
          <a:chExt cx="0" cy="0"/>
        </a:xfrm>
      </p:grpSpPr>
      <p:sp>
        <p:nvSpPr>
          <p:cNvPr id="2" name="Shape 0"/>
          <p:cNvSpPr/>
          <p:nvPr/>
        </p:nvSpPr>
        <p:spPr>
          <a:xfrm>
            <a:off x="0" y="0"/>
            <a:ext cx="12192000" cy="6858000"/>
          </a:xfrm>
          <a:prstGeom prst="rect">
            <a:avLst/>
          </a:prstGeom>
          <a:solidFill>
            <a:srgbClr val="A8AFCC"/>
          </a:solidFill>
          <a:ln/>
        </p:spPr>
      </p:sp>
      <p:sp>
        <p:nvSpPr>
          <p:cNvPr id="3" name="Shape 1"/>
          <p:cNvSpPr/>
          <p:nvPr/>
        </p:nvSpPr>
        <p:spPr>
          <a:xfrm>
            <a:off x="0" y="0"/>
            <a:ext cx="12192000" cy="6858000"/>
          </a:xfrm>
          <a:prstGeom prst="rect">
            <a:avLst/>
          </a:prstGeom>
          <a:solidFill>
            <a:srgbClr val="080E26"/>
          </a:solidFill>
          <a:ln/>
        </p:spPr>
      </p:sp>
      <p:pic>
        <p:nvPicPr>
          <p:cNvPr id="4" name="Image 0" descr="preencoded.png">
            <a:hlinkClick r:id="rId2"/>
          </p:cNvPr>
          <p:cNvPicPr>
            <a:picLocks noChangeAspect="1"/>
          </p:cNvPicPr>
          <p:nvPr/>
        </p:nvPicPr>
        <p:blipFill>
          <a:blip r:embed="rId3"/>
          <a:stretch>
            <a:fillRect/>
          </a:stretch>
        </p:blipFill>
        <p:spPr>
          <a:xfrm>
            <a:off x="10699346" y="6457950"/>
            <a:ext cx="1435504" cy="342900"/>
          </a:xfrm>
          <a:prstGeom prst="rect">
            <a:avLst/>
          </a:prstGeom>
        </p:spPr>
      </p:pic>
    </p:spTree>
    <p:extLst>
      <p:ext uri="{BB962C8B-B14F-4D97-AF65-F5344CB8AC3E}">
        <p14:creationId xmlns:p14="http://schemas.microsoft.com/office/powerpoint/2010/main" val="907433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py with subheadings_grey">
  <p:cSld name="Copy with subheadings_grey">
    <p:bg>
      <p:bgPr>
        <a:blipFill>
          <a:blip r:embed="rId2">
            <a:alphaModFix/>
          </a:blip>
          <a:stretch>
            <a:fillRect/>
          </a:stretch>
        </a:blipFill>
        <a:effectLst/>
      </p:bgPr>
    </p:bg>
    <p:spTree>
      <p:nvGrpSpPr>
        <p:cNvPr id="1" name="Shape 17"/>
        <p:cNvGrpSpPr/>
        <p:nvPr/>
      </p:nvGrpSpPr>
      <p:grpSpPr>
        <a:xfrm>
          <a:off x="0" y="0"/>
          <a:ext cx="0" cy="0"/>
          <a:chOff x="0" y="0"/>
          <a:chExt cx="0" cy="0"/>
        </a:xfrm>
      </p:grpSpPr>
      <p:sp>
        <p:nvSpPr>
          <p:cNvPr id="18" name="Google Shape;18;p3"/>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9" name="Google Shape;19;p3"/>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3"/>
          <p:cNvSpPr txBox="1">
            <a:spLocks noGrp="1"/>
          </p:cNvSpPr>
          <p:nvPr>
            <p:ph type="body" idx="3"/>
          </p:nvPr>
        </p:nvSpPr>
        <p:spPr>
          <a:xfrm>
            <a:off x="306060" y="1729723"/>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3"/>
          <p:cNvSpPr txBox="1">
            <a:spLocks noGrp="1"/>
          </p:cNvSpPr>
          <p:nvPr>
            <p:ph type="body" idx="4"/>
          </p:nvPr>
        </p:nvSpPr>
        <p:spPr>
          <a:xfrm>
            <a:off x="300211" y="2097682"/>
            <a:ext cx="7451725" cy="172943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2" name="Google Shape;22;p3"/>
          <p:cNvSpPr txBox="1">
            <a:spLocks noGrp="1"/>
          </p:cNvSpPr>
          <p:nvPr>
            <p:ph type="body" idx="5"/>
          </p:nvPr>
        </p:nvSpPr>
        <p:spPr>
          <a:xfrm>
            <a:off x="300211" y="4111606"/>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3" name="Google Shape;23;p3"/>
          <p:cNvSpPr txBox="1">
            <a:spLocks noGrp="1"/>
          </p:cNvSpPr>
          <p:nvPr>
            <p:ph type="body" idx="6"/>
          </p:nvPr>
        </p:nvSpPr>
        <p:spPr>
          <a:xfrm>
            <a:off x="294362" y="4513254"/>
            <a:ext cx="7451725" cy="172943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py with two images">
  <p:cSld name="Copy with two images">
    <p:spTree>
      <p:nvGrpSpPr>
        <p:cNvPr id="1" name="Shape 24"/>
        <p:cNvGrpSpPr/>
        <p:nvPr/>
      </p:nvGrpSpPr>
      <p:grpSpPr>
        <a:xfrm>
          <a:off x="0" y="0"/>
          <a:ext cx="0" cy="0"/>
          <a:chOff x="0" y="0"/>
          <a:chExt cx="0" cy="0"/>
        </a:xfrm>
      </p:grpSpPr>
      <p:pic>
        <p:nvPicPr>
          <p:cNvPr id="25" name="Google Shape;25;p4"/>
          <p:cNvPicPr preferRelativeResize="0"/>
          <p:nvPr/>
        </p:nvPicPr>
        <p:blipFill rotWithShape="1">
          <a:blip r:embed="rId2">
            <a:alphaModFix/>
          </a:blip>
          <a:srcRect/>
          <a:stretch/>
        </p:blipFill>
        <p:spPr>
          <a:xfrm>
            <a:off x="10552867" y="6397304"/>
            <a:ext cx="1267288" cy="368735"/>
          </a:xfrm>
          <a:prstGeom prst="rect">
            <a:avLst/>
          </a:prstGeom>
          <a:noFill/>
          <a:ln>
            <a:noFill/>
          </a:ln>
        </p:spPr>
      </p:pic>
      <p:sp>
        <p:nvSpPr>
          <p:cNvPr id="26" name="Google Shape;26;p4"/>
          <p:cNvSpPr txBox="1">
            <a:spLocks noGrp="1"/>
          </p:cNvSpPr>
          <p:nvPr>
            <p:ph type="body" idx="1"/>
          </p:nvPr>
        </p:nvSpPr>
        <p:spPr>
          <a:xfrm>
            <a:off x="306060" y="1046138"/>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body" idx="2"/>
          </p:nvPr>
        </p:nvSpPr>
        <p:spPr>
          <a:xfrm>
            <a:off x="306060" y="359998"/>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8" name="Google Shape;28;p4"/>
          <p:cNvSpPr txBox="1">
            <a:spLocks noGrp="1"/>
          </p:cNvSpPr>
          <p:nvPr>
            <p:ph type="body" idx="3"/>
          </p:nvPr>
        </p:nvSpPr>
        <p:spPr>
          <a:xfrm>
            <a:off x="306060" y="1763411"/>
            <a:ext cx="745172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9" name="Google Shape;29;p4"/>
          <p:cNvSpPr txBox="1">
            <a:spLocks noGrp="1"/>
          </p:cNvSpPr>
          <p:nvPr>
            <p:ph type="body" idx="4"/>
          </p:nvPr>
        </p:nvSpPr>
        <p:spPr>
          <a:xfrm>
            <a:off x="300212" y="2131371"/>
            <a:ext cx="4352700" cy="3976132"/>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0" name="Google Shape;30;p4"/>
          <p:cNvPicPr preferRelativeResize="0"/>
          <p:nvPr/>
        </p:nvPicPr>
        <p:blipFill rotWithShape="1">
          <a:blip r:embed="rId3">
            <a:alphaModFix/>
          </a:blip>
          <a:srcRect/>
          <a:stretch/>
        </p:blipFill>
        <p:spPr>
          <a:xfrm>
            <a:off x="10342459" y="6329169"/>
            <a:ext cx="1262009" cy="367200"/>
          </a:xfrm>
          <a:prstGeom prst="rect">
            <a:avLst/>
          </a:prstGeom>
          <a:noFill/>
          <a:ln>
            <a:noFill/>
          </a:ln>
        </p:spPr>
      </p:pic>
      <p:pic>
        <p:nvPicPr>
          <p:cNvPr id="31" name="Google Shape;31;p4"/>
          <p:cNvPicPr preferRelativeResize="0">
            <a:picLocks noGrp="1"/>
          </p:cNvPicPr>
          <p:nvPr>
            <p:ph type="pic" idx="5"/>
          </p:nvPr>
        </p:nvPicPr>
        <p:blipFill/>
        <p:spPr>
          <a:xfrm>
            <a:off x="7380288" y="2520000"/>
            <a:ext cx="4027879" cy="2267900"/>
          </a:xfrm>
          <a:prstGeom prst="rect">
            <a:avLst/>
          </a:prstGeom>
          <a:blipFill rotWithShape="1">
            <a:blip r:embed="rId4">
              <a:alphaModFix/>
            </a:blip>
            <a:tile tx="0" ty="0" sx="40000" sy="40000" flip="none" algn="ctr"/>
          </a:blipFill>
          <a:ln>
            <a:noFill/>
          </a:ln>
        </p:spPr>
      </p:pic>
      <p:pic>
        <p:nvPicPr>
          <p:cNvPr id="32" name="Google Shape;32;p4"/>
          <p:cNvPicPr preferRelativeResize="0">
            <a:picLocks noGrp="1"/>
          </p:cNvPicPr>
          <p:nvPr>
            <p:ph type="pic" idx="6"/>
          </p:nvPr>
        </p:nvPicPr>
        <p:blipFill/>
        <p:spPr>
          <a:xfrm>
            <a:off x="4960507" y="2519363"/>
            <a:ext cx="2281237" cy="2268537"/>
          </a:xfrm>
          <a:prstGeom prst="rect">
            <a:avLst/>
          </a:prstGeom>
          <a:blipFill rotWithShape="1">
            <a:blip r:embed="rId5">
              <a:alphaModFix/>
            </a:blip>
            <a:tile tx="0" ty="0" sx="40000" sy="40000" flip="none" algn="b"/>
          </a:blip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ull slide copy_texture">
  <p:cSld name="Full slide copy_texture">
    <p:bg>
      <p:bgPr>
        <a:blipFill>
          <a:blip r:embed="rId2">
            <a:alphaModFix/>
          </a:blip>
          <a:stretch>
            <a:fillRect/>
          </a:stretch>
        </a:blipFill>
        <a:effectLst/>
      </p:bgPr>
    </p:bg>
    <p:spTree>
      <p:nvGrpSpPr>
        <p:cNvPr id="1" name="Shape 45"/>
        <p:cNvGrpSpPr/>
        <p:nvPr/>
      </p:nvGrpSpPr>
      <p:grpSpPr>
        <a:xfrm>
          <a:off x="0" y="0"/>
          <a:ext cx="0" cy="0"/>
          <a:chOff x="0" y="0"/>
          <a:chExt cx="0" cy="0"/>
        </a:xfrm>
      </p:grpSpPr>
      <p:pic>
        <p:nvPicPr>
          <p:cNvPr id="46" name="Google Shape;46;p7"/>
          <p:cNvPicPr preferRelativeResize="0"/>
          <p:nvPr/>
        </p:nvPicPr>
        <p:blipFill rotWithShape="1">
          <a:blip r:embed="rId3">
            <a:alphaModFix/>
          </a:blip>
          <a:srcRect/>
          <a:stretch/>
        </p:blipFill>
        <p:spPr>
          <a:xfrm>
            <a:off x="10552867" y="6397304"/>
            <a:ext cx="1267288" cy="368735"/>
          </a:xfrm>
          <a:prstGeom prst="rect">
            <a:avLst/>
          </a:prstGeom>
          <a:noFill/>
          <a:ln>
            <a:noFill/>
          </a:ln>
        </p:spPr>
      </p:pic>
      <p:sp>
        <p:nvSpPr>
          <p:cNvPr id="47" name="Google Shape;47;p7"/>
          <p:cNvSpPr/>
          <p:nvPr/>
        </p:nvSpPr>
        <p:spPr>
          <a:xfrm>
            <a:off x="219075" y="85725"/>
            <a:ext cx="2771775" cy="11620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8" name="Google Shape;48;p7"/>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9" name="Google Shape;49;p7"/>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0" name="Google Shape;50;p7"/>
          <p:cNvSpPr txBox="1">
            <a:spLocks noGrp="1"/>
          </p:cNvSpPr>
          <p:nvPr>
            <p:ph type="body" idx="3"/>
          </p:nvPr>
        </p:nvSpPr>
        <p:spPr>
          <a:xfrm>
            <a:off x="306060" y="1729723"/>
            <a:ext cx="1080961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1" name="Google Shape;51;p7"/>
          <p:cNvSpPr txBox="1">
            <a:spLocks noGrp="1"/>
          </p:cNvSpPr>
          <p:nvPr>
            <p:ph type="body" idx="4"/>
          </p:nvPr>
        </p:nvSpPr>
        <p:spPr>
          <a:xfrm>
            <a:off x="300211" y="2097681"/>
            <a:ext cx="10815464" cy="329916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Full slide copy_texture option 2">
  <p:cSld name="Full slide copy_texture option 2">
    <p:bg>
      <p:bgPr>
        <a:blipFill>
          <a:blip r:embed="rId2">
            <a:alphaModFix/>
          </a:blip>
          <a:stretch>
            <a:fillRect/>
          </a:stretch>
        </a:blipFill>
        <a:effectLst/>
      </p:bgPr>
    </p:bg>
    <p:spTree>
      <p:nvGrpSpPr>
        <p:cNvPr id="1" name="Shape 52"/>
        <p:cNvGrpSpPr/>
        <p:nvPr/>
      </p:nvGrpSpPr>
      <p:grpSpPr>
        <a:xfrm>
          <a:off x="0" y="0"/>
          <a:ext cx="0" cy="0"/>
          <a:chOff x="0" y="0"/>
          <a:chExt cx="0" cy="0"/>
        </a:xfrm>
      </p:grpSpPr>
      <p:sp>
        <p:nvSpPr>
          <p:cNvPr id="53" name="Google Shape;53;p8"/>
          <p:cNvSpPr/>
          <p:nvPr/>
        </p:nvSpPr>
        <p:spPr>
          <a:xfrm>
            <a:off x="219075" y="85725"/>
            <a:ext cx="2771775" cy="11620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4" name="Google Shape;54;p8"/>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5" name="Google Shape;55;p8"/>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 name="Google Shape;56;p8"/>
          <p:cNvSpPr txBox="1">
            <a:spLocks noGrp="1"/>
          </p:cNvSpPr>
          <p:nvPr>
            <p:ph type="body" idx="3"/>
          </p:nvPr>
        </p:nvSpPr>
        <p:spPr>
          <a:xfrm>
            <a:off x="306060" y="1729723"/>
            <a:ext cx="1080961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8"/>
          <p:cNvSpPr txBox="1">
            <a:spLocks noGrp="1"/>
          </p:cNvSpPr>
          <p:nvPr>
            <p:ph type="body" idx="4"/>
          </p:nvPr>
        </p:nvSpPr>
        <p:spPr>
          <a:xfrm>
            <a:off x="300211" y="2097681"/>
            <a:ext cx="10815464" cy="385358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Full slide copy_texture option 3">
  <p:cSld name="Full slide copy_texture option 3">
    <p:bg>
      <p:bgPr>
        <a:blipFill>
          <a:blip r:embed="rId2">
            <a:alphaModFix/>
          </a:blip>
          <a:stretch>
            <a:fillRect/>
          </a:stretch>
        </a:blipFill>
        <a:effectLst/>
      </p:bgPr>
    </p:bg>
    <p:spTree>
      <p:nvGrpSpPr>
        <p:cNvPr id="1" name="Shape 58"/>
        <p:cNvGrpSpPr/>
        <p:nvPr/>
      </p:nvGrpSpPr>
      <p:grpSpPr>
        <a:xfrm>
          <a:off x="0" y="0"/>
          <a:ext cx="0" cy="0"/>
          <a:chOff x="0" y="0"/>
          <a:chExt cx="0" cy="0"/>
        </a:xfrm>
      </p:grpSpPr>
      <p:sp>
        <p:nvSpPr>
          <p:cNvPr id="59" name="Google Shape;59;p9"/>
          <p:cNvSpPr/>
          <p:nvPr/>
        </p:nvSpPr>
        <p:spPr>
          <a:xfrm>
            <a:off x="219075" y="85725"/>
            <a:ext cx="2771775" cy="116205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0" name="Google Shape;60;p9"/>
          <p:cNvSpPr txBox="1">
            <a:spLocks noGrp="1"/>
          </p:cNvSpPr>
          <p:nvPr>
            <p:ph type="body" idx="1"/>
          </p:nvPr>
        </p:nvSpPr>
        <p:spPr>
          <a:xfrm>
            <a:off x="306060" y="978761"/>
            <a:ext cx="7451725" cy="46646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 name="Google Shape;61;p9"/>
          <p:cNvSpPr txBox="1">
            <a:spLocks noGrp="1"/>
          </p:cNvSpPr>
          <p:nvPr>
            <p:ph type="body" idx="2"/>
          </p:nvPr>
        </p:nvSpPr>
        <p:spPr>
          <a:xfrm>
            <a:off x="306060" y="326309"/>
            <a:ext cx="7452026" cy="73695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4200"/>
              <a:buFont typeface="Arial"/>
              <a:buNone/>
              <a:defRPr sz="42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9"/>
          <p:cNvSpPr txBox="1">
            <a:spLocks noGrp="1"/>
          </p:cNvSpPr>
          <p:nvPr>
            <p:ph type="body" idx="3"/>
          </p:nvPr>
        </p:nvSpPr>
        <p:spPr>
          <a:xfrm>
            <a:off x="306060" y="1729723"/>
            <a:ext cx="10809615" cy="40164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1"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9"/>
          <p:cNvSpPr txBox="1">
            <a:spLocks noGrp="1"/>
          </p:cNvSpPr>
          <p:nvPr>
            <p:ph type="body" idx="4"/>
          </p:nvPr>
        </p:nvSpPr>
        <p:spPr>
          <a:xfrm>
            <a:off x="300211" y="2097681"/>
            <a:ext cx="10815464" cy="385358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9"/>
          <p:cNvSpPr/>
          <p:nvPr/>
        </p:nvSpPr>
        <p:spPr>
          <a:xfrm flipH="1">
            <a:off x="-1" y="4876800"/>
            <a:ext cx="1176335" cy="1962472"/>
          </a:xfrm>
          <a:custGeom>
            <a:avLst/>
            <a:gdLst/>
            <a:ahLst/>
            <a:cxnLst/>
            <a:rect l="l" t="t" r="r" b="b"/>
            <a:pathLst>
              <a:path w="1711036" h="9592694" extrusionOk="0">
                <a:moveTo>
                  <a:pt x="0" y="3742485"/>
                </a:moveTo>
                <a:lnTo>
                  <a:pt x="1691986" y="0"/>
                </a:lnTo>
                <a:lnTo>
                  <a:pt x="1711036" y="9509516"/>
                </a:lnTo>
                <a:lnTo>
                  <a:pt x="1701511" y="9592694"/>
                </a:lnTo>
                <a:lnTo>
                  <a:pt x="0" y="3742485"/>
                </a:lnTo>
                <a:close/>
              </a:path>
            </a:pathLst>
          </a:custGeom>
          <a:solidFill>
            <a:srgbClr val="006CAB">
              <a:alpha val="4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_image option 2">
  <p:cSld name="Title slide_image option 2">
    <p:spTree>
      <p:nvGrpSpPr>
        <p:cNvPr id="1" name="Shape 65"/>
        <p:cNvGrpSpPr/>
        <p:nvPr/>
      </p:nvGrpSpPr>
      <p:grpSpPr>
        <a:xfrm>
          <a:off x="0" y="0"/>
          <a:ext cx="0" cy="0"/>
          <a:chOff x="0" y="0"/>
          <a:chExt cx="0" cy="0"/>
        </a:xfrm>
      </p:grpSpPr>
      <p:sp>
        <p:nvSpPr>
          <p:cNvPr id="66" name="Google Shape;66;p10"/>
          <p:cNvSpPr txBox="1">
            <a:spLocks noGrp="1"/>
          </p:cNvSpPr>
          <p:nvPr>
            <p:ph type="body" idx="1"/>
          </p:nvPr>
        </p:nvSpPr>
        <p:spPr>
          <a:xfrm>
            <a:off x="379112" y="2765699"/>
            <a:ext cx="6012163" cy="67812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7" name="Google Shape;67;p10"/>
          <p:cNvSpPr txBox="1">
            <a:spLocks noGrp="1"/>
          </p:cNvSpPr>
          <p:nvPr>
            <p:ph type="body" idx="2"/>
          </p:nvPr>
        </p:nvSpPr>
        <p:spPr>
          <a:xfrm>
            <a:off x="370485" y="4463086"/>
            <a:ext cx="5649316"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3"/>
          </p:nvPr>
        </p:nvSpPr>
        <p:spPr>
          <a:xfrm>
            <a:off x="378808" y="1959605"/>
            <a:ext cx="6012467" cy="118023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006CAB"/>
              </a:buClr>
              <a:buSzPts val="4500"/>
              <a:buFont typeface="Arial"/>
              <a:buNone/>
              <a:defRPr sz="4500" b="1" i="0" u="none" strike="noStrike" cap="none">
                <a:solidFill>
                  <a:srgbClr val="006CAB"/>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9" name="Google Shape;69;p10"/>
          <p:cNvSpPr txBox="1">
            <a:spLocks noGrp="1"/>
          </p:cNvSpPr>
          <p:nvPr>
            <p:ph type="body" idx="4"/>
          </p:nvPr>
        </p:nvSpPr>
        <p:spPr>
          <a:xfrm>
            <a:off x="370183" y="4872811"/>
            <a:ext cx="5649617"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0" name="Google Shape;70;p10"/>
          <p:cNvPicPr preferRelativeResize="0"/>
          <p:nvPr/>
        </p:nvPicPr>
        <p:blipFill rotWithShape="1">
          <a:blip r:embed="rId2">
            <a:alphaModFix/>
          </a:blip>
          <a:srcRect/>
          <a:stretch/>
        </p:blipFill>
        <p:spPr>
          <a:xfrm>
            <a:off x="501668" y="440724"/>
            <a:ext cx="2270107" cy="660521"/>
          </a:xfrm>
          <a:prstGeom prst="rect">
            <a:avLst/>
          </a:prstGeom>
          <a:noFill/>
          <a:ln>
            <a:noFill/>
          </a:ln>
        </p:spPr>
      </p:pic>
      <p:pic>
        <p:nvPicPr>
          <p:cNvPr id="71" name="Google Shape;71;p10"/>
          <p:cNvPicPr preferRelativeResize="0"/>
          <p:nvPr/>
        </p:nvPicPr>
        <p:blipFill rotWithShape="1">
          <a:blip r:embed="rId3">
            <a:alphaModFix/>
          </a:blip>
          <a:srcRect r="64120" b="6369"/>
          <a:stretch/>
        </p:blipFill>
        <p:spPr>
          <a:xfrm>
            <a:off x="8610064" y="0"/>
            <a:ext cx="3014138" cy="6866467"/>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_image option 3">
  <p:cSld name="Title slide_image option 3">
    <p:spTree>
      <p:nvGrpSpPr>
        <p:cNvPr id="1" name="Shape 72"/>
        <p:cNvGrpSpPr/>
        <p:nvPr/>
      </p:nvGrpSpPr>
      <p:grpSpPr>
        <a:xfrm>
          <a:off x="0" y="0"/>
          <a:ext cx="0" cy="0"/>
          <a:chOff x="0" y="0"/>
          <a:chExt cx="0" cy="0"/>
        </a:xfrm>
      </p:grpSpPr>
      <p:sp>
        <p:nvSpPr>
          <p:cNvPr id="73" name="Google Shape;73;p11"/>
          <p:cNvSpPr txBox="1">
            <a:spLocks noGrp="1"/>
          </p:cNvSpPr>
          <p:nvPr>
            <p:ph type="body" idx="1"/>
          </p:nvPr>
        </p:nvSpPr>
        <p:spPr>
          <a:xfrm>
            <a:off x="379112" y="2765699"/>
            <a:ext cx="6012163" cy="67812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4" name="Google Shape;74;p11"/>
          <p:cNvSpPr txBox="1">
            <a:spLocks noGrp="1"/>
          </p:cNvSpPr>
          <p:nvPr>
            <p:ph type="body" idx="2"/>
          </p:nvPr>
        </p:nvSpPr>
        <p:spPr>
          <a:xfrm>
            <a:off x="370485" y="4463086"/>
            <a:ext cx="5649316"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5" name="Google Shape;75;p11"/>
          <p:cNvSpPr txBox="1">
            <a:spLocks noGrp="1"/>
          </p:cNvSpPr>
          <p:nvPr>
            <p:ph type="body" idx="3"/>
          </p:nvPr>
        </p:nvSpPr>
        <p:spPr>
          <a:xfrm>
            <a:off x="378808" y="1959605"/>
            <a:ext cx="6012467" cy="118023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006CAB"/>
              </a:buClr>
              <a:buSzPts val="4500"/>
              <a:buFont typeface="Arial"/>
              <a:buNone/>
              <a:defRPr sz="4500" b="1" i="0" u="none" strike="noStrike" cap="none">
                <a:solidFill>
                  <a:srgbClr val="006CAB"/>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11"/>
          <p:cNvSpPr txBox="1">
            <a:spLocks noGrp="1"/>
          </p:cNvSpPr>
          <p:nvPr>
            <p:ph type="body" idx="4"/>
          </p:nvPr>
        </p:nvSpPr>
        <p:spPr>
          <a:xfrm>
            <a:off x="370183" y="4872811"/>
            <a:ext cx="5649617"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77" name="Google Shape;77;p11"/>
          <p:cNvPicPr preferRelativeResize="0"/>
          <p:nvPr/>
        </p:nvPicPr>
        <p:blipFill rotWithShape="1">
          <a:blip r:embed="rId2">
            <a:alphaModFix/>
          </a:blip>
          <a:srcRect/>
          <a:stretch/>
        </p:blipFill>
        <p:spPr>
          <a:xfrm>
            <a:off x="501668" y="440724"/>
            <a:ext cx="2270107" cy="660521"/>
          </a:xfrm>
          <a:prstGeom prst="rect">
            <a:avLst/>
          </a:prstGeom>
          <a:noFill/>
          <a:ln>
            <a:noFill/>
          </a:ln>
        </p:spPr>
      </p:pic>
      <p:pic>
        <p:nvPicPr>
          <p:cNvPr id="78" name="Google Shape;78;p11"/>
          <p:cNvPicPr preferRelativeResize="0"/>
          <p:nvPr/>
        </p:nvPicPr>
        <p:blipFill rotWithShape="1">
          <a:blip r:embed="rId3">
            <a:alphaModFix/>
          </a:blip>
          <a:srcRect r="64112" b="6466"/>
          <a:stretch/>
        </p:blipFill>
        <p:spPr>
          <a:xfrm>
            <a:off x="8618530" y="0"/>
            <a:ext cx="3014139" cy="68580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_image option 4">
  <p:cSld name="Title slide_image option 4">
    <p:spTree>
      <p:nvGrpSpPr>
        <p:cNvPr id="1" name="Shape 79"/>
        <p:cNvGrpSpPr/>
        <p:nvPr/>
      </p:nvGrpSpPr>
      <p:grpSpPr>
        <a:xfrm>
          <a:off x="0" y="0"/>
          <a:ext cx="0" cy="0"/>
          <a:chOff x="0" y="0"/>
          <a:chExt cx="0" cy="0"/>
        </a:xfrm>
      </p:grpSpPr>
      <p:sp>
        <p:nvSpPr>
          <p:cNvPr id="80" name="Google Shape;80;p12"/>
          <p:cNvSpPr txBox="1">
            <a:spLocks noGrp="1"/>
          </p:cNvSpPr>
          <p:nvPr>
            <p:ph type="body" idx="1"/>
          </p:nvPr>
        </p:nvSpPr>
        <p:spPr>
          <a:xfrm>
            <a:off x="379112" y="2765699"/>
            <a:ext cx="6012163" cy="678126"/>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800"/>
              <a:buFont typeface="Arial"/>
              <a:buNone/>
              <a:defRPr sz="28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12"/>
          <p:cNvSpPr txBox="1">
            <a:spLocks noGrp="1"/>
          </p:cNvSpPr>
          <p:nvPr>
            <p:ph type="body" idx="2"/>
          </p:nvPr>
        </p:nvSpPr>
        <p:spPr>
          <a:xfrm>
            <a:off x="370485" y="4463086"/>
            <a:ext cx="5649316"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2"/>
          <p:cNvSpPr txBox="1">
            <a:spLocks noGrp="1"/>
          </p:cNvSpPr>
          <p:nvPr>
            <p:ph type="body" idx="3"/>
          </p:nvPr>
        </p:nvSpPr>
        <p:spPr>
          <a:xfrm>
            <a:off x="378808" y="1959605"/>
            <a:ext cx="6012467" cy="118023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006CAB"/>
              </a:buClr>
              <a:buSzPts val="4500"/>
              <a:buFont typeface="Arial"/>
              <a:buNone/>
              <a:defRPr sz="4500" b="1" i="0" u="none" strike="noStrike" cap="none">
                <a:solidFill>
                  <a:srgbClr val="006CAB"/>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2"/>
          <p:cNvSpPr txBox="1">
            <a:spLocks noGrp="1"/>
          </p:cNvSpPr>
          <p:nvPr>
            <p:ph type="body" idx="4"/>
          </p:nvPr>
        </p:nvSpPr>
        <p:spPr>
          <a:xfrm>
            <a:off x="370183" y="4872811"/>
            <a:ext cx="5649617" cy="409725"/>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000"/>
              <a:buFont typeface="Arial"/>
              <a:buNone/>
              <a:defRPr sz="2000" b="0" i="0" u="none" strike="noStrike" cap="none">
                <a:solidFill>
                  <a:schemeClr val="dk1"/>
                </a:solidFill>
                <a:latin typeface="Arial Narrow"/>
                <a:ea typeface="Arial Narrow"/>
                <a:cs typeface="Arial Narrow"/>
                <a:sym typeface="Arial Narrow"/>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84" name="Google Shape;84;p12"/>
          <p:cNvPicPr preferRelativeResize="0"/>
          <p:nvPr/>
        </p:nvPicPr>
        <p:blipFill rotWithShape="1">
          <a:blip r:embed="rId2">
            <a:alphaModFix/>
          </a:blip>
          <a:srcRect/>
          <a:stretch/>
        </p:blipFill>
        <p:spPr>
          <a:xfrm>
            <a:off x="501668" y="440724"/>
            <a:ext cx="2270107" cy="660521"/>
          </a:xfrm>
          <a:prstGeom prst="rect">
            <a:avLst/>
          </a:prstGeom>
          <a:noFill/>
          <a:ln>
            <a:noFill/>
          </a:ln>
        </p:spPr>
      </p:pic>
      <p:sp>
        <p:nvSpPr>
          <p:cNvPr id="85" name="Google Shape;85;p12"/>
          <p:cNvSpPr/>
          <p:nvPr/>
        </p:nvSpPr>
        <p:spPr>
          <a:xfrm>
            <a:off x="8652398" y="2502"/>
            <a:ext cx="2926807" cy="6882646"/>
          </a:xfrm>
          <a:custGeom>
            <a:avLst/>
            <a:gdLst/>
            <a:ahLst/>
            <a:cxnLst/>
            <a:rect l="l" t="t" r="r" b="b"/>
            <a:pathLst>
              <a:path w="2979769" h="7007189" extrusionOk="0">
                <a:moveTo>
                  <a:pt x="7969" y="6531"/>
                </a:moveTo>
                <a:cubicBezTo>
                  <a:pt x="10513" y="2334264"/>
                  <a:pt x="-2206" y="4669628"/>
                  <a:pt x="338" y="6997361"/>
                </a:cubicBezTo>
                <a:lnTo>
                  <a:pt x="804803" y="7004990"/>
                </a:lnTo>
                <a:lnTo>
                  <a:pt x="804803" y="3997234"/>
                </a:lnTo>
                <a:lnTo>
                  <a:pt x="1074790" y="6999558"/>
                </a:lnTo>
                <a:lnTo>
                  <a:pt x="1947803" y="7007189"/>
                </a:lnTo>
                <a:lnTo>
                  <a:pt x="2176403" y="4023360"/>
                </a:lnTo>
                <a:cubicBezTo>
                  <a:pt x="2178866" y="5016122"/>
                  <a:pt x="2181330" y="6008884"/>
                  <a:pt x="2183793" y="7001646"/>
                </a:cubicBezTo>
                <a:lnTo>
                  <a:pt x="2969759" y="6999737"/>
                </a:lnTo>
                <a:cubicBezTo>
                  <a:pt x="2973096" y="4674122"/>
                  <a:pt x="2976432" y="2325615"/>
                  <a:pt x="2979769" y="0"/>
                </a:cubicBezTo>
                <a:lnTo>
                  <a:pt x="1699609" y="0"/>
                </a:lnTo>
                <a:lnTo>
                  <a:pt x="1497135" y="2331720"/>
                </a:lnTo>
                <a:lnTo>
                  <a:pt x="1301192" y="6531"/>
                </a:lnTo>
                <a:lnTo>
                  <a:pt x="7969" y="6531"/>
                </a:lnTo>
                <a:close/>
              </a:path>
            </a:pathLst>
          </a:custGeom>
          <a:blipFill rotWithShape="1">
            <a:blip r:embed="rId3">
              <a:alphaModFix/>
            </a:blip>
            <a:stretch>
              <a:fillRect l="-2459" t="177" r="-31876" b="-556"/>
            </a:stretch>
          </a:blip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3" r:id="rId13"/>
    <p:sldLayoutId id="2147483664"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5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gamma.ap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hyperlink" Target="https://youtu.be/DJs6iW4HwfE?si=DsJ4ELfjRnLIowkf" TargetMode="External"/><Relationship Id="rId4" Type="http://schemas.openxmlformats.org/officeDocument/2006/relationships/hyperlink" Target="https://www.youtube.com/playlist?list=PLw5U_dVzZWnW2do_q5FbHRhzyorE4ohh8"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s://creativecommons.org/licenses/by-nc-nd/2.0/" TargetMode="External"/><Relationship Id="rId4" Type="http://schemas.openxmlformats.org/officeDocument/2006/relationships/hyperlink" Target="https://www.google.com/url?sa=i&amp;url=https%3A%2F%2Fwww.flickr.com%2Fphotos%2Fcizauskas%2F47586426742&amp;psig=AOvVaw13-Qr707RjtW7EM9Yd1ke_&amp;ust=1720765171104000&amp;source=images&amp;cd=vfe&amp;opi=89978449&amp;ved=0CBQQjhxqFwoTCPiG4ParnocDFQAAAAAdAAAAABA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creativecommons.org/licenses/by/2.0/" TargetMode="External"/><Relationship Id="rId5" Type="http://schemas.openxmlformats.org/officeDocument/2006/relationships/image" Target="../media/image19.jpg"/><Relationship Id="rId4" Type="http://schemas.openxmlformats.org/officeDocument/2006/relationships/hyperlink" Target="https://creativecommons.org/licenses/by-sa/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hyperlink" Target="https://www.undermind.ai/" TargetMode="External"/><Relationship Id="rId3" Type="http://schemas.openxmlformats.org/officeDocument/2006/relationships/image" Target="../media/image23.png"/><Relationship Id="rId7" Type="http://schemas.openxmlformats.org/officeDocument/2006/relationships/hyperlink" Target="https://discovery.researcher.life/ask-rdiscovery"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hyperlink" Target="https://www.semanticscholar.org/" TargetMode="External"/><Relationship Id="rId11" Type="http://schemas.openxmlformats.org/officeDocument/2006/relationships/hyperlink" Target="https://www.the-literature.com/" TargetMode="External"/><Relationship Id="rId5" Type="http://schemas.openxmlformats.org/officeDocument/2006/relationships/image" Target="../media/image25.png"/><Relationship Id="rId10" Type="http://schemas.openxmlformats.org/officeDocument/2006/relationships/hyperlink" Target="https://www.connectedpapers.com/" TargetMode="External"/><Relationship Id="rId4" Type="http://schemas.openxmlformats.org/officeDocument/2006/relationships/image" Target="../media/image24.png"/><Relationship Id="rId9" Type="http://schemas.openxmlformats.org/officeDocument/2006/relationships/hyperlink" Target="https://app.grammarly.com/"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Google Shape;122;p16"/>
          <p:cNvSpPr txBox="1">
            <a:spLocks noGrp="1"/>
          </p:cNvSpPr>
          <p:nvPr>
            <p:ph type="body" idx="2"/>
          </p:nvPr>
        </p:nvSpPr>
        <p:spPr>
          <a:xfrm>
            <a:off x="370485" y="4463086"/>
            <a:ext cx="5649316" cy="40972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r>
              <a:rPr lang="en-AU" dirty="0"/>
              <a:t>Gabby Lamb</a:t>
            </a:r>
            <a:endParaRPr dirty="0"/>
          </a:p>
        </p:txBody>
      </p:sp>
      <p:sp>
        <p:nvSpPr>
          <p:cNvPr id="123" name="Google Shape;123;p16"/>
          <p:cNvSpPr txBox="1">
            <a:spLocks noGrp="1"/>
          </p:cNvSpPr>
          <p:nvPr>
            <p:ph type="body" idx="3"/>
          </p:nvPr>
        </p:nvSpPr>
        <p:spPr>
          <a:xfrm>
            <a:off x="378808" y="1959605"/>
            <a:ext cx="6012600" cy="125289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6CAB"/>
              </a:buClr>
              <a:buSzPts val="4500"/>
              <a:buNone/>
            </a:pPr>
            <a:r>
              <a:rPr lang="en-AU" dirty="0"/>
              <a:t>AI in Systematic-Type Literature Reviews</a:t>
            </a:r>
            <a:endParaRPr dirty="0"/>
          </a:p>
        </p:txBody>
      </p:sp>
      <p:sp>
        <p:nvSpPr>
          <p:cNvPr id="124" name="Google Shape;124;p16"/>
          <p:cNvSpPr txBox="1">
            <a:spLocks noGrp="1"/>
          </p:cNvSpPr>
          <p:nvPr>
            <p:ph type="body" idx="4"/>
          </p:nvPr>
        </p:nvSpPr>
        <p:spPr>
          <a:xfrm>
            <a:off x="370183" y="4872811"/>
            <a:ext cx="5649617" cy="125058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r>
              <a:rPr lang="en-AU" dirty="0"/>
              <a:t>Liaison Librarian, Medicine, Nursing and Health Sciences, Pharmacy and Pharmaceutical Sciences</a:t>
            </a:r>
          </a:p>
          <a:p>
            <a:pPr marL="0" lvl="0" indent="0" algn="l" rtl="0">
              <a:lnSpc>
                <a:spcPct val="90000"/>
              </a:lnSpc>
              <a:spcBef>
                <a:spcPts val="0"/>
              </a:spcBef>
              <a:spcAft>
                <a:spcPts val="0"/>
              </a:spcAft>
              <a:buClr>
                <a:schemeClr val="dk1"/>
              </a:buClr>
              <a:buSzPts val="2000"/>
              <a:buNone/>
            </a:pPr>
            <a:r>
              <a:rPr lang="en-AU" dirty="0"/>
              <a:t>Monash University</a:t>
            </a:r>
            <a:endParaRPr dirty="0"/>
          </a:p>
        </p:txBody>
      </p:sp>
      <p:sp>
        <p:nvSpPr>
          <p:cNvPr id="11" name="Text 1">
            <a:extLst>
              <a:ext uri="{FF2B5EF4-FFF2-40B4-BE49-F238E27FC236}">
                <a16:creationId xmlns:a16="http://schemas.microsoft.com/office/drawing/2014/main" id="{A6CE4A1F-1E75-4057-8BEE-B74EE1C79C9D}"/>
              </a:ext>
            </a:extLst>
          </p:cNvPr>
          <p:cNvSpPr/>
          <p:nvPr/>
        </p:nvSpPr>
        <p:spPr>
          <a:xfrm>
            <a:off x="488990" y="3293438"/>
            <a:ext cx="7556421" cy="1088708"/>
          </a:xfrm>
          <a:prstGeom prst="rect">
            <a:avLst/>
          </a:prstGeom>
          <a:noFill/>
          <a:ln/>
        </p:spPr>
        <p:txBody>
          <a:bodyPr wrap="square" lIns="0" tIns="0" rIns="0" bIns="0" rtlCol="0" anchor="t"/>
          <a:lstStyle/>
          <a:p>
            <a:pPr marL="0" indent="0">
              <a:lnSpc>
                <a:spcPts val="2850"/>
              </a:lnSpc>
              <a:buNone/>
            </a:pPr>
            <a:r>
              <a:rPr lang="en-US" dirty="0">
                <a:solidFill>
                  <a:schemeClr val="tx1"/>
                </a:solidFill>
                <a:latin typeface="Arial Narrow" panose="020B0606020202030204" pitchFamily="34" charset="0"/>
                <a:ea typeface="Epilogue" pitchFamily="34" charset="-122"/>
                <a:cs typeface="Epilogue" pitchFamily="34" charset="-120"/>
              </a:rPr>
              <a:t>An exploration of AI tools in systematic literature reviews, their current limitations, and potential future applications. Based on personal research and insights from the field.</a:t>
            </a:r>
          </a:p>
          <a:p>
            <a:pPr marL="0" indent="0">
              <a:lnSpc>
                <a:spcPts val="2850"/>
              </a:lnSpc>
              <a:buNone/>
            </a:pPr>
            <a:r>
              <a:rPr lang="en-US" sz="1050" dirty="0">
                <a:solidFill>
                  <a:schemeClr val="tx1"/>
                </a:solidFill>
                <a:latin typeface="Arial Narrow" panose="020B0606020202030204" pitchFamily="34" charset="0"/>
              </a:rPr>
              <a:t>NB. Some of this content is generated by AI – Gamma </a:t>
            </a:r>
            <a:r>
              <a:rPr lang="en-US" sz="1050" dirty="0">
                <a:solidFill>
                  <a:schemeClr val="tx1"/>
                </a:solidFill>
                <a:latin typeface="Arial Narrow" panose="020B0606020202030204" pitchFamily="34" charset="0"/>
                <a:hlinkClick r:id="rId3"/>
              </a:rPr>
              <a:t>https://gamma.app/</a:t>
            </a:r>
            <a:r>
              <a:rPr lang="en-US" sz="1050" dirty="0">
                <a:solidFill>
                  <a:schemeClr val="tx1"/>
                </a:solidFill>
                <a:latin typeface="Arial Narrow" panose="020B0606020202030204" pitchFamily="34" charset="0"/>
              </a:rPr>
              <a:t> </a:t>
            </a:r>
          </a:p>
        </p:txBody>
      </p:sp>
      <p:pic>
        <p:nvPicPr>
          <p:cNvPr id="7" name="Picture 6">
            <a:extLst>
              <a:ext uri="{FF2B5EF4-FFF2-40B4-BE49-F238E27FC236}">
                <a16:creationId xmlns:a16="http://schemas.microsoft.com/office/drawing/2014/main" id="{38663C77-56FF-4817-8543-36EACE111BD5}"/>
              </a:ext>
            </a:extLst>
          </p:cNvPr>
          <p:cNvPicPr>
            <a:picLocks noChangeAspect="1"/>
          </p:cNvPicPr>
          <p:nvPr/>
        </p:nvPicPr>
        <p:blipFill>
          <a:blip r:embed="rId4"/>
          <a:stretch>
            <a:fillRect/>
          </a:stretch>
        </p:blipFill>
        <p:spPr>
          <a:xfrm>
            <a:off x="5762568" y="233438"/>
            <a:ext cx="2629156" cy="3060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7" name="Picture 6">
            <a:extLst>
              <a:ext uri="{FF2B5EF4-FFF2-40B4-BE49-F238E27FC236}">
                <a16:creationId xmlns:a16="http://schemas.microsoft.com/office/drawing/2014/main" id="{6631D199-3F39-4D78-BDA2-B5ED3DF02EE8}"/>
              </a:ext>
            </a:extLst>
          </p:cNvPr>
          <p:cNvPicPr>
            <a:picLocks noChangeAspect="1"/>
          </p:cNvPicPr>
          <p:nvPr/>
        </p:nvPicPr>
        <p:blipFill>
          <a:blip r:embed="rId3"/>
          <a:stretch>
            <a:fillRect/>
          </a:stretch>
        </p:blipFill>
        <p:spPr>
          <a:xfrm>
            <a:off x="935276" y="434495"/>
            <a:ext cx="10353613" cy="5729237"/>
          </a:xfrm>
          <a:prstGeom prst="rect">
            <a:avLst/>
          </a:prstGeom>
        </p:spPr>
      </p:pic>
      <p:sp>
        <p:nvSpPr>
          <p:cNvPr id="8" name="Rectangle 7">
            <a:extLst>
              <a:ext uri="{FF2B5EF4-FFF2-40B4-BE49-F238E27FC236}">
                <a16:creationId xmlns:a16="http://schemas.microsoft.com/office/drawing/2014/main" id="{92637A93-DE71-4B4E-95B1-F25CD818D6CF}"/>
              </a:ext>
            </a:extLst>
          </p:cNvPr>
          <p:cNvSpPr/>
          <p:nvPr/>
        </p:nvSpPr>
        <p:spPr>
          <a:xfrm>
            <a:off x="2538067" y="5374845"/>
            <a:ext cx="2081019" cy="307777"/>
          </a:xfrm>
          <a:prstGeom prst="rect">
            <a:avLst/>
          </a:prstGeom>
        </p:spPr>
        <p:txBody>
          <a:bodyPr wrap="none">
            <a:spAutoFit/>
          </a:bodyPr>
          <a:lstStyle/>
          <a:p>
            <a:r>
              <a:rPr lang="en-AU" u="sng" dirty="0">
                <a:solidFill>
                  <a:schemeClr val="dk1"/>
                </a:solidFill>
                <a:latin typeface="Calibri"/>
                <a:ea typeface="Calibri"/>
                <a:cs typeface="Calibri"/>
                <a:sym typeface="Calibri"/>
                <a:hlinkClick r:id="rId4"/>
              </a:rPr>
              <a:t>RSC Day YouTube channel</a:t>
            </a:r>
            <a:endParaRPr lang="en-AU" dirty="0"/>
          </a:p>
        </p:txBody>
      </p:sp>
      <p:sp>
        <p:nvSpPr>
          <p:cNvPr id="9" name="Rectangle 8">
            <a:extLst>
              <a:ext uri="{FF2B5EF4-FFF2-40B4-BE49-F238E27FC236}">
                <a16:creationId xmlns:a16="http://schemas.microsoft.com/office/drawing/2014/main" id="{E1E7687C-C508-4DEC-A8E0-C15D2B2EB857}"/>
              </a:ext>
            </a:extLst>
          </p:cNvPr>
          <p:cNvSpPr/>
          <p:nvPr/>
        </p:nvSpPr>
        <p:spPr>
          <a:xfrm>
            <a:off x="2538067" y="5682622"/>
            <a:ext cx="1928733" cy="307777"/>
          </a:xfrm>
          <a:prstGeom prst="rect">
            <a:avLst/>
          </a:prstGeom>
        </p:spPr>
        <p:txBody>
          <a:bodyPr wrap="none">
            <a:spAutoFit/>
          </a:bodyPr>
          <a:lstStyle/>
          <a:p>
            <a:r>
              <a:rPr lang="en-AU" u="sng" dirty="0">
                <a:solidFill>
                  <a:schemeClr val="dk1"/>
                </a:solidFill>
                <a:latin typeface="Calibri"/>
                <a:ea typeface="Calibri"/>
                <a:cs typeface="Calibri"/>
                <a:sym typeface="Calibri"/>
                <a:hlinkClick r:id="rId5"/>
              </a:rPr>
              <a:t>Lorraine’s presentation</a:t>
            </a:r>
            <a:r>
              <a:rPr lang="en-AU" dirty="0">
                <a:solidFill>
                  <a:schemeClr val="dk1"/>
                </a:solidFill>
                <a:latin typeface="Calibri"/>
                <a:ea typeface="Calibri"/>
                <a:cs typeface="Calibri"/>
                <a:sym typeface="Calibri"/>
              </a:rPr>
              <a:t> </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4" name="Picture 3">
            <a:extLst>
              <a:ext uri="{FF2B5EF4-FFF2-40B4-BE49-F238E27FC236}">
                <a16:creationId xmlns:a16="http://schemas.microsoft.com/office/drawing/2014/main" id="{9D4E6944-7D16-4CBD-82D5-FC308A0FBA6D}"/>
              </a:ext>
            </a:extLst>
          </p:cNvPr>
          <p:cNvPicPr>
            <a:picLocks noChangeAspect="1"/>
          </p:cNvPicPr>
          <p:nvPr/>
        </p:nvPicPr>
        <p:blipFill>
          <a:blip r:embed="rId3"/>
          <a:stretch>
            <a:fillRect/>
          </a:stretch>
        </p:blipFill>
        <p:spPr>
          <a:xfrm>
            <a:off x="2063842" y="92305"/>
            <a:ext cx="8575317" cy="5724000"/>
          </a:xfrm>
          <a:prstGeom prst="rect">
            <a:avLst/>
          </a:prstGeom>
        </p:spPr>
      </p:pic>
      <p:sp>
        <p:nvSpPr>
          <p:cNvPr id="5" name="TextBox 4">
            <a:extLst>
              <a:ext uri="{FF2B5EF4-FFF2-40B4-BE49-F238E27FC236}">
                <a16:creationId xmlns:a16="http://schemas.microsoft.com/office/drawing/2014/main" id="{8F3ED1E7-4AC7-4FB6-B6D7-3E086480FFC9}"/>
              </a:ext>
            </a:extLst>
          </p:cNvPr>
          <p:cNvSpPr txBox="1"/>
          <p:nvPr/>
        </p:nvSpPr>
        <p:spPr>
          <a:xfrm>
            <a:off x="2157573" y="5917915"/>
            <a:ext cx="8671389" cy="430887"/>
          </a:xfrm>
          <a:prstGeom prst="rect">
            <a:avLst/>
          </a:prstGeom>
          <a:noFill/>
        </p:spPr>
        <p:txBody>
          <a:bodyPr wrap="square" rtlCol="0">
            <a:spAutoFit/>
          </a:bodyPr>
          <a:lstStyle/>
          <a:p>
            <a:r>
              <a:rPr lang="en-AU" sz="1100" b="1" u="sng" dirty="0">
                <a:hlinkClick r:id="rId4" tooltip="Go to Thomas Cizauskas’s photostream"/>
              </a:rPr>
              <a:t>Flickr Thomas </a:t>
            </a:r>
            <a:r>
              <a:rPr lang="en-AU" sz="1100" b="1" u="sng" dirty="0" err="1">
                <a:hlinkClick r:id="rId4" tooltip="Go to Thomas Cizauskas’s photostream"/>
              </a:rPr>
              <a:t>Cizauskas</a:t>
            </a:r>
            <a:r>
              <a:rPr lang="en-AU" sz="1100" b="1" u="sng" dirty="0"/>
              <a:t> Oh my god….(warning: colourful language used) </a:t>
            </a:r>
            <a:r>
              <a:rPr lang="en-AU" sz="1100" dirty="0">
                <a:hlinkClick r:id="rId5"/>
              </a:rPr>
              <a:t>https://creativecommons.org/licenses/by-nc-nd/2.0/</a:t>
            </a:r>
            <a:br>
              <a:rPr lang="en-AU" sz="1100" dirty="0"/>
            </a:br>
            <a:endParaRPr lang="en-AU" sz="11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028" name="Picture 4" descr="https://upload.wikimedia.org/wikipedia/commons/thumb/9/9f/Rabbit_Hole.jpg/360px-Rabbit_Hole.jpg">
            <a:extLst>
              <a:ext uri="{FF2B5EF4-FFF2-40B4-BE49-F238E27FC236}">
                <a16:creationId xmlns:a16="http://schemas.microsoft.com/office/drawing/2014/main" id="{2A5AF340-83D9-47DA-82D9-8B0D1B01A3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362" y="197778"/>
            <a:ext cx="3429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Arrow: Right 1">
            <a:extLst>
              <a:ext uri="{FF2B5EF4-FFF2-40B4-BE49-F238E27FC236}">
                <a16:creationId xmlns:a16="http://schemas.microsoft.com/office/drawing/2014/main" id="{CD610DE3-99F1-4179-8C22-2C2AB9844BD9}"/>
              </a:ext>
            </a:extLst>
          </p:cNvPr>
          <p:cNvSpPr/>
          <p:nvPr/>
        </p:nvSpPr>
        <p:spPr>
          <a:xfrm>
            <a:off x="4005033" y="115246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a:extLst>
              <a:ext uri="{FF2B5EF4-FFF2-40B4-BE49-F238E27FC236}">
                <a16:creationId xmlns:a16="http://schemas.microsoft.com/office/drawing/2014/main" id="{6751A8C3-7E2E-4A8F-9E02-3C4B66922258}"/>
              </a:ext>
            </a:extLst>
          </p:cNvPr>
          <p:cNvSpPr txBox="1"/>
          <p:nvPr/>
        </p:nvSpPr>
        <p:spPr>
          <a:xfrm>
            <a:off x="213064" y="4980373"/>
            <a:ext cx="3666478" cy="400110"/>
          </a:xfrm>
          <a:prstGeom prst="rect">
            <a:avLst/>
          </a:prstGeom>
          <a:noFill/>
        </p:spPr>
        <p:txBody>
          <a:bodyPr wrap="square" rtlCol="0">
            <a:spAutoFit/>
          </a:bodyPr>
          <a:lstStyle/>
          <a:p>
            <a:r>
              <a:rPr lang="en-AU" sz="1000" dirty="0"/>
              <a:t>Wikimedia Commons</a:t>
            </a:r>
            <a:r>
              <a:rPr lang="en-AU" sz="1000" dirty="0">
                <a:hlinkClick r:id="rId4"/>
              </a:rPr>
              <a:t> https://creativecommons.org/licenses/by-sa/4.0/</a:t>
            </a:r>
            <a:endParaRPr lang="en-AU" sz="1000" dirty="0"/>
          </a:p>
        </p:txBody>
      </p:sp>
      <p:pic>
        <p:nvPicPr>
          <p:cNvPr id="5" name="Picture 4">
            <a:extLst>
              <a:ext uri="{FF2B5EF4-FFF2-40B4-BE49-F238E27FC236}">
                <a16:creationId xmlns:a16="http://schemas.microsoft.com/office/drawing/2014/main" id="{14E17C78-032A-4A9F-8E37-56D87E20F0EA}"/>
              </a:ext>
            </a:extLst>
          </p:cNvPr>
          <p:cNvPicPr>
            <a:picLocks noChangeAspect="1"/>
          </p:cNvPicPr>
          <p:nvPr/>
        </p:nvPicPr>
        <p:blipFill>
          <a:blip r:embed="rId5"/>
          <a:stretch>
            <a:fillRect/>
          </a:stretch>
        </p:blipFill>
        <p:spPr>
          <a:xfrm>
            <a:off x="5129275" y="197778"/>
            <a:ext cx="3810000" cy="2724150"/>
          </a:xfrm>
          <a:prstGeom prst="rect">
            <a:avLst/>
          </a:prstGeom>
        </p:spPr>
      </p:pic>
      <p:sp>
        <p:nvSpPr>
          <p:cNvPr id="6" name="TextBox 5">
            <a:extLst>
              <a:ext uri="{FF2B5EF4-FFF2-40B4-BE49-F238E27FC236}">
                <a16:creationId xmlns:a16="http://schemas.microsoft.com/office/drawing/2014/main" id="{EEE46CF8-BBE6-46C3-935E-B512B1439953}"/>
              </a:ext>
            </a:extLst>
          </p:cNvPr>
          <p:cNvSpPr txBox="1"/>
          <p:nvPr/>
        </p:nvSpPr>
        <p:spPr>
          <a:xfrm>
            <a:off x="5710300" y="3112044"/>
            <a:ext cx="3666478" cy="400110"/>
          </a:xfrm>
          <a:prstGeom prst="rect">
            <a:avLst/>
          </a:prstGeom>
          <a:noFill/>
        </p:spPr>
        <p:txBody>
          <a:bodyPr wrap="square" rtlCol="0">
            <a:spAutoFit/>
          </a:bodyPr>
          <a:lstStyle/>
          <a:p>
            <a:r>
              <a:rPr lang="en-AU" sz="1000" dirty="0"/>
              <a:t>Flickr Lee Craven </a:t>
            </a:r>
            <a:r>
              <a:rPr lang="en-AU" sz="1000" dirty="0">
                <a:hlinkClick r:id="rId6"/>
              </a:rPr>
              <a:t>https://creativecommons.org/licenses/by/2.0/</a:t>
            </a:r>
            <a:r>
              <a:rPr lang="en-AU" sz="1000" dirty="0"/>
              <a:t> </a:t>
            </a:r>
          </a:p>
        </p:txBody>
      </p:sp>
      <p:pic>
        <p:nvPicPr>
          <p:cNvPr id="4" name="Picture 3">
            <a:extLst>
              <a:ext uri="{FF2B5EF4-FFF2-40B4-BE49-F238E27FC236}">
                <a16:creationId xmlns:a16="http://schemas.microsoft.com/office/drawing/2014/main" id="{E7570A16-BF11-4245-B47B-20C058B99665}"/>
              </a:ext>
            </a:extLst>
          </p:cNvPr>
          <p:cNvPicPr>
            <a:picLocks noChangeAspect="1"/>
          </p:cNvPicPr>
          <p:nvPr/>
        </p:nvPicPr>
        <p:blipFill>
          <a:blip r:embed="rId7"/>
          <a:stretch>
            <a:fillRect/>
          </a:stretch>
        </p:blipFill>
        <p:spPr>
          <a:xfrm>
            <a:off x="5040847" y="3584648"/>
            <a:ext cx="3986856" cy="307557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3"/>
          <a:stretch>
            <a:fillRect/>
          </a:stretch>
        </p:blipFill>
        <p:spPr>
          <a:xfrm>
            <a:off x="0" y="0"/>
            <a:ext cx="4572000" cy="6858000"/>
          </a:xfrm>
          <a:prstGeom prst="rect">
            <a:avLst/>
          </a:prstGeom>
        </p:spPr>
      </p:pic>
      <p:sp>
        <p:nvSpPr>
          <p:cNvPr id="3" name="Text 0"/>
          <p:cNvSpPr/>
          <p:nvPr/>
        </p:nvSpPr>
        <p:spPr>
          <a:xfrm>
            <a:off x="5233492" y="1190725"/>
            <a:ext cx="5569148" cy="590649"/>
          </a:xfrm>
          <a:prstGeom prst="rect">
            <a:avLst/>
          </a:prstGeom>
          <a:noFill/>
          <a:ln/>
        </p:spPr>
        <p:txBody>
          <a:bodyPr wrap="none" lIns="0" tIns="0" rIns="0" bIns="0" rtlCol="0" anchor="t"/>
          <a:lstStyle/>
          <a:p>
            <a:pPr>
              <a:lnSpc>
                <a:spcPts val="4625"/>
              </a:lnSpc>
            </a:pPr>
            <a:r>
              <a:rPr lang="en-US" sz="3708" dirty="0">
                <a:solidFill>
                  <a:srgbClr val="FFFFFF"/>
                </a:solidFill>
                <a:latin typeface="Fraunces Medium" pitchFamily="34" charset="0"/>
                <a:ea typeface="Fraunces Medium" pitchFamily="34" charset="-122"/>
                <a:cs typeface="Fraunces Medium" pitchFamily="34" charset="-120"/>
              </a:rPr>
              <a:t>Current State of AI Tools</a:t>
            </a:r>
            <a:endParaRPr lang="en-US" sz="3708" dirty="0"/>
          </a:p>
        </p:txBody>
      </p:sp>
      <p:sp>
        <p:nvSpPr>
          <p:cNvPr id="4" name="Shape 1"/>
          <p:cNvSpPr/>
          <p:nvPr/>
        </p:nvSpPr>
        <p:spPr>
          <a:xfrm>
            <a:off x="5233492" y="2064842"/>
            <a:ext cx="3054053" cy="2009081"/>
          </a:xfrm>
          <a:prstGeom prst="roundRect">
            <a:avLst>
              <a:gd name="adj" fmla="val 3952"/>
            </a:avLst>
          </a:prstGeom>
          <a:solidFill>
            <a:srgbClr val="283157"/>
          </a:solidFill>
          <a:ln w="7620">
            <a:solidFill>
              <a:srgbClr val="414A70"/>
            </a:solidFill>
            <a:prstDash val="solid"/>
          </a:ln>
        </p:spPr>
      </p:sp>
      <p:sp>
        <p:nvSpPr>
          <p:cNvPr id="5" name="Text 2"/>
          <p:cNvSpPr/>
          <p:nvPr/>
        </p:nvSpPr>
        <p:spPr>
          <a:xfrm>
            <a:off x="5428854" y="2260203"/>
            <a:ext cx="2362696" cy="295275"/>
          </a:xfrm>
          <a:prstGeom prst="rect">
            <a:avLst/>
          </a:prstGeom>
          <a:noFill/>
          <a:ln/>
        </p:spPr>
        <p:txBody>
          <a:bodyPr wrap="none" lIns="0" tIns="0" rIns="0" bIns="0" rtlCol="0" anchor="t"/>
          <a:lstStyle/>
          <a:p>
            <a:pPr>
              <a:lnSpc>
                <a:spcPts val="2292"/>
              </a:lnSpc>
            </a:pPr>
            <a:r>
              <a:rPr lang="en-US" sz="1833" dirty="0">
                <a:solidFill>
                  <a:srgbClr val="EBECEF"/>
                </a:solidFill>
                <a:latin typeface="Fraunces Medium" pitchFamily="34" charset="0"/>
                <a:ea typeface="Fraunces Medium" pitchFamily="34" charset="-122"/>
                <a:cs typeface="Fraunces Medium" pitchFamily="34" charset="-120"/>
              </a:rPr>
              <a:t>Off-the-Shelf Tools</a:t>
            </a:r>
            <a:endParaRPr lang="en-US" sz="1833" dirty="0"/>
          </a:p>
        </p:txBody>
      </p:sp>
      <p:sp>
        <p:nvSpPr>
          <p:cNvPr id="6" name="Text 3"/>
          <p:cNvSpPr/>
          <p:nvPr/>
        </p:nvSpPr>
        <p:spPr>
          <a:xfrm>
            <a:off x="5428854" y="2668885"/>
            <a:ext cx="2663329" cy="1209675"/>
          </a:xfrm>
          <a:prstGeom prst="rect">
            <a:avLst/>
          </a:prstGeom>
          <a:noFill/>
          <a:ln/>
        </p:spPr>
        <p:txBody>
          <a:bodyPr wrap="square" lIns="0" tIns="0" rIns="0" bIns="0" rtlCol="0" anchor="t"/>
          <a:lstStyle/>
          <a:p>
            <a:pPr>
              <a:lnSpc>
                <a:spcPts val="2375"/>
              </a:lnSpc>
            </a:pPr>
            <a:r>
              <a:rPr lang="en-US" sz="1458" dirty="0">
                <a:solidFill>
                  <a:srgbClr val="EBECEF"/>
                </a:solidFill>
                <a:latin typeface="Epilogue" pitchFamily="34" charset="0"/>
                <a:ea typeface="Epilogue" pitchFamily="34" charset="-122"/>
                <a:cs typeface="Epilogue" pitchFamily="34" charset="-120"/>
              </a:rPr>
              <a:t>Elicit, SciSpace, Research Rabbit, and ChatGPT are not suitable for systematic reviews.</a:t>
            </a:r>
            <a:endParaRPr lang="en-US" sz="1458" dirty="0"/>
          </a:p>
        </p:txBody>
      </p:sp>
      <p:sp>
        <p:nvSpPr>
          <p:cNvPr id="7" name="Shape 4"/>
          <p:cNvSpPr/>
          <p:nvPr/>
        </p:nvSpPr>
        <p:spPr>
          <a:xfrm>
            <a:off x="8476556" y="2064842"/>
            <a:ext cx="3054053" cy="2009081"/>
          </a:xfrm>
          <a:prstGeom prst="roundRect">
            <a:avLst>
              <a:gd name="adj" fmla="val 3952"/>
            </a:avLst>
          </a:prstGeom>
          <a:solidFill>
            <a:srgbClr val="283157"/>
          </a:solidFill>
          <a:ln w="7620">
            <a:solidFill>
              <a:srgbClr val="414A70"/>
            </a:solidFill>
            <a:prstDash val="solid"/>
          </a:ln>
        </p:spPr>
      </p:sp>
      <p:sp>
        <p:nvSpPr>
          <p:cNvPr id="8" name="Text 5"/>
          <p:cNvSpPr/>
          <p:nvPr/>
        </p:nvSpPr>
        <p:spPr>
          <a:xfrm>
            <a:off x="8671918" y="2260203"/>
            <a:ext cx="2362696" cy="295275"/>
          </a:xfrm>
          <a:prstGeom prst="rect">
            <a:avLst/>
          </a:prstGeom>
          <a:noFill/>
          <a:ln/>
        </p:spPr>
        <p:txBody>
          <a:bodyPr wrap="none" lIns="0" tIns="0" rIns="0" bIns="0" rtlCol="0" anchor="t"/>
          <a:lstStyle/>
          <a:p>
            <a:pPr>
              <a:lnSpc>
                <a:spcPts val="2292"/>
              </a:lnSpc>
            </a:pPr>
            <a:r>
              <a:rPr lang="en-US" sz="1833" dirty="0">
                <a:solidFill>
                  <a:srgbClr val="EBECEF"/>
                </a:solidFill>
                <a:latin typeface="Fraunces Medium" pitchFamily="34" charset="0"/>
                <a:ea typeface="Fraunces Medium" pitchFamily="34" charset="-122"/>
                <a:cs typeface="Fraunces Medium" pitchFamily="34" charset="-120"/>
              </a:rPr>
              <a:t>Institutional AI</a:t>
            </a:r>
            <a:endParaRPr lang="en-US" sz="1833" dirty="0"/>
          </a:p>
        </p:txBody>
      </p:sp>
      <p:sp>
        <p:nvSpPr>
          <p:cNvPr id="9" name="Text 6"/>
          <p:cNvSpPr/>
          <p:nvPr/>
        </p:nvSpPr>
        <p:spPr>
          <a:xfrm>
            <a:off x="8671918" y="2668885"/>
            <a:ext cx="2663329" cy="1209675"/>
          </a:xfrm>
          <a:prstGeom prst="rect">
            <a:avLst/>
          </a:prstGeom>
          <a:noFill/>
          <a:ln/>
        </p:spPr>
        <p:txBody>
          <a:bodyPr wrap="square" lIns="0" tIns="0" rIns="0" bIns="0" rtlCol="0" anchor="t"/>
          <a:lstStyle/>
          <a:p>
            <a:pPr>
              <a:lnSpc>
                <a:spcPts val="2375"/>
              </a:lnSpc>
            </a:pPr>
            <a:r>
              <a:rPr lang="en-US" sz="1458" dirty="0">
                <a:solidFill>
                  <a:srgbClr val="EBECEF"/>
                </a:solidFill>
                <a:latin typeface="Epilogue" pitchFamily="34" charset="0"/>
                <a:ea typeface="Epilogue" pitchFamily="34" charset="-122"/>
                <a:cs typeface="Epilogue" pitchFamily="34" charset="-120"/>
              </a:rPr>
              <a:t>Microsoft Copilot and Scopus AI are also inadequate for comprehensive reviews.</a:t>
            </a:r>
            <a:endParaRPr lang="en-US" sz="1458" dirty="0"/>
          </a:p>
        </p:txBody>
      </p:sp>
      <p:sp>
        <p:nvSpPr>
          <p:cNvPr id="10" name="Shape 7"/>
          <p:cNvSpPr/>
          <p:nvPr/>
        </p:nvSpPr>
        <p:spPr>
          <a:xfrm>
            <a:off x="5233492" y="4262934"/>
            <a:ext cx="6297018" cy="1404243"/>
          </a:xfrm>
          <a:prstGeom prst="roundRect">
            <a:avLst>
              <a:gd name="adj" fmla="val 5654"/>
            </a:avLst>
          </a:prstGeom>
          <a:solidFill>
            <a:srgbClr val="283157"/>
          </a:solidFill>
          <a:ln w="7620">
            <a:solidFill>
              <a:srgbClr val="414A70"/>
            </a:solidFill>
            <a:prstDash val="solid"/>
          </a:ln>
        </p:spPr>
      </p:sp>
      <p:sp>
        <p:nvSpPr>
          <p:cNvPr id="11" name="Text 8"/>
          <p:cNvSpPr/>
          <p:nvPr/>
        </p:nvSpPr>
        <p:spPr>
          <a:xfrm>
            <a:off x="5428854" y="4458295"/>
            <a:ext cx="2362696" cy="295275"/>
          </a:xfrm>
          <a:prstGeom prst="rect">
            <a:avLst/>
          </a:prstGeom>
          <a:noFill/>
          <a:ln/>
        </p:spPr>
        <p:txBody>
          <a:bodyPr wrap="none" lIns="0" tIns="0" rIns="0" bIns="0" rtlCol="0" anchor="t"/>
          <a:lstStyle/>
          <a:p>
            <a:pPr>
              <a:lnSpc>
                <a:spcPts val="2292"/>
              </a:lnSpc>
            </a:pPr>
            <a:r>
              <a:rPr lang="en-US" sz="1833" dirty="0">
                <a:solidFill>
                  <a:srgbClr val="EBECEF"/>
                </a:solidFill>
                <a:latin typeface="Fraunces Medium" pitchFamily="34" charset="0"/>
                <a:ea typeface="Fraunces Medium" pitchFamily="34" charset="-122"/>
                <a:cs typeface="Fraunces Medium" pitchFamily="34" charset="-120"/>
              </a:rPr>
              <a:t>Limited Application</a:t>
            </a:r>
            <a:endParaRPr lang="en-US" sz="1833" dirty="0"/>
          </a:p>
        </p:txBody>
      </p:sp>
      <p:sp>
        <p:nvSpPr>
          <p:cNvPr id="12" name="Text 9"/>
          <p:cNvSpPr/>
          <p:nvPr/>
        </p:nvSpPr>
        <p:spPr>
          <a:xfrm>
            <a:off x="5428854" y="4866978"/>
            <a:ext cx="5906294" cy="604838"/>
          </a:xfrm>
          <a:prstGeom prst="rect">
            <a:avLst/>
          </a:prstGeom>
          <a:noFill/>
          <a:ln/>
        </p:spPr>
        <p:txBody>
          <a:bodyPr wrap="square" lIns="0" tIns="0" rIns="0" bIns="0" rtlCol="0" anchor="t"/>
          <a:lstStyle/>
          <a:p>
            <a:pPr>
              <a:lnSpc>
                <a:spcPts val="2375"/>
              </a:lnSpc>
            </a:pPr>
            <a:r>
              <a:rPr lang="en-US" sz="1458" dirty="0">
                <a:solidFill>
                  <a:srgbClr val="EBECEF"/>
                </a:solidFill>
                <a:latin typeface="Epilogue" pitchFamily="34" charset="0"/>
                <a:ea typeface="Epilogue" pitchFamily="34" charset="-122"/>
                <a:cs typeface="Epilogue" pitchFamily="34" charset="-120"/>
              </a:rPr>
              <a:t>AI tools are best used for scoping searches or brainstorming research questions.</a:t>
            </a:r>
            <a:endParaRPr lang="en-US" sz="1458"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3" name="TextBox 2">
            <a:extLst>
              <a:ext uri="{FF2B5EF4-FFF2-40B4-BE49-F238E27FC236}">
                <a16:creationId xmlns:a16="http://schemas.microsoft.com/office/drawing/2014/main" id="{5F8BFE68-DEDF-4C1C-99A5-6081AA45FD45}"/>
              </a:ext>
            </a:extLst>
          </p:cNvPr>
          <p:cNvSpPr txBox="1"/>
          <p:nvPr/>
        </p:nvSpPr>
        <p:spPr>
          <a:xfrm>
            <a:off x="5640512" y="2974368"/>
            <a:ext cx="914400" cy="914400"/>
          </a:xfrm>
          <a:prstGeom prst="rect">
            <a:avLst/>
          </a:prstGeom>
          <a:noFill/>
        </p:spPr>
        <p:txBody>
          <a:bodyPr wrap="square" rtlCol="0">
            <a:spAutoFit/>
          </a:bodyPr>
          <a:lstStyle/>
          <a:p>
            <a:endParaRPr lang="en-AU" dirty="0"/>
          </a:p>
        </p:txBody>
      </p:sp>
      <p:pic>
        <p:nvPicPr>
          <p:cNvPr id="2" name="Picture 1">
            <a:extLst>
              <a:ext uri="{FF2B5EF4-FFF2-40B4-BE49-F238E27FC236}">
                <a16:creationId xmlns:a16="http://schemas.microsoft.com/office/drawing/2014/main" id="{15DBC41C-1997-4F0C-A7C1-74F5DA8B7D90}"/>
              </a:ext>
            </a:extLst>
          </p:cNvPr>
          <p:cNvPicPr>
            <a:picLocks noChangeAspect="1"/>
          </p:cNvPicPr>
          <p:nvPr/>
        </p:nvPicPr>
        <p:blipFill>
          <a:blip r:embed="rId3"/>
          <a:stretch>
            <a:fillRect/>
          </a:stretch>
        </p:blipFill>
        <p:spPr>
          <a:xfrm>
            <a:off x="1232334" y="853138"/>
            <a:ext cx="7947546" cy="5364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5233492" y="723801"/>
            <a:ext cx="5699819" cy="590649"/>
          </a:xfrm>
          <a:prstGeom prst="rect">
            <a:avLst/>
          </a:prstGeom>
          <a:noFill/>
          <a:ln/>
        </p:spPr>
        <p:txBody>
          <a:bodyPr wrap="none" lIns="0" tIns="0" rIns="0" bIns="0" rtlCol="0" anchor="t"/>
          <a:lstStyle/>
          <a:p>
            <a:pPr>
              <a:lnSpc>
                <a:spcPts val="4625"/>
              </a:lnSpc>
            </a:pPr>
            <a:r>
              <a:rPr lang="en-US" sz="3708" dirty="0">
                <a:solidFill>
                  <a:srgbClr val="FFFFFF"/>
                </a:solidFill>
                <a:latin typeface="Fraunces Medium" pitchFamily="34" charset="0"/>
                <a:ea typeface="Fraunces Medium" pitchFamily="34" charset="-122"/>
                <a:cs typeface="Fraunces Medium" pitchFamily="34" charset="-120"/>
              </a:rPr>
              <a:t>Promising Developments</a:t>
            </a:r>
            <a:endParaRPr lang="en-US" sz="3708" dirty="0"/>
          </a:p>
        </p:txBody>
      </p:sp>
      <p:pic>
        <p:nvPicPr>
          <p:cNvPr id="4" name="Image 1" descr="preencoded.png"/>
          <p:cNvPicPr>
            <a:picLocks noChangeAspect="1"/>
          </p:cNvPicPr>
          <p:nvPr/>
        </p:nvPicPr>
        <p:blipFill>
          <a:blip r:embed="rId3"/>
          <a:stretch>
            <a:fillRect/>
          </a:stretch>
        </p:blipFill>
        <p:spPr>
          <a:xfrm>
            <a:off x="5233492" y="1597919"/>
            <a:ext cx="945058" cy="1512094"/>
          </a:xfrm>
          <a:prstGeom prst="rect">
            <a:avLst/>
          </a:prstGeom>
        </p:spPr>
      </p:pic>
      <p:sp>
        <p:nvSpPr>
          <p:cNvPr id="5" name="Text 1"/>
          <p:cNvSpPr/>
          <p:nvPr/>
        </p:nvSpPr>
        <p:spPr>
          <a:xfrm>
            <a:off x="6462019" y="1786930"/>
            <a:ext cx="2362696" cy="295275"/>
          </a:xfrm>
          <a:prstGeom prst="rect">
            <a:avLst/>
          </a:prstGeom>
          <a:noFill/>
          <a:ln/>
        </p:spPr>
        <p:txBody>
          <a:bodyPr wrap="none" lIns="0" tIns="0" rIns="0" bIns="0" rtlCol="0" anchor="t"/>
          <a:lstStyle/>
          <a:p>
            <a:pPr>
              <a:lnSpc>
                <a:spcPts val="2292"/>
              </a:lnSpc>
            </a:pPr>
            <a:r>
              <a:rPr lang="en-US" sz="1833" dirty="0">
                <a:solidFill>
                  <a:srgbClr val="EBECEF"/>
                </a:solidFill>
                <a:latin typeface="Fraunces Medium" pitchFamily="34" charset="0"/>
                <a:ea typeface="Fraunces Medium" pitchFamily="34" charset="-122"/>
                <a:cs typeface="Fraunces Medium" pitchFamily="34" charset="-120"/>
              </a:rPr>
              <a:t>Custom AI Tools</a:t>
            </a:r>
            <a:endParaRPr lang="en-US" sz="1833" dirty="0"/>
          </a:p>
        </p:txBody>
      </p:sp>
      <p:sp>
        <p:nvSpPr>
          <p:cNvPr id="6" name="Text 2"/>
          <p:cNvSpPr/>
          <p:nvPr/>
        </p:nvSpPr>
        <p:spPr>
          <a:xfrm>
            <a:off x="6462019" y="2195612"/>
            <a:ext cx="5068491" cy="604838"/>
          </a:xfrm>
          <a:prstGeom prst="rect">
            <a:avLst/>
          </a:prstGeom>
          <a:noFill/>
          <a:ln/>
        </p:spPr>
        <p:txBody>
          <a:bodyPr wrap="square" lIns="0" tIns="0" rIns="0" bIns="0" rtlCol="0" anchor="t"/>
          <a:lstStyle/>
          <a:p>
            <a:pPr>
              <a:lnSpc>
                <a:spcPts val="2375"/>
              </a:lnSpc>
            </a:pPr>
            <a:r>
              <a:rPr lang="en-US" sz="1458" dirty="0">
                <a:solidFill>
                  <a:srgbClr val="EBECEF"/>
                </a:solidFill>
                <a:latin typeface="Epilogue" pitchFamily="34" charset="0"/>
                <a:ea typeface="Epilogue" pitchFamily="34" charset="-122"/>
                <a:cs typeface="Epilogue" pitchFamily="34" charset="-120"/>
              </a:rPr>
              <a:t>Researchers developing specialized AI for systematic review processes.</a:t>
            </a:r>
            <a:endParaRPr lang="en-US" sz="1458" dirty="0"/>
          </a:p>
        </p:txBody>
      </p:sp>
      <p:pic>
        <p:nvPicPr>
          <p:cNvPr id="7" name="Image 2" descr="preencoded.png"/>
          <p:cNvPicPr>
            <a:picLocks noChangeAspect="1"/>
          </p:cNvPicPr>
          <p:nvPr/>
        </p:nvPicPr>
        <p:blipFill>
          <a:blip r:embed="rId4"/>
          <a:stretch>
            <a:fillRect/>
          </a:stretch>
        </p:blipFill>
        <p:spPr>
          <a:xfrm>
            <a:off x="5233492" y="3110012"/>
            <a:ext cx="945058" cy="1512094"/>
          </a:xfrm>
          <a:prstGeom prst="rect">
            <a:avLst/>
          </a:prstGeom>
        </p:spPr>
      </p:pic>
      <p:sp>
        <p:nvSpPr>
          <p:cNvPr id="8" name="Text 3"/>
          <p:cNvSpPr/>
          <p:nvPr/>
        </p:nvSpPr>
        <p:spPr>
          <a:xfrm>
            <a:off x="6462019" y="3299023"/>
            <a:ext cx="2362696" cy="295275"/>
          </a:xfrm>
          <a:prstGeom prst="rect">
            <a:avLst/>
          </a:prstGeom>
          <a:noFill/>
          <a:ln/>
        </p:spPr>
        <p:txBody>
          <a:bodyPr wrap="none" lIns="0" tIns="0" rIns="0" bIns="0" rtlCol="0" anchor="t"/>
          <a:lstStyle/>
          <a:p>
            <a:pPr>
              <a:lnSpc>
                <a:spcPts val="2292"/>
              </a:lnSpc>
            </a:pPr>
            <a:r>
              <a:rPr lang="en-US" sz="1833" dirty="0">
                <a:solidFill>
                  <a:srgbClr val="EBECEF"/>
                </a:solidFill>
                <a:latin typeface="Fraunces Medium" pitchFamily="34" charset="0"/>
                <a:ea typeface="Fraunces Medium" pitchFamily="34" charset="-122"/>
                <a:cs typeface="Fraunces Medium" pitchFamily="34" charset="-120"/>
              </a:rPr>
              <a:t>Ongoing Research</a:t>
            </a:r>
            <a:endParaRPr lang="en-US" sz="1833" dirty="0"/>
          </a:p>
        </p:txBody>
      </p:sp>
      <p:sp>
        <p:nvSpPr>
          <p:cNvPr id="9" name="Text 4"/>
          <p:cNvSpPr/>
          <p:nvPr/>
        </p:nvSpPr>
        <p:spPr>
          <a:xfrm>
            <a:off x="6462019" y="3707706"/>
            <a:ext cx="5068491" cy="604838"/>
          </a:xfrm>
          <a:prstGeom prst="rect">
            <a:avLst/>
          </a:prstGeom>
          <a:noFill/>
          <a:ln/>
        </p:spPr>
        <p:txBody>
          <a:bodyPr wrap="square" lIns="0" tIns="0" rIns="0" bIns="0" rtlCol="0" anchor="t"/>
          <a:lstStyle/>
          <a:p>
            <a:pPr>
              <a:lnSpc>
                <a:spcPts val="2375"/>
              </a:lnSpc>
            </a:pPr>
            <a:r>
              <a:rPr lang="en-US" sz="1458" dirty="0">
                <a:solidFill>
                  <a:srgbClr val="EBECEF"/>
                </a:solidFill>
                <a:latin typeface="Epilogue" pitchFamily="34" charset="0"/>
                <a:ea typeface="Epilogue" pitchFamily="34" charset="-122"/>
                <a:cs typeface="Epilogue" pitchFamily="34" charset="-120"/>
              </a:rPr>
              <a:t>Studies comparing AI tools against human reviewers are underway.</a:t>
            </a:r>
            <a:endParaRPr lang="en-US" sz="1458" dirty="0"/>
          </a:p>
        </p:txBody>
      </p:sp>
      <p:pic>
        <p:nvPicPr>
          <p:cNvPr id="10" name="Image 3" descr="preencoded.png"/>
          <p:cNvPicPr>
            <a:picLocks noChangeAspect="1"/>
          </p:cNvPicPr>
          <p:nvPr/>
        </p:nvPicPr>
        <p:blipFill>
          <a:blip r:embed="rId5"/>
          <a:stretch>
            <a:fillRect/>
          </a:stretch>
        </p:blipFill>
        <p:spPr>
          <a:xfrm>
            <a:off x="5233492" y="4622106"/>
            <a:ext cx="945058" cy="1512094"/>
          </a:xfrm>
          <a:prstGeom prst="rect">
            <a:avLst/>
          </a:prstGeom>
        </p:spPr>
      </p:pic>
      <p:sp>
        <p:nvSpPr>
          <p:cNvPr id="11" name="Text 5"/>
          <p:cNvSpPr/>
          <p:nvPr/>
        </p:nvSpPr>
        <p:spPr>
          <a:xfrm>
            <a:off x="6462019" y="4811118"/>
            <a:ext cx="2554288" cy="295275"/>
          </a:xfrm>
          <a:prstGeom prst="rect">
            <a:avLst/>
          </a:prstGeom>
          <a:noFill/>
          <a:ln/>
        </p:spPr>
        <p:txBody>
          <a:bodyPr wrap="none" lIns="0" tIns="0" rIns="0" bIns="0" rtlCol="0" anchor="t"/>
          <a:lstStyle/>
          <a:p>
            <a:pPr>
              <a:lnSpc>
                <a:spcPts val="2292"/>
              </a:lnSpc>
            </a:pPr>
            <a:r>
              <a:rPr lang="en-US" sz="1833" dirty="0">
                <a:solidFill>
                  <a:srgbClr val="EBECEF"/>
                </a:solidFill>
                <a:latin typeface="Fraunces Medium" pitchFamily="34" charset="0"/>
                <a:ea typeface="Fraunces Medium" pitchFamily="34" charset="-122"/>
                <a:cs typeface="Fraunces Medium" pitchFamily="34" charset="-120"/>
              </a:rPr>
              <a:t>Ethical Considerations</a:t>
            </a:r>
            <a:endParaRPr lang="en-US" sz="1833" dirty="0"/>
          </a:p>
        </p:txBody>
      </p:sp>
      <p:sp>
        <p:nvSpPr>
          <p:cNvPr id="12" name="Text 6"/>
          <p:cNvSpPr/>
          <p:nvPr/>
        </p:nvSpPr>
        <p:spPr>
          <a:xfrm>
            <a:off x="6462019" y="5219799"/>
            <a:ext cx="5068491" cy="604838"/>
          </a:xfrm>
          <a:prstGeom prst="rect">
            <a:avLst/>
          </a:prstGeom>
          <a:noFill/>
          <a:ln/>
        </p:spPr>
        <p:txBody>
          <a:bodyPr wrap="square" lIns="0" tIns="0" rIns="0" bIns="0" rtlCol="0" anchor="t"/>
          <a:lstStyle/>
          <a:p>
            <a:pPr>
              <a:lnSpc>
                <a:spcPts val="2375"/>
              </a:lnSpc>
            </a:pPr>
            <a:r>
              <a:rPr lang="en-US" sz="1458" dirty="0">
                <a:solidFill>
                  <a:srgbClr val="EBECEF"/>
                </a:solidFill>
                <a:latin typeface="Epilogue" pitchFamily="34" charset="0"/>
                <a:ea typeface="Epilogue" pitchFamily="34" charset="-122"/>
                <a:cs typeface="Epilogue" pitchFamily="34" charset="-120"/>
              </a:rPr>
              <a:t>Addressing bias, environmental impact, and ethical use of AI.</a:t>
            </a:r>
            <a:endParaRPr lang="en-US" sz="1458" dirty="0"/>
          </a:p>
        </p:txBody>
      </p:sp>
      <p:sp>
        <p:nvSpPr>
          <p:cNvPr id="13" name="Rectangle 12">
            <a:extLst>
              <a:ext uri="{FF2B5EF4-FFF2-40B4-BE49-F238E27FC236}">
                <a16:creationId xmlns:a16="http://schemas.microsoft.com/office/drawing/2014/main" id="{31D00C90-87B5-4A2E-BEED-0576F81B1E19}"/>
              </a:ext>
            </a:extLst>
          </p:cNvPr>
          <p:cNvSpPr/>
          <p:nvPr/>
        </p:nvSpPr>
        <p:spPr>
          <a:xfrm>
            <a:off x="456623" y="2079096"/>
            <a:ext cx="4267777" cy="3443122"/>
          </a:xfrm>
          <a:prstGeom prst="rect">
            <a:avLst/>
          </a:prstGeom>
        </p:spPr>
        <p:txBody>
          <a:bodyPr wrap="square">
            <a:spAutoFit/>
          </a:bodyPr>
          <a:lstStyle/>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Microsoft </a:t>
            </a:r>
            <a:r>
              <a:rPr lang="en-AU" sz="1200"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Copilot</a:t>
            </a: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(Monash)</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Semantic Scholar </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hlinkClick r:id="rId6"/>
              </a:rPr>
              <a:t>https://www.semanticscholar.org/</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Scopus AI (Monash)</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Ask R Discovery </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hlinkClick r:id="rId7"/>
              </a:rPr>
              <a:t>https://discovery.researcher.life/ask-rdiscovery</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ProQuest Research Assistant (Monash beta in ProQuest One)</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Undermind.ai </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hlinkClick r:id="rId8"/>
              </a:rPr>
              <a:t>https://www.undermind.ai/</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Grammarly (free version) </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hlinkClick r:id="rId9"/>
              </a:rPr>
              <a:t>https://app.grammarly.com/</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Connected Papers </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hlinkClick r:id="rId10"/>
              </a:rPr>
              <a:t>https://www.connectedpapers.com/</a:t>
            </a:r>
            <a:r>
              <a:rPr lang="en-AU" sz="1200" u="sng"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r>
              <a:rPr lang="en-AU" sz="1200"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Covidence</a:t>
            </a: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(Monash)</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the Literature.com </a:t>
            </a:r>
            <a:r>
              <a:rPr lang="en-AU" sz="1200" u="sng" dirty="0">
                <a:solidFill>
                  <a:schemeClr val="bg1"/>
                </a:solidFill>
                <a:latin typeface="Calibri" panose="020F0502020204030204" pitchFamily="34" charset="0"/>
                <a:ea typeface="Calibri" panose="020F0502020204030204" pitchFamily="34" charset="0"/>
                <a:cs typeface="Calibri" panose="020F0502020204030204" pitchFamily="34" charset="0"/>
                <a:hlinkClick r:id="rId11"/>
              </a:rPr>
              <a:t>https://www.the-literature.com</a:t>
            </a:r>
            <a:r>
              <a:rPr lang="en-AU" sz="1200" u="sng" dirty="0">
                <a:solidFill>
                  <a:schemeClr val="bg1"/>
                </a:solidFill>
                <a:latin typeface="Calibri" panose="020F0502020204030204" pitchFamily="34" charset="0"/>
                <a:ea typeface="Calibri" panose="020F0502020204030204" pitchFamily="34" charset="0"/>
                <a:cs typeface="Calibri" panose="020F0502020204030204" pitchFamily="34" charset="0"/>
              </a:rPr>
              <a:t> </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a:t>
            </a:r>
            <a:r>
              <a:rPr lang="en-AU" sz="1200"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NotebookLM</a:t>
            </a:r>
            <a:r>
              <a:rPr lang="en-AU" sz="1200" dirty="0">
                <a:solidFill>
                  <a:schemeClr val="bg1"/>
                </a:solidFill>
                <a:latin typeface="Calibri" panose="020F0502020204030204" pitchFamily="34" charset="0"/>
                <a:ea typeface="Times New Roman" panose="02020603050405020304" pitchFamily="18" charset="0"/>
                <a:cs typeface="Calibri" panose="020F0502020204030204" pitchFamily="34" charset="0"/>
              </a:rPr>
              <a:t> (new November 2024 at Monash)</a:t>
            </a:r>
            <a:endParaRPr lang="en-AU" sz="12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4AD2788-F8CF-4DCC-B7F2-FA389A6DFE14}"/>
              </a:ext>
            </a:extLst>
          </p:cNvPr>
          <p:cNvSpPr>
            <a:spLocks noGrp="1"/>
          </p:cNvSpPr>
          <p:nvPr>
            <p:ph type="body" idx="3"/>
          </p:nvPr>
        </p:nvSpPr>
        <p:spPr>
          <a:xfrm>
            <a:off x="229860" y="253348"/>
            <a:ext cx="10809615" cy="401647"/>
          </a:xfrm>
        </p:spPr>
        <p:txBody>
          <a:bodyPr/>
          <a:lstStyle/>
          <a:p>
            <a:r>
              <a:rPr lang="en-AU" dirty="0"/>
              <a:t>References</a:t>
            </a:r>
          </a:p>
        </p:txBody>
      </p:sp>
      <p:sp>
        <p:nvSpPr>
          <p:cNvPr id="5" name="Text Placeholder 4">
            <a:extLst>
              <a:ext uri="{FF2B5EF4-FFF2-40B4-BE49-F238E27FC236}">
                <a16:creationId xmlns:a16="http://schemas.microsoft.com/office/drawing/2014/main" id="{DFF15690-C794-4AAB-A083-874688ABA96E}"/>
              </a:ext>
            </a:extLst>
          </p:cNvPr>
          <p:cNvSpPr>
            <a:spLocks noGrp="1"/>
          </p:cNvSpPr>
          <p:nvPr>
            <p:ph type="body" idx="4"/>
          </p:nvPr>
        </p:nvSpPr>
        <p:spPr>
          <a:xfrm>
            <a:off x="328785" y="859431"/>
            <a:ext cx="11129789" cy="5846169"/>
          </a:xfrm>
        </p:spPr>
        <p:txBody>
          <a:bodyPr/>
          <a:lstStyle/>
          <a:p>
            <a:r>
              <a:rPr lang="en-US" sz="1100" dirty="0"/>
              <a:t>1.	Lamb G. Academics and AI: calming the farm. presented at: ALIA Health Libraries Australia (HLA) Conference 2024; August 29-30, 2024; Caboolture, Australia. Accessed November 19, 2024. https://bridges.monash.edu/articles/conference_contribution/Academics_and_AI_Calming_the_farm/26828611 </a:t>
            </a:r>
            <a:endParaRPr lang="en-AU" sz="1100" dirty="0"/>
          </a:p>
          <a:p>
            <a:r>
              <a:rPr lang="en-US" sz="1100" dirty="0"/>
              <a:t>2.	Williamson SM, </a:t>
            </a:r>
            <a:r>
              <a:rPr lang="en-US" sz="1100" dirty="0" err="1"/>
              <a:t>Prybutok</a:t>
            </a:r>
            <a:r>
              <a:rPr lang="en-US" sz="1100" dirty="0"/>
              <a:t> V. Balancing privacy and progress: a review of privacy challenges, systemic oversight, and patient perceptions in AI-driven healthcare. </a:t>
            </a:r>
            <a:r>
              <a:rPr lang="en-US" sz="1100" i="1" dirty="0"/>
              <a:t>App Sci</a:t>
            </a:r>
            <a:r>
              <a:rPr lang="en-US" sz="1100" dirty="0"/>
              <a:t>. 2024;14(2):675. doi:10.3390/app14020675</a:t>
            </a:r>
            <a:endParaRPr lang="en-AU" sz="1100" dirty="0"/>
          </a:p>
          <a:p>
            <a:r>
              <a:rPr lang="en-US" sz="1100" dirty="0"/>
              <a:t>3.	Whelan J, </a:t>
            </a:r>
            <a:r>
              <a:rPr lang="en-US" sz="1100" dirty="0" err="1"/>
              <a:t>Ghoniem</a:t>
            </a:r>
            <a:r>
              <a:rPr lang="en-US" sz="1100" dirty="0"/>
              <a:t> M, Médoc N, </a:t>
            </a:r>
            <a:r>
              <a:rPr lang="en-US" sz="1100" dirty="0" err="1"/>
              <a:t>Apicella</a:t>
            </a:r>
            <a:r>
              <a:rPr lang="en-US" sz="1100" dirty="0"/>
              <a:t> M, Beck E. Applying a novel approach to scoping review incorporating artificial intelligence: mapping the natural history of </a:t>
            </a:r>
            <a:r>
              <a:rPr lang="en-US" sz="1100" dirty="0" err="1"/>
              <a:t>gonorrhoea</a:t>
            </a:r>
            <a:r>
              <a:rPr lang="en-US" sz="1100" dirty="0"/>
              <a:t>. </a:t>
            </a:r>
            <a:r>
              <a:rPr lang="en-US" sz="1100" i="1" dirty="0"/>
              <a:t>BMC Med Res </a:t>
            </a:r>
            <a:r>
              <a:rPr lang="en-US" sz="1100" i="1" dirty="0" err="1"/>
              <a:t>Methodol</a:t>
            </a:r>
            <a:r>
              <a:rPr lang="en-US" sz="1100" dirty="0"/>
              <a:t>. 2021;21(1):183. doi:10.1186/s12874-021-01367-x</a:t>
            </a:r>
            <a:endParaRPr lang="en-AU" sz="1100" dirty="0"/>
          </a:p>
          <a:p>
            <a:r>
              <a:rPr lang="en-US" sz="1100" dirty="0"/>
              <a:t>4.	</a:t>
            </a:r>
            <a:r>
              <a:rPr lang="en-US" sz="1100" dirty="0" err="1"/>
              <a:t>Scherbakov</a:t>
            </a:r>
            <a:r>
              <a:rPr lang="en-US" sz="1100" dirty="0"/>
              <a:t> D, </a:t>
            </a:r>
            <a:r>
              <a:rPr lang="en-US" sz="1100" dirty="0" err="1"/>
              <a:t>Hubig</a:t>
            </a:r>
            <a:r>
              <a:rPr lang="en-US" sz="1100" dirty="0"/>
              <a:t> N, </a:t>
            </a:r>
            <a:r>
              <a:rPr lang="en-US" sz="1100" dirty="0" err="1"/>
              <a:t>Jansari</a:t>
            </a:r>
            <a:r>
              <a:rPr lang="en-US" sz="1100" dirty="0"/>
              <a:t> V, </a:t>
            </a:r>
            <a:r>
              <a:rPr lang="en-US" sz="1100" dirty="0" err="1"/>
              <a:t>Bakumenko</a:t>
            </a:r>
            <a:r>
              <a:rPr lang="en-US" sz="1100" dirty="0"/>
              <a:t> A, </a:t>
            </a:r>
            <a:r>
              <a:rPr lang="en-US" sz="1100" dirty="0" err="1"/>
              <a:t>Lenert</a:t>
            </a:r>
            <a:r>
              <a:rPr lang="en-US" sz="1100" dirty="0"/>
              <a:t> LA. The emergence of Large Language Models (LLM) as a tool in literature reviews: an LLM automated systematic review. </a:t>
            </a:r>
            <a:r>
              <a:rPr lang="en-US" sz="1100" i="1" dirty="0" err="1"/>
              <a:t>arXiv</a:t>
            </a:r>
            <a:r>
              <a:rPr lang="en-US" sz="1100" dirty="0"/>
              <a:t>. Preprint posted online September 6, 2024. doi:10.48550/arxiv.2409.04600</a:t>
            </a:r>
            <a:endParaRPr lang="en-AU" sz="1100" dirty="0"/>
          </a:p>
          <a:p>
            <a:r>
              <a:rPr lang="en-US" sz="1100" dirty="0"/>
              <a:t>5.	Pearson H. Can AI review the scientific literature — and figure out what it all means? </a:t>
            </a:r>
            <a:r>
              <a:rPr lang="en-US" sz="1100" i="1" dirty="0"/>
              <a:t>Nature</a:t>
            </a:r>
            <a:r>
              <a:rPr lang="en-US" sz="1100" dirty="0"/>
              <a:t>. 2024;635(8038):276-278. doi:10.1038/d41586-024-03676-9</a:t>
            </a:r>
            <a:endParaRPr lang="en-AU" sz="1100" dirty="0"/>
          </a:p>
          <a:p>
            <a:r>
              <a:rPr lang="en-US" sz="1100" dirty="0"/>
              <a:t>6.	Prakash A, McGlade K, Roxy MK, Roy J, Some S, Rao N. Climate adaptation interventions in coastal areas: a rapid review of social and gender dimensions. </a:t>
            </a:r>
            <a:r>
              <a:rPr lang="en-US" sz="1100" i="1" dirty="0"/>
              <a:t>Front </a:t>
            </a:r>
            <a:r>
              <a:rPr lang="en-US" sz="1100" i="1" dirty="0" err="1"/>
              <a:t>Clim</a:t>
            </a:r>
            <a:r>
              <a:rPr lang="en-US" sz="1100" dirty="0"/>
              <a:t>. 2022;4. doi:10.3389/fclim.2022.785212</a:t>
            </a:r>
            <a:endParaRPr lang="en-AU" sz="1100" dirty="0"/>
          </a:p>
          <a:p>
            <a:r>
              <a:rPr lang="en-US" sz="1100" dirty="0"/>
              <a:t>7.	</a:t>
            </a:r>
            <a:r>
              <a:rPr lang="en-US" sz="1100" dirty="0" err="1"/>
              <a:t>Gavine</a:t>
            </a:r>
            <a:r>
              <a:rPr lang="en-US" sz="1100" dirty="0"/>
              <a:t> A, Carson M, Eccles J, </a:t>
            </a:r>
            <a:r>
              <a:rPr lang="en-US" sz="1100" dirty="0" err="1"/>
              <a:t>Whitford</a:t>
            </a:r>
            <a:r>
              <a:rPr lang="en-US" sz="1100" dirty="0"/>
              <a:t> HM. Barriers and facilitators to recruiting and retaining men on pre-registration nursing </a:t>
            </a:r>
            <a:r>
              <a:rPr lang="en-US" sz="1100" dirty="0" err="1"/>
              <a:t>programmes</a:t>
            </a:r>
            <a:r>
              <a:rPr lang="en-US" sz="1100" dirty="0"/>
              <a:t> in Western countries: a </a:t>
            </a:r>
            <a:r>
              <a:rPr lang="en-US" sz="1100" dirty="0" err="1"/>
              <a:t>systemised</a:t>
            </a:r>
            <a:r>
              <a:rPr lang="en-US" sz="1100" dirty="0"/>
              <a:t> rapid review. </a:t>
            </a:r>
            <a:r>
              <a:rPr lang="en-US" sz="1100" i="1" dirty="0"/>
              <a:t>Nurse Educ Today</a:t>
            </a:r>
            <a:r>
              <a:rPr lang="en-US" sz="1100" dirty="0"/>
              <a:t>. 2020;88:104368. doi:10.1016/j.nedt.2020.104368</a:t>
            </a:r>
            <a:endParaRPr lang="en-AU" sz="1100" dirty="0"/>
          </a:p>
          <a:p>
            <a:r>
              <a:rPr lang="en-AU" sz="1100" dirty="0"/>
              <a:t>8.	Mathews B, Bromfield L, Walsh K, </a:t>
            </a:r>
            <a:r>
              <a:rPr lang="en-AU" sz="1100" dirty="0" err="1"/>
              <a:t>Vimpani</a:t>
            </a:r>
            <a:r>
              <a:rPr lang="en-AU" sz="1100" dirty="0"/>
              <a:t> G. </a:t>
            </a:r>
            <a:r>
              <a:rPr lang="en-AU" sz="1100" i="1" dirty="0"/>
              <a:t>Child abuse and neglect: a socio-legal study of mandatory reporting in Australia - Report for the Australian Government</a:t>
            </a:r>
            <a:r>
              <a:rPr lang="en-AU" sz="1100" dirty="0"/>
              <a:t>; 2015. Brisbane, Queensland University of Technology. Accessed November 19, 2024. https://www.dss.gov.au/families-and-children/publications-articles/child-abuse-and-neglect-a-socio-legal-study-of-mandatory-reporting-in-australia</a:t>
            </a:r>
          </a:p>
          <a:p>
            <a:r>
              <a:rPr lang="en-US" sz="1100" dirty="0"/>
              <a:t>9.	Montenegro M. </a:t>
            </a:r>
            <a:r>
              <a:rPr lang="en-US" sz="1100" i="1" dirty="0"/>
              <a:t>AI policy: a critically engaged approach</a:t>
            </a:r>
            <a:r>
              <a:rPr lang="en-US" sz="1100" dirty="0"/>
              <a:t>. ENVS 130B  | ENVS 178 Unit Guide [Google Doc]. Accessed November 8, 2024. https://docs.google.com/document/u/1/d/1t4Qjpu5aqjh0TyQfTm8I_-UfrV4vWnBF4ENwyud3aGQ/pub?urp=gmail_link</a:t>
            </a:r>
            <a:endParaRPr lang="en-AU" sz="1100" dirty="0"/>
          </a:p>
          <a:p>
            <a:r>
              <a:rPr lang="en-US" sz="1100" dirty="0"/>
              <a:t>10.	</a:t>
            </a:r>
            <a:r>
              <a:rPr lang="en-US" sz="1100" dirty="0" err="1"/>
              <a:t>Karjian</a:t>
            </a:r>
            <a:r>
              <a:rPr lang="en-US" sz="1100" dirty="0"/>
              <a:t> R. The history of artificial intelligence: complete AI timeline. </a:t>
            </a:r>
            <a:r>
              <a:rPr lang="en-US" sz="1100" i="1" dirty="0"/>
              <a:t>TechTarget.</a:t>
            </a:r>
            <a:r>
              <a:rPr lang="en-US" sz="1100" dirty="0"/>
              <a:t> September 24, 2024. Accessed November 12, 2024. https://www.techtarget.com/searchenterpriseai/tip/The-history-of-artificial-intelligence-Complete-AI-timeline</a:t>
            </a:r>
            <a:endParaRPr lang="en-AU" sz="1100" dirty="0"/>
          </a:p>
          <a:p>
            <a:endParaRPr lang="en-AU" dirty="0"/>
          </a:p>
        </p:txBody>
      </p:sp>
    </p:spTree>
    <p:extLst>
      <p:ext uri="{BB962C8B-B14F-4D97-AF65-F5344CB8AC3E}">
        <p14:creationId xmlns:p14="http://schemas.microsoft.com/office/powerpoint/2010/main" val="3768850061"/>
      </p:ext>
    </p:extLst>
  </p:cSld>
  <p:clrMapOvr>
    <a:masterClrMapping/>
  </p:clrMapOvr>
</p:sld>
</file>

<file path=ppt/theme/theme1.xml><?xml version="1.0" encoding="utf-8"?>
<a:theme xmlns:a="http://schemas.openxmlformats.org/drawingml/2006/main" name="Image Deck">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1093</TotalTime>
  <Words>2398</Words>
  <Application>Microsoft Office PowerPoint</Application>
  <PresentationFormat>Widescreen</PresentationFormat>
  <Paragraphs>72</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Epilogue</vt:lpstr>
      <vt:lpstr>Calibri</vt:lpstr>
      <vt:lpstr>Arial</vt:lpstr>
      <vt:lpstr>Times New Roman</vt:lpstr>
      <vt:lpstr>Fraunces Medium</vt:lpstr>
      <vt:lpstr>Arial Narrow</vt:lpstr>
      <vt:lpstr>Image Deck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Gabby Lamb</dc:creator>
  <cp:lastModifiedBy>Gabby Lamb</cp:lastModifiedBy>
  <cp:revision>61</cp:revision>
  <cp:lastPrinted>2024-08-27T23:09:48Z</cp:lastPrinted>
  <dcterms:modified xsi:type="dcterms:W3CDTF">2024-11-26T02:09:59Z</dcterms:modified>
</cp:coreProperties>
</file>